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258" r:id="rId3"/>
    <p:sldId id="296" r:id="rId4"/>
    <p:sldId id="280" r:id="rId5"/>
    <p:sldId id="316" r:id="rId6"/>
    <p:sldId id="317" r:id="rId7"/>
    <p:sldId id="318" r:id="rId8"/>
    <p:sldId id="319" r:id="rId9"/>
    <p:sldId id="282" r:id="rId10"/>
    <p:sldId id="283" r:id="rId11"/>
    <p:sldId id="284" r:id="rId12"/>
    <p:sldId id="313" r:id="rId13"/>
    <p:sldId id="314" r:id="rId14"/>
    <p:sldId id="281" r:id="rId15"/>
    <p:sldId id="275" r:id="rId16"/>
    <p:sldId id="276" r:id="rId17"/>
    <p:sldId id="278" r:id="rId18"/>
    <p:sldId id="279" r:id="rId19"/>
    <p:sldId id="301" r:id="rId20"/>
    <p:sldId id="302" r:id="rId21"/>
    <p:sldId id="305" r:id="rId22"/>
    <p:sldId id="320" r:id="rId23"/>
    <p:sldId id="306" r:id="rId24"/>
    <p:sldId id="307" r:id="rId25"/>
    <p:sldId id="310" r:id="rId26"/>
    <p:sldId id="312" r:id="rId27"/>
    <p:sldId id="308" r:id="rId28"/>
    <p:sldId id="311" r:id="rId29"/>
    <p:sldId id="309" r:id="rId30"/>
    <p:sldId id="285" r:id="rId31"/>
    <p:sldId id="287" r:id="rId32"/>
    <p:sldId id="288" r:id="rId33"/>
    <p:sldId id="293" r:id="rId34"/>
    <p:sldId id="291" r:id="rId35"/>
    <p:sldId id="261" r:id="rId36"/>
    <p:sldId id="266" r:id="rId37"/>
    <p:sldId id="297" r:id="rId38"/>
    <p:sldId id="298" r:id="rId39"/>
    <p:sldId id="304" r:id="rId40"/>
    <p:sldId id="262" r:id="rId41"/>
    <p:sldId id="321" r:id="rId42"/>
    <p:sldId id="324" r:id="rId43"/>
    <p:sldId id="322" r:id="rId44"/>
    <p:sldId id="267" r:id="rId45"/>
    <p:sldId id="269" r:id="rId46"/>
    <p:sldId id="270" r:id="rId47"/>
    <p:sldId id="271" r:id="rId48"/>
    <p:sldId id="272" r:id="rId49"/>
    <p:sldId id="273" r:id="rId50"/>
    <p:sldId id="286" r:id="rId51"/>
    <p:sldId id="294" r:id="rId52"/>
    <p:sldId id="295" r:id="rId53"/>
    <p:sldId id="325" r:id="rId54"/>
    <p:sldId id="326" r:id="rId55"/>
    <p:sldId id="335" r:id="rId56"/>
    <p:sldId id="336" r:id="rId57"/>
    <p:sldId id="327" r:id="rId58"/>
    <p:sldId id="328" r:id="rId59"/>
    <p:sldId id="329" r:id="rId60"/>
    <p:sldId id="330" r:id="rId61"/>
    <p:sldId id="331" r:id="rId62"/>
    <p:sldId id="352" r:id="rId63"/>
    <p:sldId id="353" r:id="rId64"/>
    <p:sldId id="334" r:id="rId65"/>
    <p:sldId id="337" r:id="rId66"/>
    <p:sldId id="342" r:id="rId67"/>
    <p:sldId id="345" r:id="rId68"/>
    <p:sldId id="338" r:id="rId69"/>
    <p:sldId id="344" r:id="rId70"/>
    <p:sldId id="339" r:id="rId71"/>
    <p:sldId id="348" r:id="rId72"/>
    <p:sldId id="343" r:id="rId73"/>
    <p:sldId id="346" r:id="rId74"/>
    <p:sldId id="347" r:id="rId75"/>
    <p:sldId id="351" r:id="rId76"/>
    <p:sldId id="349" r:id="rId77"/>
    <p:sldId id="350" r:id="rId78"/>
    <p:sldId id="354" r:id="rId79"/>
    <p:sldId id="355" r:id="rId80"/>
    <p:sldId id="356" r:id="rId81"/>
    <p:sldId id="357" r:id="rId82"/>
    <p:sldId id="358" r:id="rId83"/>
    <p:sldId id="359" r:id="rId84"/>
    <p:sldId id="360" r:id="rId85"/>
    <p:sldId id="366" r:id="rId86"/>
    <p:sldId id="361" r:id="rId87"/>
    <p:sldId id="365" r:id="rId88"/>
    <p:sldId id="369" r:id="rId89"/>
    <p:sldId id="373" r:id="rId90"/>
    <p:sldId id="374" r:id="rId91"/>
    <p:sldId id="375" r:id="rId92"/>
    <p:sldId id="376" r:id="rId93"/>
    <p:sldId id="370" r:id="rId9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C5F31B"/>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75" autoAdjust="0"/>
  </p:normalViewPr>
  <p:slideViewPr>
    <p:cSldViewPr>
      <p:cViewPr varScale="1">
        <p:scale>
          <a:sx n="116" d="100"/>
          <a:sy n="116" d="100"/>
        </p:scale>
        <p:origin x="2106" y="96"/>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198"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12" Type="http://schemas.openxmlformats.org/officeDocument/2006/relationships/image" Target="../media/image48.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fr-FR"/>
          </a:p>
        </p:txBody>
      </p:sp>
      <p:sp>
        <p:nvSpPr>
          <p:cNvPr id="20483" name="Rectangle 3"/>
          <p:cNvSpPr>
            <a:spLocks noGrp="1" noChangeArrowheads="1"/>
          </p:cNvSpPr>
          <p:nvPr>
            <p:ph type="dt" sz="quarter" idx="1"/>
          </p:nvPr>
        </p:nvSpPr>
        <p:spPr bwMode="auto">
          <a:xfrm>
            <a:off x="4144963" y="0"/>
            <a:ext cx="316865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80D32A8-9617-4F8E-A63E-30F8AFDF1370}" type="datetimeFigureOut">
              <a:rPr lang="fr-FR"/>
              <a:pPr>
                <a:defRPr/>
              </a:pPr>
              <a:t>13/11/2021</a:t>
            </a:fld>
            <a:endParaRPr lang="fr-FR"/>
          </a:p>
        </p:txBody>
      </p:sp>
      <p:sp>
        <p:nvSpPr>
          <p:cNvPr id="20484" name="Rectangle 4"/>
          <p:cNvSpPr>
            <a:spLocks noGrp="1" noChangeArrowheads="1"/>
          </p:cNvSpPr>
          <p:nvPr>
            <p:ph type="ftr" sz="quarter" idx="2"/>
          </p:nvPr>
        </p:nvSpPr>
        <p:spPr bwMode="auto">
          <a:xfrm>
            <a:off x="0" y="9118600"/>
            <a:ext cx="316865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fr-FR"/>
          </a:p>
        </p:txBody>
      </p:sp>
      <p:sp>
        <p:nvSpPr>
          <p:cNvPr id="20485" name="Rectangle 5"/>
          <p:cNvSpPr>
            <a:spLocks noGrp="1" noChangeArrowheads="1"/>
          </p:cNvSpPr>
          <p:nvPr>
            <p:ph type="sldNum" sz="quarter" idx="3"/>
          </p:nvPr>
        </p:nvSpPr>
        <p:spPr bwMode="auto">
          <a:xfrm>
            <a:off x="4144963" y="9118600"/>
            <a:ext cx="316865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7BA8733-01F6-4A67-9C70-55D1CF8D2321}"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5363" name="Rectangle 3"/>
          <p:cNvSpPr>
            <a:spLocks noGrp="1" noChangeArrowheads="1"/>
          </p:cNvSpPr>
          <p:nvPr>
            <p:ph type="dt" idx="1"/>
          </p:nvPr>
        </p:nvSpPr>
        <p:spPr bwMode="auto">
          <a:xfrm>
            <a:off x="4144963" y="0"/>
            <a:ext cx="316865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8109E63-23A5-4A8E-B83E-E9E9EB4BB678}" type="datetimeFigureOut">
              <a:rPr lang="en-US"/>
              <a:pPr>
                <a:defRPr/>
              </a:pPr>
              <a:t>11/13/2021</a:t>
            </a:fld>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9118600"/>
            <a:ext cx="316865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5367" name="Rectangle 7"/>
          <p:cNvSpPr>
            <a:spLocks noGrp="1" noChangeArrowheads="1"/>
          </p:cNvSpPr>
          <p:nvPr>
            <p:ph type="sldNum" sz="quarter" idx="5"/>
          </p:nvPr>
        </p:nvSpPr>
        <p:spPr bwMode="auto">
          <a:xfrm>
            <a:off x="4144963" y="9118600"/>
            <a:ext cx="316865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BCF5008-CDAC-4627-98B5-56707EC9206A}"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a:ln/>
        </p:spPr>
      </p:sp>
      <p:sp>
        <p:nvSpPr>
          <p:cNvPr id="19763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p:spPr>
      </p:sp>
      <p:sp>
        <p:nvSpPr>
          <p:cNvPr id="20275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ln/>
        </p:spPr>
      </p:sp>
      <p:sp>
        <p:nvSpPr>
          <p:cNvPr id="20480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a:ln/>
        </p:spPr>
      </p:sp>
      <p:sp>
        <p:nvSpPr>
          <p:cNvPr id="20685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ChangeArrowheads="1" noTextEdit="1"/>
          </p:cNvSpPr>
          <p:nvPr>
            <p:ph type="sldImg"/>
          </p:nvPr>
        </p:nvSpPr>
        <p:spPr>
          <a:ln/>
        </p:spPr>
      </p:sp>
      <p:sp>
        <p:nvSpPr>
          <p:cNvPr id="20889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ChangeArrowheads="1" noTextEdit="1"/>
          </p:cNvSpPr>
          <p:nvPr>
            <p:ph type="sldImg"/>
          </p:nvPr>
        </p:nvSpPr>
        <p:spPr>
          <a:ln/>
        </p:spPr>
      </p:sp>
      <p:sp>
        <p:nvSpPr>
          <p:cNvPr id="21094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a:ln/>
        </p:spPr>
      </p:sp>
      <p:sp>
        <p:nvSpPr>
          <p:cNvPr id="21299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a:ln/>
        </p:spPr>
      </p:sp>
      <p:sp>
        <p:nvSpPr>
          <p:cNvPr id="21504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990600" cy="365125"/>
          </a:xfrm>
        </p:spPr>
        <p:txBody>
          <a:bodyPr/>
          <a:lstStyle>
            <a:lvl1pPr>
              <a:defRPr/>
            </a:lvl1pPr>
          </a:lstStyle>
          <a:p>
            <a:pPr>
              <a:defRPr/>
            </a:pPr>
            <a:fld id="{2E6B0CAA-6162-4483-8E50-914EC873D382}" type="datetime1">
              <a:rPr lang="en-US"/>
              <a:pPr>
                <a:defRPr/>
              </a:pPr>
              <a:t>11/13/2021</a:t>
            </a:fld>
            <a:endParaRPr lang="en-US"/>
          </a:p>
        </p:txBody>
      </p:sp>
      <p:sp>
        <p:nvSpPr>
          <p:cNvPr id="5" name="Footer Placeholder 4"/>
          <p:cNvSpPr>
            <a:spLocks noGrp="1"/>
          </p:cNvSpPr>
          <p:nvPr>
            <p:ph type="ftr" sz="quarter" idx="11"/>
          </p:nvPr>
        </p:nvSpPr>
        <p:spPr>
          <a:xfrm>
            <a:off x="1752600" y="6356350"/>
            <a:ext cx="6324600" cy="365125"/>
          </a:xfrm>
        </p:spPr>
        <p:txBody>
          <a:bodyPr/>
          <a:lstStyle>
            <a:lvl1pPr>
              <a:defRPr/>
            </a:lvl1pPr>
          </a:lstStyle>
          <a:p>
            <a:pPr>
              <a:defRPr/>
            </a:pPr>
            <a:r>
              <a:rPr lang="fr-FR"/>
              <a:t>Formation Arduino - ARALA - F4GSC - Jean-Luc Levant 2014</a:t>
            </a:r>
            <a:endParaRPr lang="en-US"/>
          </a:p>
        </p:txBody>
      </p:sp>
      <p:sp>
        <p:nvSpPr>
          <p:cNvPr id="6" name="Slide Number Placeholder 5"/>
          <p:cNvSpPr>
            <a:spLocks noGrp="1"/>
          </p:cNvSpPr>
          <p:nvPr>
            <p:ph type="sldNum" sz="quarter" idx="12"/>
          </p:nvPr>
        </p:nvSpPr>
        <p:spPr>
          <a:xfrm>
            <a:off x="8229600" y="6356350"/>
            <a:ext cx="457200" cy="365125"/>
          </a:xfrm>
        </p:spPr>
        <p:txBody>
          <a:bodyPr/>
          <a:lstStyle>
            <a:lvl1pPr>
              <a:defRPr/>
            </a:lvl1pPr>
          </a:lstStyle>
          <a:p>
            <a:pPr>
              <a:defRPr/>
            </a:pPr>
            <a:fld id="{9E8E6713-638D-4395-AA72-1B35EDA8AFFE}"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A8C363-E61C-46BE-88F8-C9412AE1B494}" type="datetime1">
              <a:rPr lang="en-US"/>
              <a:pPr>
                <a:defRPr/>
              </a:pPr>
              <a:t>11/13/2021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1C6B3249-801D-4F94-AC14-14E5CAA3A2CF}"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5F2BF-5A41-4CDA-9F1E-AC231588811E}" type="datetime1">
              <a:rPr lang="en-US"/>
              <a:pPr>
                <a:defRPr/>
              </a:pPr>
              <a:t>11/13/2021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593E8637-CF4A-4544-928C-A57AF5657250}"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omic Sans MS" pitchFamily="66" charset="0"/>
              </a:defRPr>
            </a:lvl1pPr>
            <a:lvl2pPr>
              <a:defRPr sz="1600">
                <a:latin typeface="Comic Sans MS" pitchFamily="66" charset="0"/>
              </a:defRPr>
            </a:lvl2pPr>
            <a:lvl3pPr>
              <a:defRPr sz="1400">
                <a:latin typeface="Comic Sans MS" pitchFamily="66" charset="0"/>
              </a:defRPr>
            </a:lvl3pPr>
            <a:lvl4pPr>
              <a:defRPr sz="1400">
                <a:latin typeface="Comic Sans MS" pitchFamily="66" charset="0"/>
              </a:defRPr>
            </a:lvl4pPr>
            <a:lvl5pPr>
              <a:defRPr sz="1400">
                <a:latin typeface="Comic Sans MS"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086600" y="6340475"/>
            <a:ext cx="914400" cy="365125"/>
          </a:xfrm>
        </p:spPr>
        <p:txBody>
          <a:bodyPr/>
          <a:lstStyle>
            <a:lvl1pPr>
              <a:defRPr/>
            </a:lvl1pPr>
          </a:lstStyle>
          <a:p>
            <a:pPr>
              <a:defRPr/>
            </a:pPr>
            <a:fld id="{1136EA83-ACCC-4DCA-A1FB-4EB958280A4C}" type="datetime1">
              <a:rPr lang="en-US"/>
              <a:pPr>
                <a:defRPr/>
              </a:pPr>
              <a:t>11/13/2021</a:t>
            </a:fld>
            <a:endParaRPr lang="en-US"/>
          </a:p>
        </p:txBody>
      </p:sp>
      <p:sp>
        <p:nvSpPr>
          <p:cNvPr id="5" name="Footer Placeholder 4"/>
          <p:cNvSpPr>
            <a:spLocks noGrp="1"/>
          </p:cNvSpPr>
          <p:nvPr>
            <p:ph type="ftr" sz="quarter" idx="11"/>
          </p:nvPr>
        </p:nvSpPr>
        <p:spPr>
          <a:xfrm>
            <a:off x="1600200" y="6356350"/>
            <a:ext cx="5334000" cy="365125"/>
          </a:xfrm>
        </p:spPr>
        <p:txBody>
          <a:bodyPr/>
          <a:lstStyle>
            <a:lvl1pPr>
              <a:defRPr/>
            </a:lvl1pPr>
          </a:lstStyle>
          <a:p>
            <a:pPr>
              <a:defRPr/>
            </a:pPr>
            <a:r>
              <a:rPr lang="fr-FR"/>
              <a:t>Formation arduino - ARALA - F4GSC - Jean-Luc Levant 2014</a:t>
            </a:r>
            <a:endParaRPr lang="en-US"/>
          </a:p>
        </p:txBody>
      </p:sp>
      <p:sp>
        <p:nvSpPr>
          <p:cNvPr id="6" name="Slide Number Placeholder 5"/>
          <p:cNvSpPr>
            <a:spLocks noGrp="1"/>
          </p:cNvSpPr>
          <p:nvPr>
            <p:ph type="sldNum" sz="quarter" idx="12"/>
          </p:nvPr>
        </p:nvSpPr>
        <p:spPr>
          <a:xfrm>
            <a:off x="8229600" y="6356350"/>
            <a:ext cx="457200" cy="365125"/>
          </a:xfrm>
        </p:spPr>
        <p:txBody>
          <a:bodyPr/>
          <a:lstStyle>
            <a:lvl1pPr>
              <a:defRPr/>
            </a:lvl1pPr>
          </a:lstStyle>
          <a:p>
            <a:pPr>
              <a:defRPr/>
            </a:pPr>
            <a:fld id="{505A4E3F-F628-45FC-A493-7D3E2521A646}"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8C7FE1-350D-4041-AA74-71C943D3BFE8}" type="datetime1">
              <a:rPr lang="en-US"/>
              <a:pPr>
                <a:defRPr/>
              </a:pPr>
              <a:t>11/13/2021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BAF5EF1C-8416-48B1-8B22-EB1AA52E4ABC}"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0A8D53C-E614-4142-B45A-9497B6D1D70A}" type="datetime1">
              <a:rPr lang="en-US"/>
              <a:pPr>
                <a:defRPr/>
              </a:pPr>
              <a:t>11/13/2021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0CEA53FB-3E6C-401A-90BA-32F240C47E3D}"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BE81C33-9833-422C-9975-386BADB2D563}" type="datetime1">
              <a:rPr lang="en-US"/>
              <a:pPr>
                <a:defRPr/>
              </a:pPr>
              <a:t>11/13/2021</a:t>
            </a:fld>
            <a:endParaRPr lang="en-US"/>
          </a:p>
        </p:txBody>
      </p:sp>
      <p:sp>
        <p:nvSpPr>
          <p:cNvPr id="8"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9" name="Slide Number Placeholder 5"/>
          <p:cNvSpPr>
            <a:spLocks noGrp="1"/>
          </p:cNvSpPr>
          <p:nvPr>
            <p:ph type="sldNum" sz="quarter" idx="12"/>
          </p:nvPr>
        </p:nvSpPr>
        <p:spPr/>
        <p:txBody>
          <a:bodyPr/>
          <a:lstStyle>
            <a:lvl1pPr>
              <a:defRPr/>
            </a:lvl1pPr>
          </a:lstStyle>
          <a:p>
            <a:pPr>
              <a:defRPr/>
            </a:pPr>
            <a:fld id="{8796E6AE-3DBF-469B-8E3D-24943AFE3E84}"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F22AE1-6BC6-41E2-B7CC-E88DB512D7B4}" type="datetime1">
              <a:rPr lang="en-US"/>
              <a:pPr>
                <a:defRPr/>
              </a:pPr>
              <a:t>11/13/2021</a:t>
            </a:fld>
            <a:endParaRPr lang="en-US"/>
          </a:p>
        </p:txBody>
      </p:sp>
      <p:sp>
        <p:nvSpPr>
          <p:cNvPr id="4"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5" name="Slide Number Placeholder 5"/>
          <p:cNvSpPr>
            <a:spLocks noGrp="1"/>
          </p:cNvSpPr>
          <p:nvPr>
            <p:ph type="sldNum" sz="quarter" idx="12"/>
          </p:nvPr>
        </p:nvSpPr>
        <p:spPr/>
        <p:txBody>
          <a:bodyPr/>
          <a:lstStyle>
            <a:lvl1pPr>
              <a:defRPr/>
            </a:lvl1pPr>
          </a:lstStyle>
          <a:p>
            <a:pPr>
              <a:defRPr/>
            </a:pPr>
            <a:fld id="{8E56B46A-DBFA-40BB-9EFB-F41D7BD2D28A}"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D77171-B082-4828-A54C-D3073345CA9A}" type="datetime1">
              <a:rPr lang="en-US"/>
              <a:pPr>
                <a:defRPr/>
              </a:pPr>
              <a:t>11/13/2021</a:t>
            </a:fld>
            <a:endParaRPr lang="en-US"/>
          </a:p>
        </p:txBody>
      </p:sp>
      <p:sp>
        <p:nvSpPr>
          <p:cNvPr id="3"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4" name="Slide Number Placeholder 5"/>
          <p:cNvSpPr>
            <a:spLocks noGrp="1"/>
          </p:cNvSpPr>
          <p:nvPr>
            <p:ph type="sldNum" sz="quarter" idx="12"/>
          </p:nvPr>
        </p:nvSpPr>
        <p:spPr/>
        <p:txBody>
          <a:bodyPr/>
          <a:lstStyle>
            <a:lvl1pPr>
              <a:defRPr/>
            </a:lvl1pPr>
          </a:lstStyle>
          <a:p>
            <a:pPr>
              <a:defRPr/>
            </a:pPr>
            <a:fld id="{67622E94-BDC9-45C9-876F-C63D3750EA2F}"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1372DD-017D-466A-A898-1AE2FAE05EC4}" type="datetime1">
              <a:rPr lang="en-US"/>
              <a:pPr>
                <a:defRPr/>
              </a:pPr>
              <a:t>11/13/2021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A3ACE82F-85EA-46AE-B9D0-BCA117E0E051}"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74BAA8-FA80-4FD3-AE1F-6C11A1EB3DF3}" type="datetime1">
              <a:rPr lang="en-US"/>
              <a:pPr>
                <a:defRPr/>
              </a:pPr>
              <a:t>11/13/2021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fr-FR"/>
              <a:t>Formation arduino - ARALA - F4GSC - Jean-Luc Levant 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B4C1F002-95AB-4D3C-8256-E7C02350CD50}"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6610" name="Title Placeholder 1"/>
          <p:cNvSpPr>
            <a:spLocks noGrp="1"/>
          </p:cNvSpPr>
          <p:nvPr>
            <p:ph type="title"/>
          </p:nvPr>
        </p:nvSpPr>
        <p:spPr bwMode="auto">
          <a:xfrm>
            <a:off x="457200" y="274638"/>
            <a:ext cx="82296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6611" name="Text Placeholder 2"/>
          <p:cNvSpPr>
            <a:spLocks noGrp="1"/>
          </p:cNvSpPr>
          <p:nvPr>
            <p:ph type="body" idx="1"/>
          </p:nvPr>
        </p:nvSpPr>
        <p:spPr bwMode="auto">
          <a:xfrm>
            <a:off x="381000" y="9144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2D4660F-DDF9-4F29-8333-906FEB3A6A93}" type="datetime1">
              <a:rPr lang="en-US"/>
              <a:pPr>
                <a:defRPr/>
              </a:pPr>
              <a:t>11/13/2021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fr-FR"/>
              <a:t>Formation arduino - ARALA - F4GSC - Jean-Luc Levant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9ADE045-3804-477E-A4EE-8106CA59B282}"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3.bin"/><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44.xml"/><Relationship Id="rId7" Type="http://schemas.openxmlformats.org/officeDocument/2006/relationships/oleObject" Target="../embeddings/oleObject5.bin"/><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emf"/><Relationship Id="rId11" Type="http://schemas.openxmlformats.org/officeDocument/2006/relationships/image" Target="../media/image33.emf"/><Relationship Id="rId5" Type="http://schemas.openxmlformats.org/officeDocument/2006/relationships/oleObject" Target="../embeddings/oleObject4.bin"/><Relationship Id="rId10" Type="http://schemas.openxmlformats.org/officeDocument/2006/relationships/oleObject" Target="???" TargetMode="External"/><Relationship Id="rId4" Type="http://schemas.openxmlformats.org/officeDocument/2006/relationships/image" Target="../media/image34.png"/><Relationship Id="rId9"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41.wmf"/><Relationship Id="rId18" Type="http://schemas.openxmlformats.org/officeDocument/2006/relationships/oleObject" Target="../embeddings/oleObject13.bin"/><Relationship Id="rId26" Type="http://schemas.openxmlformats.org/officeDocument/2006/relationships/oleObject" Target="../embeddings/oleObject17.bin"/><Relationship Id="rId3" Type="http://schemas.openxmlformats.org/officeDocument/2006/relationships/notesSlide" Target="../notesSlides/notesSlide45.xml"/><Relationship Id="rId21" Type="http://schemas.openxmlformats.org/officeDocument/2006/relationships/image" Target="../media/image45.wmf"/><Relationship Id="rId7" Type="http://schemas.openxmlformats.org/officeDocument/2006/relationships/image" Target="../media/image38.wmf"/><Relationship Id="rId12" Type="http://schemas.openxmlformats.org/officeDocument/2006/relationships/oleObject" Target="../embeddings/oleObject10.bin"/><Relationship Id="rId17" Type="http://schemas.openxmlformats.org/officeDocument/2006/relationships/image" Target="../media/image43.wmf"/><Relationship Id="rId25"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40.wmf"/><Relationship Id="rId24" Type="http://schemas.openxmlformats.org/officeDocument/2006/relationships/oleObject" Target="../embeddings/oleObject16.bin"/><Relationship Id="rId5" Type="http://schemas.openxmlformats.org/officeDocument/2006/relationships/image" Target="../media/image37.wmf"/><Relationship Id="rId15" Type="http://schemas.openxmlformats.org/officeDocument/2006/relationships/image" Target="../media/image42.wmf"/><Relationship Id="rId23" Type="http://schemas.openxmlformats.org/officeDocument/2006/relationships/image" Target="../media/image46.wmf"/><Relationship Id="rId10" Type="http://schemas.openxmlformats.org/officeDocument/2006/relationships/oleObject" Target="../embeddings/oleObject9.bin"/><Relationship Id="rId19" Type="http://schemas.openxmlformats.org/officeDocument/2006/relationships/image" Target="../media/image44.wmf"/><Relationship Id="rId4" Type="http://schemas.openxmlformats.org/officeDocument/2006/relationships/oleObject" Target="../embeddings/oleObject6.bin"/><Relationship Id="rId9" Type="http://schemas.openxmlformats.org/officeDocument/2006/relationships/image" Target="../media/image39.wmf"/><Relationship Id="rId14" Type="http://schemas.openxmlformats.org/officeDocument/2006/relationships/oleObject" Target="../embeddings/oleObject11.bin"/><Relationship Id="rId22" Type="http://schemas.openxmlformats.org/officeDocument/2006/relationships/oleObject" Target="../embeddings/oleObject15.bin"/><Relationship Id="rId27" Type="http://schemas.openxmlformats.org/officeDocument/2006/relationships/image" Target="../media/image48.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9.emf"/><Relationship Id="rId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fr.wikipedia.org/wiki/ASCII"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fr.wikipedia.org/wiki/EBCDIC" TargetMode="External"/><Relationship Id="rId4" Type="http://schemas.openxmlformats.org/officeDocument/2006/relationships/hyperlink" Target="http://fr.wikipedia.org/wiki/Code_Baudo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fr.wikipedia.org/wiki/Arduin_d%E2%80%99Ivr%C3%A9e" TargetMode="External"/><Relationship Id="rId7" Type="http://schemas.openxmlformats.org/officeDocument/2006/relationships/hyperlink" Target="http://creativecommon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arduino.cc/" TargetMode="External"/><Relationship Id="rId5" Type="http://schemas.openxmlformats.org/officeDocument/2006/relationships/hyperlink" Target="http://www.massimobanzi.com/" TargetMode="External"/><Relationship Id="rId4" Type="http://schemas.openxmlformats.org/officeDocument/2006/relationships/hyperlink" Target="http://www.myspace.com/bardirearduino"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a:xfrm>
            <a:off x="457200" y="6324600"/>
            <a:ext cx="990600" cy="365125"/>
          </a:xfrm>
        </p:spPr>
        <p:txBody>
          <a:bodyPr/>
          <a:lstStyle/>
          <a:p>
            <a:pPr>
              <a:defRPr/>
            </a:pPr>
            <a:fld id="{FD52030E-9E86-4119-9A71-254AAAEB8BCF}" type="datetime1">
              <a:rPr lang="en-US"/>
              <a:pPr>
                <a:defRPr/>
              </a:pPr>
              <a:t>11/13/2021</a:t>
            </a:fld>
            <a:endParaRPr lang="en-US" dirty="0"/>
          </a:p>
        </p:txBody>
      </p:sp>
      <p:sp>
        <p:nvSpPr>
          <p:cNvPr id="8" name="Slide Number Placeholder 5"/>
          <p:cNvSpPr>
            <a:spLocks noGrp="1"/>
          </p:cNvSpPr>
          <p:nvPr>
            <p:ph type="sldNum" sz="quarter" idx="12"/>
          </p:nvPr>
        </p:nvSpPr>
        <p:spPr/>
        <p:txBody>
          <a:bodyPr/>
          <a:lstStyle/>
          <a:p>
            <a:pPr>
              <a:defRPr/>
            </a:pPr>
            <a:fld id="{CB4CF3EB-6024-40A7-A8EC-4EBFAC64930B}" type="slidenum">
              <a:rPr lang="en-US"/>
              <a:pPr>
                <a:defRPr/>
              </a:pPr>
              <a:t>1</a:t>
            </a:fld>
            <a:endParaRPr lang="en-US"/>
          </a:p>
        </p:txBody>
      </p:sp>
      <p:sp>
        <p:nvSpPr>
          <p:cNvPr id="15363" name="Title 1"/>
          <p:cNvSpPr>
            <a:spLocks noGrp="1"/>
          </p:cNvSpPr>
          <p:nvPr>
            <p:ph type="ctrTitle"/>
          </p:nvPr>
        </p:nvSpPr>
        <p:spPr/>
        <p:txBody>
          <a:bodyPr/>
          <a:lstStyle/>
          <a:p>
            <a:pPr eaLnBrk="1" hangingPunct="1"/>
            <a:r>
              <a:rPr lang="fr-FR"/>
              <a:t>Formation Arduino appliquée au monde radioamateur</a:t>
            </a:r>
          </a:p>
        </p:txBody>
      </p:sp>
      <p:sp>
        <p:nvSpPr>
          <p:cNvPr id="15364" name="Subtitle 2"/>
          <p:cNvSpPr>
            <a:spLocks noGrp="1"/>
          </p:cNvSpPr>
          <p:nvPr>
            <p:ph type="subTitle" idx="1"/>
          </p:nvPr>
        </p:nvSpPr>
        <p:spPr>
          <a:xfrm>
            <a:off x="1295400" y="3608388"/>
            <a:ext cx="6400800" cy="658812"/>
          </a:xfrm>
        </p:spPr>
        <p:txBody>
          <a:bodyPr/>
          <a:lstStyle/>
          <a:p>
            <a:pPr eaLnBrk="1" hangingPunct="1"/>
            <a:r>
              <a:rPr lang="fr-FR">
                <a:solidFill>
                  <a:srgbClr val="898989"/>
                </a:solidFill>
              </a:rPr>
              <a:t>F4GSC -  Jean-Luc Levant - ARALA Nantes - 2014 </a:t>
            </a:r>
          </a:p>
        </p:txBody>
      </p:sp>
      <p:sp>
        <p:nvSpPr>
          <p:cNvPr id="4" name="Footer Placeholder 3"/>
          <p:cNvSpPr>
            <a:spLocks noGrp="1"/>
          </p:cNvSpPr>
          <p:nvPr>
            <p:ph type="ftr" sz="quarter" idx="11"/>
          </p:nvPr>
        </p:nvSpPr>
        <p:spPr>
          <a:xfrm>
            <a:off x="3124200" y="6356350"/>
            <a:ext cx="4114800" cy="365125"/>
          </a:xfrm>
        </p:spPr>
        <p:txBody>
          <a:bodyPr rtlCol="0"/>
          <a:lstStyle/>
          <a:p>
            <a:pPr fontAlgn="auto">
              <a:spcBef>
                <a:spcPts val="0"/>
              </a:spcBef>
              <a:spcAft>
                <a:spcPts val="0"/>
              </a:spcAft>
              <a:defRPr/>
            </a:pPr>
            <a:r>
              <a:rPr lang="fr-FR">
                <a:solidFill>
                  <a:schemeClr val="tx1">
                    <a:tint val="75000"/>
                  </a:schemeClr>
                </a:solidFill>
                <a:latin typeface="+mn-lt"/>
              </a:rPr>
              <a:t>Formation </a:t>
            </a:r>
            <a:r>
              <a:rPr lang="fr-FR" err="1">
                <a:solidFill>
                  <a:schemeClr val="tx1">
                    <a:tint val="75000"/>
                  </a:schemeClr>
                </a:solidFill>
                <a:latin typeface="+mn-lt"/>
              </a:rPr>
              <a:t>arduino</a:t>
            </a:r>
            <a:r>
              <a:rPr lang="fr-FR">
                <a:solidFill>
                  <a:schemeClr val="tx1">
                    <a:tint val="75000"/>
                  </a:schemeClr>
                </a:solidFill>
                <a:latin typeface="+mn-lt"/>
              </a:rPr>
              <a:t>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36C4DC8D-D557-4286-8C22-EE38B3403066}" type="slidenum">
              <a:rPr lang="en-US" sz="1200">
                <a:solidFill>
                  <a:schemeClr val="tx1">
                    <a:tint val="75000"/>
                  </a:schemeClr>
                </a:solidFill>
                <a:latin typeface="+mn-lt"/>
              </a:rPr>
              <a:pPr algn="r" fontAlgn="auto">
                <a:spcBef>
                  <a:spcPts val="0"/>
                </a:spcBef>
                <a:spcAft>
                  <a:spcPts val="0"/>
                </a:spcAft>
                <a:defRPr/>
              </a:pPr>
              <a:t>1</a:t>
            </a:fld>
            <a:endParaRPr lang="en-US" sz="1200">
              <a:solidFill>
                <a:schemeClr val="tx1">
                  <a:tint val="75000"/>
                </a:schemeClr>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quarter" idx="10"/>
          </p:nvPr>
        </p:nvSpPr>
        <p:spPr/>
        <p:txBody>
          <a:bodyPr/>
          <a:lstStyle/>
          <a:p>
            <a:pPr>
              <a:defRPr/>
            </a:pPr>
            <a:fld id="{E13D4272-B93D-4478-8346-9A639370AB6C}" type="datetime1">
              <a:rPr lang="en-US"/>
              <a:pPr>
                <a:defRPr/>
              </a:pPr>
              <a:t>11/13/2021</a:t>
            </a:fld>
            <a:endParaRPr lang="en-US"/>
          </a:p>
        </p:txBody>
      </p:sp>
      <p:sp>
        <p:nvSpPr>
          <p:cNvPr id="35" name="Slide Number Placeholder 5"/>
          <p:cNvSpPr>
            <a:spLocks noGrp="1"/>
          </p:cNvSpPr>
          <p:nvPr>
            <p:ph type="sldNum" sz="quarter" idx="12"/>
          </p:nvPr>
        </p:nvSpPr>
        <p:spPr/>
        <p:txBody>
          <a:bodyPr/>
          <a:lstStyle/>
          <a:p>
            <a:pPr>
              <a:defRPr/>
            </a:pPr>
            <a:fld id="{818EB489-1428-4CAF-A1C5-92E4175E1328}" type="slidenum">
              <a:rPr lang="en-US"/>
              <a:pPr>
                <a:defRPr/>
              </a:pPr>
              <a:t>10</a:t>
            </a:fld>
            <a:endParaRPr lang="en-US"/>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7F99C8AF-519B-44E5-A467-31FE9F0CF6CA}" type="slidenum">
              <a:rPr lang="en-US" sz="1200">
                <a:solidFill>
                  <a:schemeClr val="tx1">
                    <a:tint val="75000"/>
                  </a:schemeClr>
                </a:solidFill>
                <a:latin typeface="+mn-lt"/>
              </a:rPr>
              <a:pPr algn="r" fontAlgn="auto">
                <a:spcBef>
                  <a:spcPts val="0"/>
                </a:spcBef>
                <a:spcAft>
                  <a:spcPts val="0"/>
                </a:spcAft>
                <a:defRPr/>
              </a:pPr>
              <a:t>10</a:t>
            </a:fld>
            <a:endParaRPr lang="en-US" sz="1200">
              <a:solidFill>
                <a:schemeClr val="tx1">
                  <a:tint val="75000"/>
                </a:schemeClr>
              </a:solidFill>
              <a:latin typeface="+mn-lt"/>
            </a:endParaRPr>
          </a:p>
        </p:txBody>
      </p:sp>
      <p:pic>
        <p:nvPicPr>
          <p:cNvPr id="33798" name="Picture 2" descr="http://arduino.cc/en/uploads/Main/ArduinoUno_R3_Front.jpg"/>
          <p:cNvPicPr>
            <a:picLocks noChangeAspect="1" noChangeArrowheads="1"/>
          </p:cNvPicPr>
          <p:nvPr/>
        </p:nvPicPr>
        <p:blipFill>
          <a:blip r:embed="rId3"/>
          <a:srcRect/>
          <a:stretch>
            <a:fillRect/>
          </a:stretch>
        </p:blipFill>
        <p:spPr bwMode="auto">
          <a:xfrm>
            <a:off x="4724400" y="2438400"/>
            <a:ext cx="3505200" cy="2346325"/>
          </a:xfrm>
          <a:prstGeom prst="rect">
            <a:avLst/>
          </a:prstGeom>
          <a:noFill/>
          <a:ln w="9525">
            <a:noFill/>
            <a:miter lim="800000"/>
            <a:headEnd/>
            <a:tailEnd/>
          </a:ln>
        </p:spPr>
      </p:pic>
      <p:sp>
        <p:nvSpPr>
          <p:cNvPr id="33799" name="Title 1"/>
          <p:cNvSpPr>
            <a:spLocks noGrp="1"/>
          </p:cNvSpPr>
          <p:nvPr>
            <p:ph type="title"/>
          </p:nvPr>
        </p:nvSpPr>
        <p:spPr>
          <a:xfrm>
            <a:off x="609600" y="427038"/>
            <a:ext cx="8229600" cy="207962"/>
          </a:xfrm>
        </p:spPr>
        <p:txBody>
          <a:bodyPr/>
          <a:lstStyle/>
          <a:p>
            <a:pPr eaLnBrk="1" hangingPunct="1"/>
            <a:r>
              <a:rPr lang="en-US"/>
              <a:t>Description de la carte Arduino UNO R3</a:t>
            </a:r>
          </a:p>
        </p:txBody>
      </p:sp>
      <p:sp>
        <p:nvSpPr>
          <p:cNvPr id="33800" name="TextBox 6"/>
          <p:cNvSpPr txBox="1">
            <a:spLocks noChangeArrowheads="1"/>
          </p:cNvSpPr>
          <p:nvPr/>
        </p:nvSpPr>
        <p:spPr bwMode="auto">
          <a:xfrm>
            <a:off x="6564313" y="5181600"/>
            <a:ext cx="2100262" cy="276225"/>
          </a:xfrm>
          <a:prstGeom prst="rect">
            <a:avLst/>
          </a:prstGeom>
          <a:noFill/>
          <a:ln w="9525">
            <a:noFill/>
            <a:miter lim="800000"/>
            <a:headEnd/>
            <a:tailEnd/>
          </a:ln>
        </p:spPr>
        <p:txBody>
          <a:bodyPr wrap="none">
            <a:spAutoFit/>
          </a:bodyPr>
          <a:lstStyle/>
          <a:p>
            <a:r>
              <a:rPr lang="en-US" sz="1200">
                <a:latin typeface="Calibri" pitchFamily="34" charset="0"/>
              </a:rPr>
              <a:t>Entrée Analogique/Numérique</a:t>
            </a:r>
          </a:p>
        </p:txBody>
      </p:sp>
      <p:sp>
        <p:nvSpPr>
          <p:cNvPr id="33801" name="TextBox 7"/>
          <p:cNvSpPr txBox="1">
            <a:spLocks noChangeArrowheads="1"/>
          </p:cNvSpPr>
          <p:nvPr/>
        </p:nvSpPr>
        <p:spPr bwMode="auto">
          <a:xfrm>
            <a:off x="6215063" y="1779588"/>
            <a:ext cx="1751012" cy="277812"/>
          </a:xfrm>
          <a:prstGeom prst="rect">
            <a:avLst/>
          </a:prstGeom>
          <a:noFill/>
          <a:ln w="9525">
            <a:noFill/>
            <a:miter lim="800000"/>
            <a:headEnd/>
            <a:tailEnd/>
          </a:ln>
        </p:spPr>
        <p:txBody>
          <a:bodyPr wrap="none">
            <a:spAutoFit/>
          </a:bodyPr>
          <a:lstStyle/>
          <a:p>
            <a:r>
              <a:rPr lang="en-US" sz="1200">
                <a:latin typeface="Calibri" pitchFamily="34" charset="0"/>
              </a:rPr>
              <a:t>Entrée/sortie Numérique</a:t>
            </a:r>
          </a:p>
        </p:txBody>
      </p:sp>
      <p:cxnSp>
        <p:nvCxnSpPr>
          <p:cNvPr id="11" name="Straight Arrow Connector 10"/>
          <p:cNvCxnSpPr/>
          <p:nvPr/>
        </p:nvCxnSpPr>
        <p:spPr>
          <a:xfrm flipH="1">
            <a:off x="6386513" y="2057400"/>
            <a:ext cx="700087" cy="495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057400"/>
            <a:ext cx="908050" cy="454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391400" y="4784725"/>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772400" y="4784725"/>
            <a:ext cx="185738"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06" name="Content Placeholder 14"/>
          <p:cNvSpPr>
            <a:spLocks noGrp="1"/>
          </p:cNvSpPr>
          <p:nvPr>
            <p:ph idx="1"/>
          </p:nvPr>
        </p:nvSpPr>
        <p:spPr>
          <a:xfrm>
            <a:off x="533400" y="1066800"/>
            <a:ext cx="8229600" cy="381000"/>
          </a:xfrm>
        </p:spPr>
        <p:txBody>
          <a:bodyPr/>
          <a:lstStyle/>
          <a:p>
            <a:pPr eaLnBrk="1" hangingPunct="1"/>
            <a:r>
              <a:rPr lang="en-US"/>
              <a:t>Les interfaces d’entrées/sorties numériques et analogiques</a:t>
            </a:r>
          </a:p>
        </p:txBody>
      </p:sp>
      <p:cxnSp>
        <p:nvCxnSpPr>
          <p:cNvPr id="16" name="Straight Arrow Connector 15"/>
          <p:cNvCxnSpPr/>
          <p:nvPr/>
        </p:nvCxnSpPr>
        <p:spPr>
          <a:xfrm flipH="1">
            <a:off x="5902325" y="2057400"/>
            <a:ext cx="1184275" cy="509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026150" y="2057400"/>
            <a:ext cx="1060450" cy="515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3809" name="Picture 2" descr="http://arduino.cc/en/uploads/Main/ArduinoUno_R3_Front.jpg"/>
          <p:cNvPicPr>
            <a:picLocks noChangeAspect="1" noChangeArrowheads="1"/>
          </p:cNvPicPr>
          <p:nvPr/>
        </p:nvPicPr>
        <p:blipFill>
          <a:blip r:embed="rId3"/>
          <a:srcRect/>
          <a:stretch>
            <a:fillRect/>
          </a:stretch>
        </p:blipFill>
        <p:spPr bwMode="auto">
          <a:xfrm>
            <a:off x="885825" y="2419350"/>
            <a:ext cx="3505200" cy="2346325"/>
          </a:xfrm>
          <a:prstGeom prst="rect">
            <a:avLst/>
          </a:prstGeom>
          <a:noFill/>
          <a:ln w="9525">
            <a:noFill/>
            <a:miter lim="800000"/>
            <a:headEnd/>
            <a:tailEnd/>
          </a:ln>
        </p:spPr>
      </p:pic>
      <p:cxnSp>
        <p:nvCxnSpPr>
          <p:cNvPr id="33810" name="Straight Arrow Connector 12"/>
          <p:cNvCxnSpPr>
            <a:cxnSpLocks noChangeShapeType="1"/>
            <a:stCxn id="33825" idx="0"/>
          </p:cNvCxnSpPr>
          <p:nvPr/>
        </p:nvCxnSpPr>
        <p:spPr bwMode="auto">
          <a:xfrm flipV="1">
            <a:off x="2732088" y="4705350"/>
            <a:ext cx="134937" cy="488950"/>
          </a:xfrm>
          <a:prstGeom prst="straightConnector1">
            <a:avLst/>
          </a:prstGeom>
          <a:noFill/>
          <a:ln w="9525" algn="ctr">
            <a:solidFill>
              <a:srgbClr val="FF0000"/>
            </a:solidFill>
            <a:round/>
            <a:headEnd/>
            <a:tailEnd type="arrow" w="med" len="med"/>
          </a:ln>
        </p:spPr>
      </p:cxnSp>
      <p:cxnSp>
        <p:nvCxnSpPr>
          <p:cNvPr id="33811" name="Straight Arrow Connector 12"/>
          <p:cNvCxnSpPr>
            <a:cxnSpLocks noChangeShapeType="1"/>
            <a:stCxn id="33825" idx="0"/>
          </p:cNvCxnSpPr>
          <p:nvPr/>
        </p:nvCxnSpPr>
        <p:spPr bwMode="auto">
          <a:xfrm flipV="1">
            <a:off x="2955925" y="4705350"/>
            <a:ext cx="25400" cy="488950"/>
          </a:xfrm>
          <a:prstGeom prst="straightConnector1">
            <a:avLst/>
          </a:prstGeom>
          <a:noFill/>
          <a:ln w="9525" algn="ctr">
            <a:solidFill>
              <a:srgbClr val="FF0000"/>
            </a:solidFill>
            <a:round/>
            <a:headEnd/>
            <a:tailEnd type="arrow" w="med" len="med"/>
          </a:ln>
        </p:spPr>
      </p:cxnSp>
      <p:cxnSp>
        <p:nvCxnSpPr>
          <p:cNvPr id="7" name="Straight Arrow Connector 12"/>
          <p:cNvCxnSpPr>
            <a:stCxn id="33825" idx="0"/>
          </p:cNvCxnSpPr>
          <p:nvPr/>
        </p:nvCxnSpPr>
        <p:spPr>
          <a:xfrm flipH="1" flipV="1">
            <a:off x="3324225" y="4705350"/>
            <a:ext cx="3810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813" name="Straight Arrow Connector 12"/>
          <p:cNvCxnSpPr>
            <a:cxnSpLocks noChangeShapeType="1"/>
            <a:stCxn id="33825" idx="0"/>
          </p:cNvCxnSpPr>
          <p:nvPr/>
        </p:nvCxnSpPr>
        <p:spPr bwMode="auto">
          <a:xfrm flipH="1" flipV="1">
            <a:off x="3190875" y="4705350"/>
            <a:ext cx="133350" cy="457200"/>
          </a:xfrm>
          <a:prstGeom prst="straightConnector1">
            <a:avLst/>
          </a:prstGeom>
          <a:noFill/>
          <a:ln w="9525" algn="ctr">
            <a:solidFill>
              <a:srgbClr val="0000FF"/>
            </a:solidFill>
            <a:round/>
            <a:headEnd/>
            <a:tailEnd type="arrow" w="med" len="med"/>
          </a:ln>
        </p:spPr>
      </p:cxnSp>
      <p:cxnSp>
        <p:nvCxnSpPr>
          <p:cNvPr id="33814" name="Straight Arrow Connector 12"/>
          <p:cNvCxnSpPr>
            <a:cxnSpLocks noChangeShapeType="1"/>
            <a:stCxn id="33825" idx="0"/>
          </p:cNvCxnSpPr>
          <p:nvPr/>
        </p:nvCxnSpPr>
        <p:spPr bwMode="auto">
          <a:xfrm flipH="1" flipV="1">
            <a:off x="3095625" y="4705350"/>
            <a:ext cx="228600" cy="457200"/>
          </a:xfrm>
          <a:prstGeom prst="straightConnector1">
            <a:avLst/>
          </a:prstGeom>
          <a:noFill/>
          <a:ln w="9525" algn="ctr">
            <a:solidFill>
              <a:srgbClr val="0000FF"/>
            </a:solidFill>
            <a:round/>
            <a:headEnd/>
            <a:tailEnd type="arrow" w="med" len="med"/>
          </a:ln>
        </p:spPr>
      </p:cxnSp>
      <p:sp>
        <p:nvSpPr>
          <p:cNvPr id="33815" name="Text Box 25"/>
          <p:cNvSpPr txBox="1">
            <a:spLocks noChangeArrowheads="1"/>
          </p:cNvSpPr>
          <p:nvPr/>
        </p:nvSpPr>
        <p:spPr bwMode="auto">
          <a:xfrm>
            <a:off x="3146425" y="5181600"/>
            <a:ext cx="422275" cy="244475"/>
          </a:xfrm>
          <a:prstGeom prst="rect">
            <a:avLst/>
          </a:prstGeom>
          <a:noFill/>
          <a:ln w="9525">
            <a:noFill/>
            <a:miter lim="800000"/>
            <a:headEnd/>
            <a:tailEnd/>
          </a:ln>
        </p:spPr>
        <p:txBody>
          <a:bodyPr wrap="none">
            <a:spAutoFit/>
          </a:bodyPr>
          <a:lstStyle/>
          <a:p>
            <a:r>
              <a:rPr lang="fr-FR" sz="1000">
                <a:solidFill>
                  <a:srgbClr val="0000FF"/>
                </a:solidFill>
              </a:rPr>
              <a:t>Gnd</a:t>
            </a:r>
          </a:p>
        </p:txBody>
      </p:sp>
      <p:cxnSp>
        <p:nvCxnSpPr>
          <p:cNvPr id="33816" name="Straight Arrow Connector 12"/>
          <p:cNvCxnSpPr>
            <a:cxnSpLocks noChangeShapeType="1"/>
            <a:stCxn id="33825" idx="0"/>
          </p:cNvCxnSpPr>
          <p:nvPr/>
        </p:nvCxnSpPr>
        <p:spPr bwMode="auto">
          <a:xfrm flipH="1">
            <a:off x="2409825" y="2114550"/>
            <a:ext cx="304800" cy="457200"/>
          </a:xfrm>
          <a:prstGeom prst="straightConnector1">
            <a:avLst/>
          </a:prstGeom>
          <a:noFill/>
          <a:ln w="9525" algn="ctr">
            <a:solidFill>
              <a:srgbClr val="0000FF"/>
            </a:solidFill>
            <a:round/>
            <a:headEnd/>
            <a:tailEnd type="arrow" w="med" len="med"/>
          </a:ln>
        </p:spPr>
      </p:cxnSp>
      <p:sp>
        <p:nvSpPr>
          <p:cNvPr id="33817" name="Text Box 27"/>
          <p:cNvSpPr txBox="1">
            <a:spLocks noChangeArrowheads="1"/>
          </p:cNvSpPr>
          <p:nvPr/>
        </p:nvSpPr>
        <p:spPr bwMode="auto">
          <a:xfrm>
            <a:off x="2486025" y="1885950"/>
            <a:ext cx="422275" cy="244475"/>
          </a:xfrm>
          <a:prstGeom prst="rect">
            <a:avLst/>
          </a:prstGeom>
          <a:noFill/>
          <a:ln w="9525">
            <a:noFill/>
            <a:miter lim="800000"/>
            <a:headEnd/>
            <a:tailEnd/>
          </a:ln>
        </p:spPr>
        <p:txBody>
          <a:bodyPr wrap="none">
            <a:spAutoFit/>
          </a:bodyPr>
          <a:lstStyle/>
          <a:p>
            <a:r>
              <a:rPr lang="fr-FR" sz="1000">
                <a:solidFill>
                  <a:srgbClr val="0000FF"/>
                </a:solidFill>
              </a:rPr>
              <a:t>Gnd</a:t>
            </a:r>
          </a:p>
        </p:txBody>
      </p:sp>
      <p:sp>
        <p:nvSpPr>
          <p:cNvPr id="33818" name="Text Box 28"/>
          <p:cNvSpPr txBox="1">
            <a:spLocks noChangeArrowheads="1"/>
          </p:cNvSpPr>
          <p:nvPr/>
        </p:nvSpPr>
        <p:spPr bwMode="auto">
          <a:xfrm>
            <a:off x="2797175" y="5194300"/>
            <a:ext cx="317500" cy="244475"/>
          </a:xfrm>
          <a:prstGeom prst="rect">
            <a:avLst/>
          </a:prstGeom>
          <a:noFill/>
          <a:ln w="9525">
            <a:noFill/>
            <a:miter lim="800000"/>
            <a:headEnd/>
            <a:tailEnd/>
          </a:ln>
        </p:spPr>
        <p:txBody>
          <a:bodyPr wrap="none">
            <a:spAutoFit/>
          </a:bodyPr>
          <a:lstStyle/>
          <a:p>
            <a:r>
              <a:rPr lang="fr-FR" sz="1000">
                <a:solidFill>
                  <a:srgbClr val="FF3300"/>
                </a:solidFill>
              </a:rPr>
              <a:t>5v</a:t>
            </a:r>
          </a:p>
        </p:txBody>
      </p:sp>
      <p:sp>
        <p:nvSpPr>
          <p:cNvPr id="33819" name="Text Box 29"/>
          <p:cNvSpPr txBox="1">
            <a:spLocks noChangeArrowheads="1"/>
          </p:cNvSpPr>
          <p:nvPr/>
        </p:nvSpPr>
        <p:spPr bwMode="auto">
          <a:xfrm>
            <a:off x="2520950" y="5194300"/>
            <a:ext cx="422275" cy="244475"/>
          </a:xfrm>
          <a:prstGeom prst="rect">
            <a:avLst/>
          </a:prstGeom>
          <a:noFill/>
          <a:ln w="9525">
            <a:noFill/>
            <a:miter lim="800000"/>
            <a:headEnd/>
            <a:tailEnd/>
          </a:ln>
        </p:spPr>
        <p:txBody>
          <a:bodyPr wrap="none">
            <a:spAutoFit/>
          </a:bodyPr>
          <a:lstStyle/>
          <a:p>
            <a:r>
              <a:rPr lang="fr-FR" sz="1000">
                <a:solidFill>
                  <a:srgbClr val="FF3300"/>
                </a:solidFill>
              </a:rPr>
              <a:t>3.3v</a:t>
            </a:r>
          </a:p>
        </p:txBody>
      </p:sp>
      <p:cxnSp>
        <p:nvCxnSpPr>
          <p:cNvPr id="33820" name="Straight Arrow Connector 12"/>
          <p:cNvCxnSpPr>
            <a:cxnSpLocks noChangeShapeType="1"/>
            <a:stCxn id="33825" idx="0"/>
          </p:cNvCxnSpPr>
          <p:nvPr/>
        </p:nvCxnSpPr>
        <p:spPr bwMode="auto">
          <a:xfrm>
            <a:off x="2105025" y="2114550"/>
            <a:ext cx="196850" cy="457200"/>
          </a:xfrm>
          <a:prstGeom prst="straightConnector1">
            <a:avLst/>
          </a:prstGeom>
          <a:noFill/>
          <a:ln w="9525" algn="ctr">
            <a:solidFill>
              <a:srgbClr val="00FF00"/>
            </a:solidFill>
            <a:round/>
            <a:headEnd/>
            <a:tailEnd type="arrow" w="med" len="med"/>
          </a:ln>
        </p:spPr>
      </p:cxnSp>
      <p:cxnSp>
        <p:nvCxnSpPr>
          <p:cNvPr id="33821" name="Straight Arrow Connector 12"/>
          <p:cNvCxnSpPr>
            <a:cxnSpLocks noChangeShapeType="1"/>
            <a:stCxn id="33825" idx="0"/>
          </p:cNvCxnSpPr>
          <p:nvPr/>
        </p:nvCxnSpPr>
        <p:spPr bwMode="auto">
          <a:xfrm flipV="1">
            <a:off x="2409825" y="4705350"/>
            <a:ext cx="349250" cy="457200"/>
          </a:xfrm>
          <a:prstGeom prst="straightConnector1">
            <a:avLst/>
          </a:prstGeom>
          <a:noFill/>
          <a:ln w="9525" algn="ctr">
            <a:solidFill>
              <a:srgbClr val="00FF00"/>
            </a:solidFill>
            <a:round/>
            <a:headEnd/>
            <a:tailEnd type="arrow" w="med" len="med"/>
          </a:ln>
        </p:spPr>
      </p:cxnSp>
      <p:cxnSp>
        <p:nvCxnSpPr>
          <p:cNvPr id="33822" name="Straight Arrow Connector 12"/>
          <p:cNvCxnSpPr>
            <a:cxnSpLocks noChangeShapeType="1"/>
            <a:stCxn id="33825" idx="0"/>
          </p:cNvCxnSpPr>
          <p:nvPr/>
        </p:nvCxnSpPr>
        <p:spPr bwMode="auto">
          <a:xfrm flipV="1">
            <a:off x="1857375" y="4705350"/>
            <a:ext cx="749300" cy="485775"/>
          </a:xfrm>
          <a:prstGeom prst="straightConnector1">
            <a:avLst/>
          </a:prstGeom>
          <a:noFill/>
          <a:ln w="9525" algn="ctr">
            <a:solidFill>
              <a:srgbClr val="00FF00"/>
            </a:solidFill>
            <a:round/>
            <a:headEnd/>
            <a:tailEnd type="arrow" w="med" len="med"/>
          </a:ln>
        </p:spPr>
      </p:cxnSp>
      <p:sp>
        <p:nvSpPr>
          <p:cNvPr id="33823" name="Text Box 33"/>
          <p:cNvSpPr txBox="1">
            <a:spLocks noChangeArrowheads="1"/>
          </p:cNvSpPr>
          <p:nvPr/>
        </p:nvSpPr>
        <p:spPr bwMode="auto">
          <a:xfrm>
            <a:off x="2035175" y="5191125"/>
            <a:ext cx="606425" cy="244475"/>
          </a:xfrm>
          <a:prstGeom prst="rect">
            <a:avLst/>
          </a:prstGeom>
          <a:noFill/>
          <a:ln w="9525">
            <a:noFill/>
            <a:miter lim="800000"/>
            <a:headEnd/>
            <a:tailEnd/>
          </a:ln>
        </p:spPr>
        <p:txBody>
          <a:bodyPr wrap="none">
            <a:spAutoFit/>
          </a:bodyPr>
          <a:lstStyle/>
          <a:p>
            <a:r>
              <a:rPr lang="fr-FR" sz="1000">
                <a:solidFill>
                  <a:srgbClr val="00FF00"/>
                </a:solidFill>
              </a:rPr>
              <a:t>RESET</a:t>
            </a:r>
          </a:p>
        </p:txBody>
      </p:sp>
      <p:sp>
        <p:nvSpPr>
          <p:cNvPr id="33824" name="Text Box 34"/>
          <p:cNvSpPr txBox="1">
            <a:spLocks noChangeArrowheads="1"/>
          </p:cNvSpPr>
          <p:nvPr/>
        </p:nvSpPr>
        <p:spPr bwMode="auto">
          <a:xfrm>
            <a:off x="1811338" y="1885950"/>
            <a:ext cx="525462" cy="246063"/>
          </a:xfrm>
          <a:prstGeom prst="rect">
            <a:avLst/>
          </a:prstGeom>
          <a:noFill/>
          <a:ln w="9525">
            <a:noFill/>
            <a:miter lim="800000"/>
            <a:headEnd/>
            <a:tailEnd/>
          </a:ln>
        </p:spPr>
        <p:txBody>
          <a:bodyPr wrap="none">
            <a:spAutoFit/>
          </a:bodyPr>
          <a:lstStyle/>
          <a:p>
            <a:r>
              <a:rPr lang="fr-FR" sz="1000">
                <a:solidFill>
                  <a:srgbClr val="00FF00"/>
                </a:solidFill>
              </a:rPr>
              <a:t>AREF</a:t>
            </a:r>
          </a:p>
        </p:txBody>
      </p:sp>
      <p:sp>
        <p:nvSpPr>
          <p:cNvPr id="33825" name="Text Box 35"/>
          <p:cNvSpPr txBox="1">
            <a:spLocks noChangeArrowheads="1"/>
          </p:cNvSpPr>
          <p:nvPr/>
        </p:nvSpPr>
        <p:spPr bwMode="auto">
          <a:xfrm>
            <a:off x="1571625" y="5191125"/>
            <a:ext cx="571500" cy="244475"/>
          </a:xfrm>
          <a:prstGeom prst="rect">
            <a:avLst/>
          </a:prstGeom>
          <a:noFill/>
          <a:ln w="9525">
            <a:noFill/>
            <a:miter lim="800000"/>
            <a:headEnd/>
            <a:tailEnd/>
          </a:ln>
        </p:spPr>
        <p:txBody>
          <a:bodyPr wrap="none">
            <a:spAutoFit/>
          </a:bodyPr>
          <a:lstStyle/>
          <a:p>
            <a:r>
              <a:rPr lang="fr-FR" sz="1000">
                <a:solidFill>
                  <a:srgbClr val="00FF00"/>
                </a:solidFill>
              </a:rPr>
              <a:t>IOREF</a:t>
            </a:r>
          </a:p>
        </p:txBody>
      </p:sp>
      <p:sp>
        <p:nvSpPr>
          <p:cNvPr id="33826" name="Text Box 29"/>
          <p:cNvSpPr txBox="1">
            <a:spLocks noChangeArrowheads="1"/>
          </p:cNvSpPr>
          <p:nvPr/>
        </p:nvSpPr>
        <p:spPr bwMode="auto">
          <a:xfrm>
            <a:off x="3581400" y="5181600"/>
            <a:ext cx="347663" cy="246063"/>
          </a:xfrm>
          <a:prstGeom prst="rect">
            <a:avLst/>
          </a:prstGeom>
          <a:noFill/>
          <a:ln w="9525">
            <a:noFill/>
            <a:miter lim="800000"/>
            <a:headEnd/>
            <a:tailEnd/>
          </a:ln>
        </p:spPr>
        <p:txBody>
          <a:bodyPr wrap="none">
            <a:spAutoFit/>
          </a:bodyPr>
          <a:lstStyle/>
          <a:p>
            <a:r>
              <a:rPr lang="fr-FR" sz="1000">
                <a:solidFill>
                  <a:srgbClr val="FF3300"/>
                </a:solidFill>
              </a:rPr>
              <a:t>vin</a:t>
            </a:r>
          </a:p>
        </p:txBody>
      </p:sp>
      <p:sp>
        <p:nvSpPr>
          <p:cNvPr id="33827" name="Text Box 34"/>
          <p:cNvSpPr txBox="1">
            <a:spLocks noChangeArrowheads="1"/>
          </p:cNvSpPr>
          <p:nvPr/>
        </p:nvSpPr>
        <p:spPr bwMode="auto">
          <a:xfrm>
            <a:off x="533400" y="5867400"/>
            <a:ext cx="2917825" cy="246063"/>
          </a:xfrm>
          <a:prstGeom prst="rect">
            <a:avLst/>
          </a:prstGeom>
          <a:noFill/>
          <a:ln w="9525">
            <a:noFill/>
            <a:miter lim="800000"/>
            <a:headEnd/>
            <a:tailEnd/>
          </a:ln>
        </p:spPr>
        <p:txBody>
          <a:bodyPr wrap="none">
            <a:spAutoFit/>
          </a:bodyPr>
          <a:lstStyle/>
          <a:p>
            <a:r>
              <a:rPr lang="fr-FR" sz="1000">
                <a:solidFill>
                  <a:srgbClr val="00FF00"/>
                </a:solidFill>
              </a:rPr>
              <a:t>AREF   : source de référence de tension externe</a:t>
            </a:r>
          </a:p>
        </p:txBody>
      </p:sp>
      <p:sp>
        <p:nvSpPr>
          <p:cNvPr id="33828" name="Text Box 35"/>
          <p:cNvSpPr txBox="1">
            <a:spLocks noChangeArrowheads="1"/>
          </p:cNvSpPr>
          <p:nvPr/>
        </p:nvSpPr>
        <p:spPr bwMode="auto">
          <a:xfrm>
            <a:off x="549275" y="6096000"/>
            <a:ext cx="3717925" cy="246063"/>
          </a:xfrm>
          <a:prstGeom prst="rect">
            <a:avLst/>
          </a:prstGeom>
          <a:noFill/>
          <a:ln w="9525">
            <a:noFill/>
            <a:miter lim="800000"/>
            <a:headEnd/>
            <a:tailEnd/>
          </a:ln>
        </p:spPr>
        <p:txBody>
          <a:bodyPr wrap="none">
            <a:spAutoFit/>
          </a:bodyPr>
          <a:lstStyle/>
          <a:p>
            <a:r>
              <a:rPr lang="fr-FR" sz="1000">
                <a:solidFill>
                  <a:srgbClr val="00FF00"/>
                </a:solidFill>
              </a:rPr>
              <a:t>IOREF : Fournit le 5v comme référence pour les cartes shields.</a:t>
            </a:r>
          </a:p>
        </p:txBody>
      </p:sp>
      <p:sp>
        <p:nvSpPr>
          <p:cNvPr id="33829" name="Text Box 29"/>
          <p:cNvSpPr txBox="1">
            <a:spLocks noChangeArrowheads="1"/>
          </p:cNvSpPr>
          <p:nvPr/>
        </p:nvSpPr>
        <p:spPr bwMode="auto">
          <a:xfrm>
            <a:off x="533400" y="5621338"/>
            <a:ext cx="2274888" cy="246062"/>
          </a:xfrm>
          <a:prstGeom prst="rect">
            <a:avLst/>
          </a:prstGeom>
          <a:noFill/>
          <a:ln w="9525">
            <a:noFill/>
            <a:miter lim="800000"/>
            <a:headEnd/>
            <a:tailEnd/>
          </a:ln>
        </p:spPr>
        <p:txBody>
          <a:bodyPr wrap="none">
            <a:spAutoFit/>
          </a:bodyPr>
          <a:lstStyle/>
          <a:p>
            <a:r>
              <a:rPr lang="fr-FR" sz="1000">
                <a:solidFill>
                  <a:srgbClr val="FF3300"/>
                </a:solidFill>
              </a:rPr>
              <a:t>Vin       : alimentation externe (7-12v)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3"/>
          <p:cNvSpPr>
            <a:spLocks noGrp="1"/>
          </p:cNvSpPr>
          <p:nvPr>
            <p:ph type="dt" sz="quarter" idx="10"/>
          </p:nvPr>
        </p:nvSpPr>
        <p:spPr/>
        <p:txBody>
          <a:bodyPr/>
          <a:lstStyle/>
          <a:p>
            <a:pPr>
              <a:defRPr/>
            </a:pPr>
            <a:fld id="{647DABD0-87F5-4712-9651-3A0DAD8C3E31}" type="datetime1">
              <a:rPr lang="en-US"/>
              <a:pPr>
                <a:defRPr/>
              </a:pPr>
              <a:t>11/13/2021</a:t>
            </a:fld>
            <a:endParaRPr lang="en-US"/>
          </a:p>
        </p:txBody>
      </p:sp>
      <p:sp>
        <p:nvSpPr>
          <p:cNvPr id="30" name="Slide Number Placeholder 5"/>
          <p:cNvSpPr>
            <a:spLocks noGrp="1"/>
          </p:cNvSpPr>
          <p:nvPr>
            <p:ph type="sldNum" sz="quarter" idx="12"/>
          </p:nvPr>
        </p:nvSpPr>
        <p:spPr/>
        <p:txBody>
          <a:bodyPr/>
          <a:lstStyle/>
          <a:p>
            <a:pPr>
              <a:defRPr/>
            </a:pPr>
            <a:fld id="{77FA629A-B27F-41B5-8E2B-D433426EECEF}" type="slidenum">
              <a:rPr lang="en-US"/>
              <a:pPr>
                <a:defRPr/>
              </a:pPr>
              <a:t>11</a:t>
            </a:fld>
            <a:endParaRPr lang="en-US"/>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F6C54BDD-F034-407F-B7D8-821B68B7438D}" type="slidenum">
              <a:rPr lang="en-US" sz="1200">
                <a:solidFill>
                  <a:schemeClr val="tx1">
                    <a:tint val="75000"/>
                  </a:schemeClr>
                </a:solidFill>
                <a:latin typeface="+mn-lt"/>
              </a:rPr>
              <a:pPr algn="r" fontAlgn="auto">
                <a:spcBef>
                  <a:spcPts val="0"/>
                </a:spcBef>
                <a:spcAft>
                  <a:spcPts val="0"/>
                </a:spcAft>
                <a:defRPr/>
              </a:pPr>
              <a:t>11</a:t>
            </a:fld>
            <a:endParaRPr lang="en-US" sz="1200">
              <a:solidFill>
                <a:schemeClr val="tx1">
                  <a:tint val="75000"/>
                </a:schemeClr>
              </a:solidFill>
              <a:latin typeface="+mn-lt"/>
            </a:endParaRPr>
          </a:p>
        </p:txBody>
      </p:sp>
      <p:sp>
        <p:nvSpPr>
          <p:cNvPr id="35846" name="Title 1"/>
          <p:cNvSpPr>
            <a:spLocks noGrp="1"/>
          </p:cNvSpPr>
          <p:nvPr>
            <p:ph type="title"/>
          </p:nvPr>
        </p:nvSpPr>
        <p:spPr>
          <a:xfrm>
            <a:off x="609600" y="427038"/>
            <a:ext cx="8229600" cy="487362"/>
          </a:xfrm>
        </p:spPr>
        <p:txBody>
          <a:bodyPr/>
          <a:lstStyle/>
          <a:p>
            <a:pPr eaLnBrk="1" hangingPunct="1"/>
            <a:r>
              <a:rPr lang="en-US"/>
              <a:t>Description de la carte Arduino UNO R3</a:t>
            </a:r>
            <a:endParaRPr lang="fr-FR"/>
          </a:p>
        </p:txBody>
      </p:sp>
      <p:sp>
        <p:nvSpPr>
          <p:cNvPr id="35847" name="Content Placeholder 2"/>
          <p:cNvSpPr>
            <a:spLocks noGrp="1"/>
          </p:cNvSpPr>
          <p:nvPr>
            <p:ph idx="1"/>
          </p:nvPr>
        </p:nvSpPr>
        <p:spPr>
          <a:xfrm>
            <a:off x="533400" y="1066800"/>
            <a:ext cx="8229600" cy="609600"/>
          </a:xfrm>
        </p:spPr>
        <p:txBody>
          <a:bodyPr/>
          <a:lstStyle/>
          <a:p>
            <a:pPr eaLnBrk="1" hangingPunct="1"/>
            <a:r>
              <a:rPr lang="en-US"/>
              <a:t>Les Entrées/Sorties Spéciales</a:t>
            </a:r>
          </a:p>
        </p:txBody>
      </p:sp>
      <p:pic>
        <p:nvPicPr>
          <p:cNvPr id="35848" name="Picture 2" descr="http://arduino.cc/en/uploads/Main/ArduinoUno_R3_Front.jpg"/>
          <p:cNvPicPr>
            <a:picLocks noChangeAspect="1" noChangeArrowheads="1"/>
          </p:cNvPicPr>
          <p:nvPr/>
        </p:nvPicPr>
        <p:blipFill>
          <a:blip r:embed="rId3"/>
          <a:srcRect/>
          <a:stretch>
            <a:fillRect/>
          </a:stretch>
        </p:blipFill>
        <p:spPr bwMode="auto">
          <a:xfrm>
            <a:off x="2057400" y="2667000"/>
            <a:ext cx="5257800" cy="3429000"/>
          </a:xfrm>
          <a:prstGeom prst="rect">
            <a:avLst/>
          </a:prstGeom>
          <a:noFill/>
          <a:ln w="9525">
            <a:noFill/>
            <a:miter lim="800000"/>
            <a:headEnd/>
            <a:tailEnd/>
          </a:ln>
        </p:spPr>
      </p:pic>
      <p:cxnSp>
        <p:nvCxnSpPr>
          <p:cNvPr id="10" name="Straight Arrow Connector 9"/>
          <p:cNvCxnSpPr/>
          <p:nvPr/>
        </p:nvCxnSpPr>
        <p:spPr>
          <a:xfrm flipH="1">
            <a:off x="6934200" y="1752600"/>
            <a:ext cx="1524000" cy="10668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81800" y="1752600"/>
            <a:ext cx="1493838" cy="1063625"/>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5851" name="TextBox 6"/>
          <p:cNvSpPr txBox="1">
            <a:spLocks noChangeArrowheads="1"/>
          </p:cNvSpPr>
          <p:nvPr/>
        </p:nvSpPr>
        <p:spPr bwMode="auto">
          <a:xfrm>
            <a:off x="6096000" y="1524000"/>
            <a:ext cx="2716213" cy="276225"/>
          </a:xfrm>
          <a:prstGeom prst="rect">
            <a:avLst/>
          </a:prstGeom>
          <a:noFill/>
          <a:ln w="9525">
            <a:noFill/>
            <a:miter lim="800000"/>
            <a:headEnd/>
            <a:tailEnd/>
          </a:ln>
        </p:spPr>
        <p:txBody>
          <a:bodyPr wrap="none">
            <a:spAutoFit/>
          </a:bodyPr>
          <a:lstStyle/>
          <a:p>
            <a:r>
              <a:rPr lang="en-US" sz="1200">
                <a:latin typeface="Calibri" pitchFamily="34" charset="0"/>
              </a:rPr>
              <a:t>E/S Numérique Série Asynchrone (UART)</a:t>
            </a:r>
          </a:p>
        </p:txBody>
      </p:sp>
      <p:cxnSp>
        <p:nvCxnSpPr>
          <p:cNvPr id="13" name="Straight Arrow Connector 12"/>
          <p:cNvCxnSpPr/>
          <p:nvPr/>
        </p:nvCxnSpPr>
        <p:spPr>
          <a:xfrm flipH="1" flipV="1">
            <a:off x="2619375" y="1763713"/>
            <a:ext cx="1243013" cy="1066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95600" y="1781175"/>
            <a:ext cx="1143000" cy="1066800"/>
          </a:xfrm>
          <a:prstGeom prst="straightConnector1">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854" name="TextBox 6"/>
          <p:cNvSpPr txBox="1">
            <a:spLocks noChangeArrowheads="1"/>
          </p:cNvSpPr>
          <p:nvPr/>
        </p:nvSpPr>
        <p:spPr bwMode="auto">
          <a:xfrm>
            <a:off x="1143000" y="1524000"/>
            <a:ext cx="2493963" cy="276225"/>
          </a:xfrm>
          <a:prstGeom prst="rect">
            <a:avLst/>
          </a:prstGeom>
          <a:noFill/>
          <a:ln w="9525">
            <a:noFill/>
            <a:miter lim="800000"/>
            <a:headEnd/>
            <a:tailEnd/>
          </a:ln>
        </p:spPr>
        <p:txBody>
          <a:bodyPr wrap="none">
            <a:spAutoFit/>
          </a:bodyPr>
          <a:lstStyle/>
          <a:p>
            <a:r>
              <a:rPr lang="en-US" sz="1200">
                <a:latin typeface="Calibri" pitchFamily="34" charset="0"/>
              </a:rPr>
              <a:t>E/S Numérique Série Synchrone (I2C)</a:t>
            </a:r>
          </a:p>
        </p:txBody>
      </p:sp>
      <p:sp>
        <p:nvSpPr>
          <p:cNvPr id="35855" name="TextBox 6"/>
          <p:cNvSpPr txBox="1">
            <a:spLocks noChangeArrowheads="1"/>
          </p:cNvSpPr>
          <p:nvPr/>
        </p:nvSpPr>
        <p:spPr bwMode="auto">
          <a:xfrm>
            <a:off x="5694363" y="1858963"/>
            <a:ext cx="1560512" cy="276225"/>
          </a:xfrm>
          <a:prstGeom prst="rect">
            <a:avLst/>
          </a:prstGeom>
          <a:noFill/>
          <a:ln w="9525">
            <a:noFill/>
            <a:miter lim="800000"/>
            <a:headEnd/>
            <a:tailEnd/>
          </a:ln>
        </p:spPr>
        <p:txBody>
          <a:bodyPr wrap="none">
            <a:spAutoFit/>
          </a:bodyPr>
          <a:lstStyle/>
          <a:p>
            <a:r>
              <a:rPr lang="en-US" sz="1200">
                <a:latin typeface="Calibri" pitchFamily="34" charset="0"/>
              </a:rPr>
              <a:t>E/S Numérique PWM</a:t>
            </a:r>
          </a:p>
        </p:txBody>
      </p:sp>
      <p:cxnSp>
        <p:nvCxnSpPr>
          <p:cNvPr id="17" name="Straight Arrow Connector 16"/>
          <p:cNvCxnSpPr/>
          <p:nvPr/>
        </p:nvCxnSpPr>
        <p:spPr>
          <a:xfrm flipV="1">
            <a:off x="6400800" y="2133600"/>
            <a:ext cx="533400" cy="674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96000" y="2133600"/>
            <a:ext cx="685800" cy="674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867400" y="2133600"/>
            <a:ext cx="685800" cy="674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57800" y="2133600"/>
            <a:ext cx="1143000" cy="674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05400" y="2133600"/>
            <a:ext cx="1066800" cy="674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99025" y="2133600"/>
            <a:ext cx="1120775" cy="674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62" name="TextBox 6"/>
          <p:cNvSpPr txBox="1">
            <a:spLocks noChangeArrowheads="1"/>
          </p:cNvSpPr>
          <p:nvPr/>
        </p:nvSpPr>
        <p:spPr bwMode="auto">
          <a:xfrm>
            <a:off x="3230563" y="1857375"/>
            <a:ext cx="2484437" cy="276225"/>
          </a:xfrm>
          <a:prstGeom prst="rect">
            <a:avLst/>
          </a:prstGeom>
          <a:noFill/>
          <a:ln w="9525">
            <a:noFill/>
            <a:miter lim="800000"/>
            <a:headEnd/>
            <a:tailEnd/>
          </a:ln>
        </p:spPr>
        <p:txBody>
          <a:bodyPr wrap="none">
            <a:spAutoFit/>
          </a:bodyPr>
          <a:lstStyle/>
          <a:p>
            <a:r>
              <a:rPr lang="en-US" sz="1200">
                <a:latin typeface="Calibri" pitchFamily="34" charset="0"/>
              </a:rPr>
              <a:t>E/S Numérique Série Synchrone (SPI)</a:t>
            </a:r>
          </a:p>
        </p:txBody>
      </p:sp>
      <p:cxnSp>
        <p:nvCxnSpPr>
          <p:cNvPr id="24" name="Straight Arrow Connector 23"/>
          <p:cNvCxnSpPr/>
          <p:nvPr/>
        </p:nvCxnSpPr>
        <p:spPr>
          <a:xfrm flipH="1" flipV="1">
            <a:off x="4648200" y="2133600"/>
            <a:ext cx="466725" cy="6746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35862" idx="2"/>
          </p:cNvCxnSpPr>
          <p:nvPr/>
        </p:nvCxnSpPr>
        <p:spPr>
          <a:xfrm flipH="1" flipV="1">
            <a:off x="4473575" y="2133600"/>
            <a:ext cx="412750" cy="6746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91000" y="2133600"/>
            <a:ext cx="523875" cy="696913"/>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962400" y="2133600"/>
            <a:ext cx="608013" cy="6746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p:cNvSpPr>
          <p:nvPr/>
        </p:nvSpPr>
        <p:spPr bwMode="auto">
          <a:xfrm>
            <a:off x="457200" y="3200400"/>
            <a:ext cx="8229600" cy="487363"/>
          </a:xfrm>
          <a:prstGeom prst="rect">
            <a:avLst/>
          </a:prstGeom>
          <a:noFill/>
          <a:ln w="9525">
            <a:noFill/>
            <a:miter lim="800000"/>
            <a:headEnd/>
            <a:tailEnd/>
          </a:ln>
        </p:spPr>
        <p:txBody>
          <a:bodyPr anchor="ctr"/>
          <a:lstStyle/>
          <a:p>
            <a:pPr algn="ctr" eaLnBrk="0" hangingPunct="0"/>
            <a:r>
              <a:rPr lang="en-US" sz="2400">
                <a:latin typeface="Calibri" pitchFamily="34" charset="0"/>
              </a:rPr>
              <a:t>Exemples de quelques shields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p:txBody>
          <a:bodyPr/>
          <a:lstStyle/>
          <a:p>
            <a:r>
              <a:rPr lang="fr-FR"/>
              <a:t>Exemples de quelques shields</a:t>
            </a:r>
          </a:p>
        </p:txBody>
      </p:sp>
      <p:sp>
        <p:nvSpPr>
          <p:cNvPr id="39938" name="Rectangle 3"/>
          <p:cNvSpPr>
            <a:spLocks noGrp="1"/>
          </p:cNvSpPr>
          <p:nvPr>
            <p:ph type="body" idx="4294967295"/>
          </p:nvPr>
        </p:nvSpPr>
        <p:spPr>
          <a:xfrm>
            <a:off x="381000" y="914400"/>
            <a:ext cx="8229600" cy="685800"/>
          </a:xfrm>
        </p:spPr>
        <p:txBody>
          <a:bodyPr/>
          <a:lstStyle/>
          <a:p>
            <a:r>
              <a:rPr lang="fr-FR"/>
              <a:t>Attention à la compatibilité des tensions d’alimentation. 5v pas compatible avec le 3.3v. </a:t>
            </a:r>
          </a:p>
        </p:txBody>
      </p:sp>
      <p:pic>
        <p:nvPicPr>
          <p:cNvPr id="39939" name="Picture 5" descr="ANd9GcTvXetC-Dm6g2RgcJg3WfqcoPMP_H9iw84w976hMwl6nUy5ojNe"/>
          <p:cNvPicPr>
            <a:picLocks noChangeAspect="1" noChangeArrowheads="1"/>
          </p:cNvPicPr>
          <p:nvPr/>
        </p:nvPicPr>
        <p:blipFill>
          <a:blip r:embed="rId3"/>
          <a:srcRect/>
          <a:stretch>
            <a:fillRect/>
          </a:stretch>
        </p:blipFill>
        <p:spPr bwMode="auto">
          <a:xfrm>
            <a:off x="381000" y="1295400"/>
            <a:ext cx="2647950" cy="1724025"/>
          </a:xfrm>
          <a:prstGeom prst="rect">
            <a:avLst/>
          </a:prstGeom>
          <a:noFill/>
          <a:ln w="9525">
            <a:noFill/>
            <a:miter lim="800000"/>
            <a:headEnd/>
            <a:tailEnd/>
          </a:ln>
        </p:spPr>
      </p:pic>
      <p:sp>
        <p:nvSpPr>
          <p:cNvPr id="39940" name="AutoShape 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39941" name="AutoShape 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39942" name="AutoShape 1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39943" name="AutoShape 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pic>
        <p:nvPicPr>
          <p:cNvPr id="39944" name="Picture 15" descr="Arduino_Protoboard_Shield"/>
          <p:cNvPicPr>
            <a:picLocks noChangeAspect="1" noChangeArrowheads="1"/>
          </p:cNvPicPr>
          <p:nvPr/>
        </p:nvPicPr>
        <p:blipFill>
          <a:blip r:embed="rId4"/>
          <a:srcRect/>
          <a:stretch>
            <a:fillRect/>
          </a:stretch>
        </p:blipFill>
        <p:spPr bwMode="auto">
          <a:xfrm>
            <a:off x="3276600" y="1295400"/>
            <a:ext cx="2667000" cy="1752600"/>
          </a:xfrm>
          <a:prstGeom prst="rect">
            <a:avLst/>
          </a:prstGeom>
          <a:noFill/>
          <a:ln w="9525">
            <a:noFill/>
            <a:miter lim="800000"/>
            <a:headEnd/>
            <a:tailEnd/>
          </a:ln>
        </p:spPr>
      </p:pic>
      <p:pic>
        <p:nvPicPr>
          <p:cNvPr id="39945" name="Picture 17" descr="3V_DC_Motor_Connected_to_an_Arduino_Uno_and_Motor_Shield"/>
          <p:cNvPicPr>
            <a:picLocks noChangeAspect="1" noChangeArrowheads="1"/>
          </p:cNvPicPr>
          <p:nvPr/>
        </p:nvPicPr>
        <p:blipFill>
          <a:blip r:embed="rId5"/>
          <a:srcRect/>
          <a:stretch>
            <a:fillRect/>
          </a:stretch>
        </p:blipFill>
        <p:spPr bwMode="auto">
          <a:xfrm>
            <a:off x="6172200" y="1295400"/>
            <a:ext cx="2514600" cy="1752600"/>
          </a:xfrm>
          <a:prstGeom prst="rect">
            <a:avLst/>
          </a:prstGeom>
          <a:noFill/>
          <a:ln w="9525">
            <a:noFill/>
            <a:miter lim="800000"/>
            <a:headEnd/>
            <a:tailEnd/>
          </a:ln>
        </p:spPr>
      </p:pic>
      <p:pic>
        <p:nvPicPr>
          <p:cNvPr id="39946" name="Picture 19" descr="IMG_20111206_140530"/>
          <p:cNvPicPr>
            <a:picLocks noChangeAspect="1" noChangeArrowheads="1"/>
          </p:cNvPicPr>
          <p:nvPr/>
        </p:nvPicPr>
        <p:blipFill>
          <a:blip r:embed="rId6"/>
          <a:srcRect/>
          <a:stretch>
            <a:fillRect/>
          </a:stretch>
        </p:blipFill>
        <p:spPr bwMode="auto">
          <a:xfrm>
            <a:off x="381000" y="3098800"/>
            <a:ext cx="2667000" cy="1771650"/>
          </a:xfrm>
          <a:prstGeom prst="rect">
            <a:avLst/>
          </a:prstGeom>
          <a:noFill/>
          <a:ln w="9525">
            <a:noFill/>
            <a:miter lim="800000"/>
            <a:headEnd/>
            <a:tailEnd/>
          </a:ln>
        </p:spPr>
      </p:pic>
      <p:pic>
        <p:nvPicPr>
          <p:cNvPr id="39947" name="Picture 22" descr="arduino-shield-tft-18bits-color-screen-3"/>
          <p:cNvPicPr>
            <a:picLocks noChangeAspect="1" noChangeArrowheads="1"/>
          </p:cNvPicPr>
          <p:nvPr/>
        </p:nvPicPr>
        <p:blipFill>
          <a:blip r:embed="rId7"/>
          <a:srcRect/>
          <a:stretch>
            <a:fillRect/>
          </a:stretch>
        </p:blipFill>
        <p:spPr bwMode="auto">
          <a:xfrm>
            <a:off x="3276600" y="3124200"/>
            <a:ext cx="2667000" cy="1752600"/>
          </a:xfrm>
          <a:prstGeom prst="rect">
            <a:avLst/>
          </a:prstGeom>
          <a:noFill/>
          <a:ln w="9525">
            <a:noFill/>
            <a:miter lim="800000"/>
            <a:headEnd/>
            <a:tailEnd/>
          </a:ln>
        </p:spPr>
      </p:pic>
      <p:pic>
        <p:nvPicPr>
          <p:cNvPr id="39948" name="Picture 24" descr="Robot-Shield-3"/>
          <p:cNvPicPr>
            <a:picLocks noChangeAspect="1" noChangeArrowheads="1"/>
          </p:cNvPicPr>
          <p:nvPr/>
        </p:nvPicPr>
        <p:blipFill>
          <a:blip r:embed="rId8"/>
          <a:srcRect/>
          <a:stretch>
            <a:fillRect/>
          </a:stretch>
        </p:blipFill>
        <p:spPr bwMode="auto">
          <a:xfrm>
            <a:off x="6172200" y="3124200"/>
            <a:ext cx="2514600" cy="1676400"/>
          </a:xfrm>
          <a:prstGeom prst="rect">
            <a:avLst/>
          </a:prstGeom>
          <a:noFill/>
          <a:ln w="9525">
            <a:noFill/>
            <a:miter lim="800000"/>
            <a:headEnd/>
            <a:tailEnd/>
          </a:ln>
        </p:spPr>
      </p:pic>
      <p:pic>
        <p:nvPicPr>
          <p:cNvPr id="39949" name="Picture 26" descr="xbee_shield_v2_xbmounted"/>
          <p:cNvPicPr>
            <a:picLocks noChangeAspect="1" noChangeArrowheads="1"/>
          </p:cNvPicPr>
          <p:nvPr/>
        </p:nvPicPr>
        <p:blipFill>
          <a:blip r:embed="rId9"/>
          <a:srcRect/>
          <a:stretch>
            <a:fillRect/>
          </a:stretch>
        </p:blipFill>
        <p:spPr bwMode="auto">
          <a:xfrm>
            <a:off x="381000" y="4953000"/>
            <a:ext cx="2667000" cy="1779588"/>
          </a:xfrm>
          <a:prstGeom prst="rect">
            <a:avLst/>
          </a:prstGeom>
          <a:noFill/>
          <a:ln w="9525">
            <a:noFill/>
            <a:miter lim="800000"/>
            <a:headEnd/>
            <a:tailEnd/>
          </a:ln>
        </p:spPr>
      </p:pic>
      <p:pic>
        <p:nvPicPr>
          <p:cNvPr id="39950" name="Picture 28" descr="Triggertrap_shield_on_arduino"/>
          <p:cNvPicPr>
            <a:picLocks noChangeAspect="1" noChangeArrowheads="1"/>
          </p:cNvPicPr>
          <p:nvPr/>
        </p:nvPicPr>
        <p:blipFill>
          <a:blip r:embed="rId10"/>
          <a:srcRect/>
          <a:stretch>
            <a:fillRect/>
          </a:stretch>
        </p:blipFill>
        <p:spPr bwMode="auto">
          <a:xfrm>
            <a:off x="3276600" y="4978400"/>
            <a:ext cx="2667000" cy="1727200"/>
          </a:xfrm>
          <a:prstGeom prst="rect">
            <a:avLst/>
          </a:prstGeom>
          <a:noFill/>
          <a:ln w="9525">
            <a:noFill/>
            <a:miter lim="800000"/>
            <a:headEnd/>
            <a:tailEnd/>
          </a:ln>
        </p:spPr>
      </p:pic>
      <p:pic>
        <p:nvPicPr>
          <p:cNvPr id="39951" name="Picture 30" descr="module-carte-sd-empilable-arduino-9"/>
          <p:cNvPicPr>
            <a:picLocks noChangeAspect="1" noChangeArrowheads="1"/>
          </p:cNvPicPr>
          <p:nvPr/>
        </p:nvPicPr>
        <p:blipFill>
          <a:blip r:embed="rId11"/>
          <a:srcRect/>
          <a:stretch>
            <a:fillRect/>
          </a:stretch>
        </p:blipFill>
        <p:spPr bwMode="auto">
          <a:xfrm>
            <a:off x="6172200" y="4876800"/>
            <a:ext cx="2667000" cy="1803400"/>
          </a:xfrm>
          <a:prstGeom prst="rect">
            <a:avLst/>
          </a:prstGeom>
          <a:noFill/>
          <a:ln w="9525">
            <a:noFill/>
            <a:miter lim="800000"/>
            <a:headEnd/>
            <a:tailEnd/>
          </a:ln>
        </p:spPr>
      </p:pic>
      <p:sp>
        <p:nvSpPr>
          <p:cNvPr id="39952" name="TextBox 16"/>
          <p:cNvSpPr txBox="1">
            <a:spLocks noChangeArrowheads="1"/>
          </p:cNvSpPr>
          <p:nvPr/>
        </p:nvSpPr>
        <p:spPr bwMode="auto">
          <a:xfrm>
            <a:off x="838200" y="2743200"/>
            <a:ext cx="1530350" cy="338138"/>
          </a:xfrm>
          <a:prstGeom prst="rect">
            <a:avLst/>
          </a:prstGeom>
          <a:noFill/>
          <a:ln w="9525">
            <a:noFill/>
            <a:miter lim="800000"/>
            <a:headEnd/>
            <a:tailEnd/>
          </a:ln>
        </p:spPr>
        <p:txBody>
          <a:bodyPr wrap="none">
            <a:spAutoFit/>
          </a:bodyPr>
          <a:lstStyle/>
          <a:p>
            <a:r>
              <a:rPr lang="en-US" sz="1600">
                <a:solidFill>
                  <a:srgbClr val="FF0000"/>
                </a:solidFill>
              </a:rPr>
              <a:t>shield éthernet</a:t>
            </a:r>
          </a:p>
        </p:txBody>
      </p:sp>
      <p:sp>
        <p:nvSpPr>
          <p:cNvPr id="39953" name="TextBox 17"/>
          <p:cNvSpPr txBox="1">
            <a:spLocks noChangeArrowheads="1"/>
          </p:cNvSpPr>
          <p:nvPr/>
        </p:nvSpPr>
        <p:spPr bwMode="auto">
          <a:xfrm>
            <a:off x="914400" y="4614863"/>
            <a:ext cx="1735138" cy="338137"/>
          </a:xfrm>
          <a:prstGeom prst="rect">
            <a:avLst/>
          </a:prstGeom>
          <a:noFill/>
          <a:ln w="9525">
            <a:noFill/>
            <a:miter lim="800000"/>
            <a:headEnd/>
            <a:tailEnd/>
          </a:ln>
        </p:spPr>
        <p:txBody>
          <a:bodyPr wrap="none">
            <a:spAutoFit/>
          </a:bodyPr>
          <a:lstStyle/>
          <a:p>
            <a:r>
              <a:rPr lang="en-US" sz="1600">
                <a:solidFill>
                  <a:srgbClr val="FF0000"/>
                </a:solidFill>
              </a:rPr>
              <a:t>shield GPS/GSM</a:t>
            </a:r>
          </a:p>
        </p:txBody>
      </p:sp>
      <p:sp>
        <p:nvSpPr>
          <p:cNvPr id="39954" name="TextBox 18"/>
          <p:cNvSpPr txBox="1">
            <a:spLocks noChangeArrowheads="1"/>
          </p:cNvSpPr>
          <p:nvPr/>
        </p:nvSpPr>
        <p:spPr bwMode="auto">
          <a:xfrm>
            <a:off x="990600" y="6400800"/>
            <a:ext cx="1333500" cy="338138"/>
          </a:xfrm>
          <a:prstGeom prst="rect">
            <a:avLst/>
          </a:prstGeom>
          <a:noFill/>
          <a:ln w="9525">
            <a:noFill/>
            <a:miter lim="800000"/>
            <a:headEnd/>
            <a:tailEnd/>
          </a:ln>
        </p:spPr>
        <p:txBody>
          <a:bodyPr wrap="none">
            <a:spAutoFit/>
          </a:bodyPr>
          <a:lstStyle/>
          <a:p>
            <a:r>
              <a:rPr lang="en-US" sz="1600">
                <a:solidFill>
                  <a:srgbClr val="FF0000"/>
                </a:solidFill>
              </a:rPr>
              <a:t>shield zeebe</a:t>
            </a:r>
          </a:p>
        </p:txBody>
      </p:sp>
      <p:sp>
        <p:nvSpPr>
          <p:cNvPr id="39955" name="TextBox 19"/>
          <p:cNvSpPr txBox="1">
            <a:spLocks noChangeArrowheads="1"/>
          </p:cNvSpPr>
          <p:nvPr/>
        </p:nvSpPr>
        <p:spPr bwMode="auto">
          <a:xfrm>
            <a:off x="4114800" y="6443663"/>
            <a:ext cx="1276350" cy="338137"/>
          </a:xfrm>
          <a:prstGeom prst="rect">
            <a:avLst/>
          </a:prstGeom>
          <a:noFill/>
          <a:ln w="9525">
            <a:noFill/>
            <a:miter lim="800000"/>
            <a:headEnd/>
            <a:tailEnd/>
          </a:ln>
        </p:spPr>
        <p:txBody>
          <a:bodyPr wrap="none">
            <a:spAutoFit/>
          </a:bodyPr>
          <a:lstStyle/>
          <a:p>
            <a:r>
              <a:rPr lang="en-US" sz="1600">
                <a:solidFill>
                  <a:srgbClr val="FF0000"/>
                </a:solidFill>
              </a:rPr>
              <a:t>shield audio</a:t>
            </a:r>
          </a:p>
        </p:txBody>
      </p:sp>
      <p:sp>
        <p:nvSpPr>
          <p:cNvPr id="39956" name="TextBox 20"/>
          <p:cNvSpPr txBox="1">
            <a:spLocks noChangeArrowheads="1"/>
          </p:cNvSpPr>
          <p:nvPr/>
        </p:nvSpPr>
        <p:spPr bwMode="auto">
          <a:xfrm>
            <a:off x="6934200" y="6400800"/>
            <a:ext cx="1550988" cy="338138"/>
          </a:xfrm>
          <a:prstGeom prst="rect">
            <a:avLst/>
          </a:prstGeom>
          <a:noFill/>
          <a:ln w="9525">
            <a:noFill/>
            <a:miter lim="800000"/>
            <a:headEnd/>
            <a:tailEnd/>
          </a:ln>
        </p:spPr>
        <p:txBody>
          <a:bodyPr wrap="none">
            <a:spAutoFit/>
          </a:bodyPr>
          <a:lstStyle/>
          <a:p>
            <a:r>
              <a:rPr lang="en-US" sz="1600">
                <a:solidFill>
                  <a:srgbClr val="FF0000"/>
                </a:solidFill>
              </a:rPr>
              <a:t>Shield SD card</a:t>
            </a:r>
          </a:p>
        </p:txBody>
      </p:sp>
      <p:sp>
        <p:nvSpPr>
          <p:cNvPr id="39957" name="TextBox 21"/>
          <p:cNvSpPr txBox="1">
            <a:spLocks noChangeArrowheads="1"/>
          </p:cNvSpPr>
          <p:nvPr/>
        </p:nvSpPr>
        <p:spPr bwMode="auto">
          <a:xfrm>
            <a:off x="6248400" y="4614863"/>
            <a:ext cx="2613025" cy="338137"/>
          </a:xfrm>
          <a:prstGeom prst="rect">
            <a:avLst/>
          </a:prstGeom>
          <a:noFill/>
          <a:ln w="9525">
            <a:noFill/>
            <a:miter lim="800000"/>
            <a:headEnd/>
            <a:tailEnd/>
          </a:ln>
        </p:spPr>
        <p:txBody>
          <a:bodyPr wrap="none">
            <a:spAutoFit/>
          </a:bodyPr>
          <a:lstStyle/>
          <a:p>
            <a:r>
              <a:rPr lang="en-US" sz="1600">
                <a:solidFill>
                  <a:srgbClr val="FF0000"/>
                </a:solidFill>
              </a:rPr>
              <a:t>Shield  télémétrie ultrason</a:t>
            </a:r>
          </a:p>
        </p:txBody>
      </p:sp>
      <p:sp>
        <p:nvSpPr>
          <p:cNvPr id="39958" name="TextBox 22"/>
          <p:cNvSpPr txBox="1">
            <a:spLocks noChangeArrowheads="1"/>
          </p:cNvSpPr>
          <p:nvPr/>
        </p:nvSpPr>
        <p:spPr bwMode="auto">
          <a:xfrm>
            <a:off x="6324600" y="2743200"/>
            <a:ext cx="2281238" cy="338138"/>
          </a:xfrm>
          <a:prstGeom prst="rect">
            <a:avLst/>
          </a:prstGeom>
          <a:noFill/>
          <a:ln w="9525">
            <a:noFill/>
            <a:miter lim="800000"/>
            <a:headEnd/>
            <a:tailEnd/>
          </a:ln>
        </p:spPr>
        <p:txBody>
          <a:bodyPr wrap="none">
            <a:spAutoFit/>
          </a:bodyPr>
          <a:lstStyle/>
          <a:p>
            <a:r>
              <a:rPr lang="en-US" sz="1600">
                <a:solidFill>
                  <a:srgbClr val="FF0000"/>
                </a:solidFill>
              </a:rPr>
              <a:t>Shield Contrôle moteur</a:t>
            </a:r>
          </a:p>
        </p:txBody>
      </p:sp>
      <p:sp>
        <p:nvSpPr>
          <p:cNvPr id="39959" name="TextBox 23"/>
          <p:cNvSpPr txBox="1">
            <a:spLocks noChangeArrowheads="1"/>
          </p:cNvSpPr>
          <p:nvPr/>
        </p:nvSpPr>
        <p:spPr bwMode="auto">
          <a:xfrm>
            <a:off x="4114800" y="2743200"/>
            <a:ext cx="1665288" cy="338138"/>
          </a:xfrm>
          <a:prstGeom prst="rect">
            <a:avLst/>
          </a:prstGeom>
          <a:noFill/>
          <a:ln w="9525">
            <a:noFill/>
            <a:miter lim="800000"/>
            <a:headEnd/>
            <a:tailEnd/>
          </a:ln>
        </p:spPr>
        <p:txBody>
          <a:bodyPr wrap="none">
            <a:spAutoFit/>
          </a:bodyPr>
          <a:lstStyle/>
          <a:p>
            <a:r>
              <a:rPr lang="en-US" sz="1600">
                <a:solidFill>
                  <a:srgbClr val="FF0000"/>
                </a:solidFill>
              </a:rPr>
              <a:t>Shield prototype</a:t>
            </a:r>
          </a:p>
        </p:txBody>
      </p:sp>
      <p:sp>
        <p:nvSpPr>
          <p:cNvPr id="39960" name="TextBox 25"/>
          <p:cNvSpPr txBox="1">
            <a:spLocks noChangeArrowheads="1"/>
          </p:cNvSpPr>
          <p:nvPr/>
        </p:nvSpPr>
        <p:spPr bwMode="auto">
          <a:xfrm>
            <a:off x="3352800" y="4572000"/>
            <a:ext cx="2571750" cy="338138"/>
          </a:xfrm>
          <a:prstGeom prst="rect">
            <a:avLst/>
          </a:prstGeom>
          <a:noFill/>
          <a:ln w="9525">
            <a:noFill/>
            <a:miter lim="800000"/>
            <a:headEnd/>
            <a:tailEnd/>
          </a:ln>
        </p:spPr>
        <p:txBody>
          <a:bodyPr wrap="none">
            <a:spAutoFit/>
          </a:bodyPr>
          <a:lstStyle/>
          <a:p>
            <a:r>
              <a:rPr lang="en-US" sz="1600">
                <a:solidFill>
                  <a:srgbClr val="FF0000"/>
                </a:solidFill>
              </a:rPr>
              <a:t>Shield Afficheur graphique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5820EF6B-AEED-4D88-9875-915030F69866}"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82466E34-B6CC-4CE5-BA56-A2B21ECCF1CE}" type="slidenum">
              <a:rPr lang="en-US"/>
              <a:pPr>
                <a:defRPr/>
              </a:pPr>
              <a:t>14</a:t>
            </a:fld>
            <a:endParaRPr lang="en-US"/>
          </a:p>
        </p:txBody>
      </p:sp>
      <p:sp>
        <p:nvSpPr>
          <p:cNvPr id="41987" name="Title 1"/>
          <p:cNvSpPr>
            <a:spLocks noGrp="1"/>
          </p:cNvSpPr>
          <p:nvPr>
            <p:ph type="title"/>
          </p:nvPr>
        </p:nvSpPr>
        <p:spPr>
          <a:xfrm>
            <a:off x="457200" y="3200400"/>
            <a:ext cx="8229600" cy="487363"/>
          </a:xfrm>
        </p:spPr>
        <p:txBody>
          <a:bodyPr/>
          <a:lstStyle/>
          <a:p>
            <a:r>
              <a:rPr lang="en-US"/>
              <a:t>Description de l’Atmega328P</a:t>
            </a:r>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BA3081F5-1CCA-47A5-A98D-450ACDADCCFB}"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0" y="1600200"/>
            <a:ext cx="4267200" cy="4648200"/>
          </a:xfrm>
          <a:prstGeom prst="rect">
            <a:avLst/>
          </a:prstGeom>
          <a:solidFill>
            <a:schemeClr val="accent1">
              <a:lumMod val="40000"/>
              <a:lumOff val="6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ate Placeholder 3"/>
          <p:cNvSpPr>
            <a:spLocks noGrp="1"/>
          </p:cNvSpPr>
          <p:nvPr>
            <p:ph type="dt" sz="quarter" idx="10"/>
          </p:nvPr>
        </p:nvSpPr>
        <p:spPr/>
        <p:txBody>
          <a:bodyPr/>
          <a:lstStyle/>
          <a:p>
            <a:pPr>
              <a:defRPr/>
            </a:pPr>
            <a:fld id="{4335E577-B9BB-4B6B-8EF7-A37BD3C5ABAF}" type="datetime1">
              <a:rPr lang="en-US"/>
              <a:pPr>
                <a:defRPr/>
              </a:pPr>
              <a:t>11/13/2021</a:t>
            </a:fld>
            <a:endParaRPr lang="en-US"/>
          </a:p>
        </p:txBody>
      </p:sp>
      <p:sp>
        <p:nvSpPr>
          <p:cNvPr id="16" name="Slide Number Placeholder 5"/>
          <p:cNvSpPr>
            <a:spLocks noGrp="1"/>
          </p:cNvSpPr>
          <p:nvPr>
            <p:ph type="sldNum" sz="quarter" idx="12"/>
          </p:nvPr>
        </p:nvSpPr>
        <p:spPr/>
        <p:txBody>
          <a:bodyPr/>
          <a:lstStyle/>
          <a:p>
            <a:pPr>
              <a:defRPr/>
            </a:pPr>
            <a:fld id="{59F5DDC0-C8FF-4202-BB4F-6CF8922831CE}" type="slidenum">
              <a:rPr lang="en-US"/>
              <a:pPr>
                <a:defRPr/>
              </a:pPr>
              <a:t>15</a:t>
            </a:fld>
            <a:endParaRPr lang="en-US" dirty="0"/>
          </a:p>
        </p:txBody>
      </p:sp>
      <p:sp>
        <p:nvSpPr>
          <p:cNvPr id="44036" name="Title 1"/>
          <p:cNvSpPr>
            <a:spLocks noGrp="1"/>
          </p:cNvSpPr>
          <p:nvPr>
            <p:ph type="title"/>
          </p:nvPr>
        </p:nvSpPr>
        <p:spPr/>
        <p:txBody>
          <a:bodyPr/>
          <a:lstStyle/>
          <a:p>
            <a:r>
              <a:rPr lang="en-US"/>
              <a:t>Description de l’ATmega328P</a:t>
            </a:r>
          </a:p>
        </p:txBody>
      </p:sp>
      <p:sp>
        <p:nvSpPr>
          <p:cNvPr id="44037" name="Content Placeholder 2"/>
          <p:cNvSpPr>
            <a:spLocks noGrp="1"/>
          </p:cNvSpPr>
          <p:nvPr>
            <p:ph idx="1"/>
          </p:nvPr>
        </p:nvSpPr>
        <p:spPr>
          <a:xfrm>
            <a:off x="381000" y="914400"/>
            <a:ext cx="8229600" cy="609600"/>
          </a:xfrm>
        </p:spPr>
        <p:txBody>
          <a:bodyPr/>
          <a:lstStyle/>
          <a:p>
            <a:r>
              <a:rPr lang="en-US"/>
              <a:t>Les fonctions embarquées dans l’ATmega328P</a:t>
            </a:r>
          </a:p>
        </p:txBody>
      </p:sp>
      <p:pic>
        <p:nvPicPr>
          <p:cNvPr id="44038" name="Picture 2"/>
          <p:cNvPicPr>
            <a:picLocks noChangeAspect="1" noChangeArrowheads="1"/>
          </p:cNvPicPr>
          <p:nvPr/>
        </p:nvPicPr>
        <p:blipFill>
          <a:blip r:embed="rId3"/>
          <a:srcRect/>
          <a:stretch>
            <a:fillRect/>
          </a:stretch>
        </p:blipFill>
        <p:spPr bwMode="auto">
          <a:xfrm>
            <a:off x="360363" y="1323975"/>
            <a:ext cx="4191000" cy="5153025"/>
          </a:xfrm>
          <a:prstGeom prst="rect">
            <a:avLst/>
          </a:prstGeom>
          <a:noFill/>
          <a:ln w="9525">
            <a:noFill/>
            <a:miter lim="800000"/>
            <a:headEnd/>
            <a:tailEnd/>
          </a:ln>
        </p:spPr>
      </p:pic>
      <p:sp>
        <p:nvSpPr>
          <p:cNvPr id="44039" name="Content Placeholder 2"/>
          <p:cNvSpPr txBox="1">
            <a:spLocks/>
          </p:cNvSpPr>
          <p:nvPr/>
        </p:nvSpPr>
        <p:spPr bwMode="auto">
          <a:xfrm>
            <a:off x="4495800" y="1676400"/>
            <a:ext cx="4267200" cy="47244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1400" b="1">
                <a:latin typeface="Calibri" pitchFamily="34" charset="0"/>
              </a:rPr>
              <a:t>CPU (Computing Processor Unit)</a:t>
            </a:r>
          </a:p>
          <a:p>
            <a:pPr marL="800100" lvl="1" indent="-342900" eaLnBrk="0" hangingPunct="0">
              <a:spcBef>
                <a:spcPct val="20000"/>
              </a:spcBef>
              <a:buFont typeface="Arial" charset="0"/>
              <a:buChar char="•"/>
            </a:pPr>
            <a:r>
              <a:rPr lang="en-US" sz="1400" b="1">
                <a:latin typeface="Calibri" pitchFamily="34" charset="0"/>
              </a:rPr>
              <a:t>Processeur RISC 8-Bit</a:t>
            </a:r>
          </a:p>
          <a:p>
            <a:pPr marL="342900" indent="-342900" eaLnBrk="0" hangingPunct="0">
              <a:spcBef>
                <a:spcPct val="20000"/>
              </a:spcBef>
            </a:pPr>
            <a:r>
              <a:rPr lang="en-US" sz="1400" b="1">
                <a:latin typeface="Calibri" pitchFamily="34" charset="0"/>
              </a:rPr>
              <a:t>	</a:t>
            </a:r>
            <a:r>
              <a:rPr lang="en-US" sz="1200" b="1">
                <a:latin typeface="Calibri" pitchFamily="34" charset="0"/>
              </a:rPr>
              <a:t> - </a:t>
            </a:r>
            <a:r>
              <a:rPr lang="en-US" sz="1200">
                <a:latin typeface="Calibri" pitchFamily="34" charset="0"/>
              </a:rPr>
              <a:t>Architecture Harward </a:t>
            </a:r>
            <a:r>
              <a:rPr lang="en-US" sz="1200">
                <a:latin typeface="Calibri" pitchFamily="34" charset="0"/>
                <a:sym typeface="Wingdings" pitchFamily="2" charset="2"/>
              </a:rPr>
              <a:t> les bus programme et données sont séparées. Une instruction et une donnée peuvent être accédées en parallèle. </a:t>
            </a:r>
          </a:p>
          <a:p>
            <a:pPr marL="342900" indent="-342900" eaLnBrk="0" hangingPunct="0">
              <a:spcBef>
                <a:spcPct val="20000"/>
              </a:spcBef>
            </a:pPr>
            <a:endParaRPr lang="en-US" sz="1200">
              <a:latin typeface="Calibri" pitchFamily="34" charset="0"/>
              <a:sym typeface="Wingdings" pitchFamily="2" charset="2"/>
            </a:endParaRPr>
          </a:p>
          <a:p>
            <a:pPr marL="342900" indent="-342900" eaLnBrk="0" hangingPunct="0">
              <a:spcBef>
                <a:spcPct val="20000"/>
              </a:spcBef>
            </a:pPr>
            <a:r>
              <a:rPr lang="en-US" sz="1200">
                <a:latin typeface="Calibri" pitchFamily="34" charset="0"/>
                <a:sym typeface="Wingdings" pitchFamily="2" charset="2"/>
              </a:rPr>
              <a:t>	- </a:t>
            </a:r>
            <a:r>
              <a:rPr lang="en-US" sz="1200">
                <a:latin typeface="Calibri" pitchFamily="34" charset="0"/>
              </a:rPr>
              <a:t>RISC (Reduced Instruction Set) avec 2 opérations éxécutées en paralèle (20MIPS).</a:t>
            </a:r>
          </a:p>
          <a:p>
            <a:pPr marL="342900" indent="-342900" eaLnBrk="0" hangingPunct="0">
              <a:spcBef>
                <a:spcPct val="20000"/>
              </a:spcBef>
            </a:pPr>
            <a:r>
              <a:rPr lang="fr-FR" sz="1200">
                <a:latin typeface="Calibri" pitchFamily="34" charset="0"/>
                <a:sym typeface="Wingdings" pitchFamily="2" charset="2"/>
              </a:rPr>
              <a:t>	</a:t>
            </a:r>
          </a:p>
          <a:p>
            <a:pPr marL="342900" indent="-342900" eaLnBrk="0" hangingPunct="0">
              <a:spcBef>
                <a:spcPct val="20000"/>
              </a:spcBef>
            </a:pPr>
            <a:r>
              <a:rPr lang="fr-FR" sz="1400">
                <a:latin typeface="Calibri" pitchFamily="34" charset="0"/>
                <a:sym typeface="Wingdings" pitchFamily="2" charset="2"/>
              </a:rPr>
              <a:t>	</a:t>
            </a:r>
          </a:p>
          <a:p>
            <a:pPr marL="342900" indent="-342900" eaLnBrk="0" hangingPunct="0">
              <a:spcBef>
                <a:spcPct val="20000"/>
              </a:spcBef>
            </a:pPr>
            <a:endParaRPr lang="fr-FR" sz="1400">
              <a:latin typeface="Calibri" pitchFamily="34" charset="0"/>
              <a:sym typeface="Wingdings" pitchFamily="2" charset="2"/>
            </a:endParaRPr>
          </a:p>
          <a:p>
            <a:pPr marL="342900" indent="-342900" eaLnBrk="0" hangingPunct="0">
              <a:spcBef>
                <a:spcPct val="20000"/>
              </a:spcBef>
            </a:pPr>
            <a:r>
              <a:rPr lang="fr-FR" sz="1400">
                <a:latin typeface="Calibri" pitchFamily="34" charset="0"/>
                <a:sym typeface="Wingdings" pitchFamily="2" charset="2"/>
              </a:rPr>
              <a:t>	</a:t>
            </a:r>
            <a:r>
              <a:rPr lang="fr-FR" sz="1200">
                <a:latin typeface="Calibri" pitchFamily="34" charset="0"/>
                <a:sym typeface="Wingdings" pitchFamily="2" charset="2"/>
              </a:rPr>
              <a:t>- </a:t>
            </a:r>
            <a:r>
              <a:rPr lang="fr-FR" sz="1200">
                <a:latin typeface="Calibri" pitchFamily="34" charset="0"/>
              </a:rPr>
              <a:t>32 registres internes pour accélérer les calculs et les accès aux données.</a:t>
            </a:r>
            <a:endParaRPr lang="en-US" sz="1400">
              <a:latin typeface="Calibri" pitchFamily="34" charset="0"/>
            </a:endParaRPr>
          </a:p>
          <a:p>
            <a:pPr marL="342900" indent="-342900" eaLnBrk="0" hangingPunct="0">
              <a:spcBef>
                <a:spcPct val="20000"/>
              </a:spcBef>
            </a:pPr>
            <a:r>
              <a:rPr lang="en-US" sz="1400">
                <a:latin typeface="Calibri" pitchFamily="34" charset="0"/>
              </a:rPr>
              <a:t>	</a:t>
            </a:r>
            <a:r>
              <a:rPr lang="en-US" sz="1200">
                <a:latin typeface="Calibri" pitchFamily="34" charset="0"/>
              </a:rPr>
              <a:t>- En charge une instruction est éxécutée en 1 cycle d’horloge  </a:t>
            </a:r>
            <a:r>
              <a:rPr lang="en-US" sz="1200">
                <a:latin typeface="Calibri" pitchFamily="34" charset="0"/>
                <a:sym typeface="Wingdings" pitchFamily="2" charset="2"/>
              </a:rPr>
              <a:t> </a:t>
            </a:r>
            <a:r>
              <a:rPr lang="en-US" sz="1200">
                <a:latin typeface="Calibri" pitchFamily="34" charset="0"/>
              </a:rPr>
              <a:t>Fcpu= 16MHz </a:t>
            </a:r>
            <a:r>
              <a:rPr lang="en-US" sz="1200">
                <a:latin typeface="Calibri" pitchFamily="34" charset="0"/>
                <a:sym typeface="Wingdings" pitchFamily="2" charset="2"/>
              </a:rPr>
              <a:t> Tcpu=66ns.</a:t>
            </a:r>
          </a:p>
          <a:p>
            <a:pPr marL="342900" indent="-342900" eaLnBrk="0" hangingPunct="0">
              <a:spcBef>
                <a:spcPct val="20000"/>
              </a:spcBef>
            </a:pPr>
            <a:endParaRPr lang="fr-FR" sz="1200">
              <a:latin typeface="Calibri" pitchFamily="34" charset="0"/>
              <a:sym typeface="Wingdings" pitchFamily="2" charset="2"/>
            </a:endParaRPr>
          </a:p>
          <a:p>
            <a:pPr marL="342900" indent="-342900" eaLnBrk="0" hangingPunct="0">
              <a:spcBef>
                <a:spcPct val="20000"/>
              </a:spcBef>
            </a:pPr>
            <a:r>
              <a:rPr lang="fr-FR" sz="1200">
                <a:latin typeface="Calibri" pitchFamily="34" charset="0"/>
                <a:sym typeface="Wingdings" pitchFamily="2" charset="2"/>
              </a:rPr>
              <a:t>	- 2 multiplieurs 16-bits </a:t>
            </a:r>
          </a:p>
          <a:p>
            <a:pPr marL="342900" indent="-342900" eaLnBrk="0" hangingPunct="0">
              <a:spcBef>
                <a:spcPct val="20000"/>
              </a:spcBef>
            </a:pPr>
            <a:endParaRPr lang="fr-FR" sz="1200">
              <a:latin typeface="Calibri" pitchFamily="34" charset="0"/>
              <a:sym typeface="Wingdings" pitchFamily="2" charset="2"/>
            </a:endParaRPr>
          </a:p>
          <a:p>
            <a:pPr marL="342900" indent="-342900" eaLnBrk="0" hangingPunct="0">
              <a:spcBef>
                <a:spcPct val="20000"/>
              </a:spcBef>
            </a:pPr>
            <a:r>
              <a:rPr lang="fr-FR" sz="1200">
                <a:latin typeface="Calibri" pitchFamily="34" charset="0"/>
                <a:sym typeface="Wingdings" pitchFamily="2" charset="2"/>
              </a:rPr>
              <a:t>	-  Architecture optimisée pour le langage C.</a:t>
            </a:r>
            <a:endParaRPr lang="en-US" sz="1200">
              <a:latin typeface="Calibri" pitchFamily="34" charset="0"/>
              <a:sym typeface="Wingdings" pitchFamily="2" charset="2"/>
            </a:endParaRPr>
          </a:p>
          <a:p>
            <a:pPr marL="1257300" lvl="2" indent="-342900" eaLnBrk="0" hangingPunct="0">
              <a:spcBef>
                <a:spcPct val="20000"/>
              </a:spcBef>
              <a:buFont typeface="Arial" charset="0"/>
              <a:buChar char="•"/>
            </a:pPr>
            <a:endParaRPr lang="en-US" sz="1400">
              <a:latin typeface="Calibri" pitchFamily="34" charset="0"/>
            </a:endParaRPr>
          </a:p>
        </p:txBody>
      </p:sp>
      <p:grpSp>
        <p:nvGrpSpPr>
          <p:cNvPr id="44040" name="Group 15"/>
          <p:cNvGrpSpPr>
            <a:grpSpLocks/>
          </p:cNvGrpSpPr>
          <p:nvPr/>
        </p:nvGrpSpPr>
        <p:grpSpPr bwMode="auto">
          <a:xfrm>
            <a:off x="5486400" y="3505200"/>
            <a:ext cx="2667000" cy="609600"/>
            <a:chOff x="5943600" y="3657600"/>
            <a:chExt cx="2667000" cy="609600"/>
          </a:xfrm>
        </p:grpSpPr>
        <p:sp>
          <p:nvSpPr>
            <p:cNvPr id="6" name="Rectangle 5"/>
            <p:cNvSpPr/>
            <p:nvPr/>
          </p:nvSpPr>
          <p:spPr>
            <a:xfrm>
              <a:off x="5943600" y="3657600"/>
              <a:ext cx="2667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Lecture de l’instruction à éxécuter </a:t>
              </a:r>
              <a:r>
                <a:rPr lang="en-US" sz="1200" dirty="0">
                  <a:sym typeface="Wingdings" pitchFamily="2" charset="2"/>
                </a:rPr>
                <a:t> n</a:t>
              </a:r>
              <a:r>
                <a:rPr lang="en-US" sz="1200" dirty="0"/>
                <a:t> </a:t>
              </a:r>
            </a:p>
          </p:txBody>
        </p:sp>
        <p:sp>
          <p:nvSpPr>
            <p:cNvPr id="8" name="Rectangle 7"/>
            <p:cNvSpPr/>
            <p:nvPr/>
          </p:nvSpPr>
          <p:spPr>
            <a:xfrm>
              <a:off x="5943600" y="3962400"/>
              <a:ext cx="2667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Exécution de l’instruction </a:t>
              </a:r>
              <a:r>
                <a:rPr lang="en-US" sz="1200" dirty="0">
                  <a:sym typeface="Wingdings" pitchFamily="2" charset="2"/>
                </a:rPr>
                <a:t> </a:t>
              </a:r>
              <a:r>
                <a:rPr lang="en-US" sz="1200" dirty="0"/>
                <a:t>n-1</a:t>
              </a:r>
            </a:p>
          </p:txBody>
        </p:sp>
      </p:grpSp>
      <p:sp>
        <p:nvSpPr>
          <p:cNvPr id="11" name="Footer Placeholder 10"/>
          <p:cNvSpPr>
            <a:spLocks noGrp="1"/>
          </p:cNvSpPr>
          <p:nvPr>
            <p:ph type="ftr" sz="quarter" idx="11"/>
          </p:nvPr>
        </p:nvSpPr>
        <p:spPr>
          <a:xfrm>
            <a:off x="3124200" y="6356350"/>
            <a:ext cx="4267200" cy="365125"/>
          </a:xfrm>
        </p:spPr>
        <p:txBody>
          <a:bodyPr rtlCol="0"/>
          <a:lstStyle/>
          <a:p>
            <a:pPr fontAlgn="auto">
              <a:spcBef>
                <a:spcPts val="0"/>
              </a:spcBef>
              <a:spcAft>
                <a:spcPts val="0"/>
              </a:spcAft>
              <a:defRPr/>
            </a:pPr>
            <a:r>
              <a:rPr lang="fr-FR">
                <a:solidFill>
                  <a:schemeClr val="tx1">
                    <a:tint val="75000"/>
                  </a:schemeClr>
                </a:solidFill>
                <a:latin typeface="+mn-lt"/>
              </a:rPr>
              <a:t>Formation </a:t>
            </a:r>
            <a:r>
              <a:rPr lang="fr-FR" err="1">
                <a:solidFill>
                  <a:schemeClr val="tx1">
                    <a:tint val="75000"/>
                  </a:schemeClr>
                </a:solidFill>
                <a:latin typeface="+mn-lt"/>
              </a:rPr>
              <a:t>arduino</a:t>
            </a:r>
            <a:r>
              <a:rPr lang="fr-FR">
                <a:solidFill>
                  <a:schemeClr val="tx1">
                    <a:tint val="75000"/>
                  </a:schemeClr>
                </a:solidFill>
                <a:latin typeface="+mn-lt"/>
              </a:rPr>
              <a:t> - ARALA - F4GSC - Jean-Luc Levant 2014</a:t>
            </a:r>
            <a:endParaRPr lang="en-US">
              <a:solidFill>
                <a:schemeClr val="tx1">
                  <a:tint val="75000"/>
                </a:schemeClr>
              </a:solidFill>
              <a:latin typeface="+mn-lt"/>
            </a:endParaRPr>
          </a:p>
        </p:txBody>
      </p:sp>
      <p:sp>
        <p:nvSpPr>
          <p:cNvPr id="12" name="Date Placeholder 11"/>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D7A8538C-5B44-4429-980D-4458A0F3652F}"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13" name="Slide Number Placeholder 12"/>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7F0279B9-2E3B-4A03-B7C7-ABD4AA5BC3E2}"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cxnSp>
        <p:nvCxnSpPr>
          <p:cNvPr id="15" name="Straight Arrow Connector 14"/>
          <p:cNvCxnSpPr/>
          <p:nvPr/>
        </p:nvCxnSpPr>
        <p:spPr>
          <a:xfrm flipV="1">
            <a:off x="3200400" y="1905000"/>
            <a:ext cx="16764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quarter" idx="10"/>
          </p:nvPr>
        </p:nvSpPr>
        <p:spPr/>
        <p:txBody>
          <a:bodyPr/>
          <a:lstStyle/>
          <a:p>
            <a:pPr>
              <a:defRPr/>
            </a:pPr>
            <a:fld id="{E47938D8-406D-4297-84B5-E90371684661}" type="datetime1">
              <a:rPr lang="en-US"/>
              <a:pPr>
                <a:defRPr/>
              </a:pPr>
              <a:t>11/13/2021</a:t>
            </a:fld>
            <a:endParaRPr lang="en-US"/>
          </a:p>
        </p:txBody>
      </p:sp>
      <p:sp>
        <p:nvSpPr>
          <p:cNvPr id="18" name="Slide Number Placeholder 5"/>
          <p:cNvSpPr>
            <a:spLocks noGrp="1"/>
          </p:cNvSpPr>
          <p:nvPr>
            <p:ph type="sldNum" sz="quarter" idx="12"/>
          </p:nvPr>
        </p:nvSpPr>
        <p:spPr/>
        <p:txBody>
          <a:bodyPr/>
          <a:lstStyle/>
          <a:p>
            <a:pPr>
              <a:defRPr/>
            </a:pPr>
            <a:fld id="{C206EA9F-A984-4489-B89E-D6B2130F45CB}" type="slidenum">
              <a:rPr lang="en-US"/>
              <a:pPr>
                <a:defRPr/>
              </a:pPr>
              <a:t>16</a:t>
            </a:fld>
            <a:endParaRPr lang="en-US"/>
          </a:p>
        </p:txBody>
      </p:sp>
      <p:sp>
        <p:nvSpPr>
          <p:cNvPr id="46083" name="Title 1"/>
          <p:cNvSpPr>
            <a:spLocks noGrp="1"/>
          </p:cNvSpPr>
          <p:nvPr>
            <p:ph type="title"/>
          </p:nvPr>
        </p:nvSpPr>
        <p:spPr/>
        <p:txBody>
          <a:bodyPr/>
          <a:lstStyle/>
          <a:p>
            <a:r>
              <a:rPr lang="en-US"/>
              <a:t>Description de l’ATmega328P</a:t>
            </a:r>
          </a:p>
        </p:txBody>
      </p:sp>
      <p:sp>
        <p:nvSpPr>
          <p:cNvPr id="46084" name="Content Placeholder 2"/>
          <p:cNvSpPr>
            <a:spLocks noGrp="1"/>
          </p:cNvSpPr>
          <p:nvPr>
            <p:ph idx="1"/>
          </p:nvPr>
        </p:nvSpPr>
        <p:spPr>
          <a:xfrm>
            <a:off x="381000" y="914400"/>
            <a:ext cx="8229600" cy="457200"/>
          </a:xfrm>
        </p:spPr>
        <p:txBody>
          <a:bodyPr/>
          <a:lstStyle/>
          <a:p>
            <a:r>
              <a:rPr lang="en-US"/>
              <a:t>Les fonctions embarquées dans l’ATmega328P</a:t>
            </a:r>
          </a:p>
          <a:p>
            <a:pPr lvl="1"/>
            <a:r>
              <a:rPr lang="en-US" sz="1800"/>
              <a:t>Les ressource matérielles</a:t>
            </a:r>
          </a:p>
          <a:p>
            <a:pPr lvl="2"/>
            <a:r>
              <a:rPr lang="en-US" b="1"/>
              <a:t>Les plans mémoire</a:t>
            </a:r>
          </a:p>
          <a:p>
            <a:endParaRPr lang="en-US"/>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F2F6B653-1402-425F-AC44-8922ECCF003E}"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graphicFrame>
        <p:nvGraphicFramePr>
          <p:cNvPr id="31782" name="Group 38"/>
          <p:cNvGraphicFramePr>
            <a:graphicFrameLocks noGrp="1"/>
          </p:cNvGraphicFramePr>
          <p:nvPr/>
        </p:nvGraphicFramePr>
        <p:xfrm>
          <a:off x="1752600" y="1905000"/>
          <a:ext cx="6781800" cy="2154555"/>
        </p:xfrm>
        <a:graphic>
          <a:graphicData uri="http://schemas.openxmlformats.org/drawingml/2006/table">
            <a:tbl>
              <a:tblPr/>
              <a:tblGrid>
                <a:gridCol w="1695450">
                  <a:extLst>
                    <a:ext uri="{9D8B030D-6E8A-4147-A177-3AD203B41FA5}">
                      <a16:colId xmlns:a16="http://schemas.microsoft.com/office/drawing/2014/main" val="20000"/>
                    </a:ext>
                  </a:extLst>
                </a:gridCol>
                <a:gridCol w="2179638">
                  <a:extLst>
                    <a:ext uri="{9D8B030D-6E8A-4147-A177-3AD203B41FA5}">
                      <a16:colId xmlns:a16="http://schemas.microsoft.com/office/drawing/2014/main" val="20001"/>
                    </a:ext>
                  </a:extLst>
                </a:gridCol>
                <a:gridCol w="2906712">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omic Sans MS" pitchFamily="66" charset="0"/>
                        </a:rPr>
                        <a:t>Mémoire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omic Sans MS" pitchFamily="66" charset="0"/>
                        </a:rPr>
                        <a:t>Taille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omic Sans MS" pitchFamily="66" charset="0"/>
                        </a:rPr>
                        <a:t>Opération d’écriture/Lecture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omic Sans MS" pitchFamily="66" charset="0"/>
                        </a:rPr>
                        <a:t>Programme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omic Sans MS" pitchFamily="66" charset="0"/>
                        </a:rPr>
                        <a:t>- </a:t>
                      </a:r>
                      <a:r>
                        <a:rPr kumimoji="0" lang="en-US" sz="1100" b="1" i="0" u="none" strike="noStrike" cap="none" normalizeH="0" baseline="0">
                          <a:ln>
                            <a:noFill/>
                          </a:ln>
                          <a:solidFill>
                            <a:srgbClr val="000000"/>
                          </a:solidFill>
                          <a:effectLst/>
                          <a:latin typeface="Comic Sans MS" pitchFamily="66" charset="0"/>
                        </a:rPr>
                        <a:t>32 kOctets </a:t>
                      </a:r>
                      <a:r>
                        <a:rPr kumimoji="0" lang="en-US" sz="1100" b="0" i="0" u="none" strike="noStrike" cap="none" normalizeH="0" baseline="0">
                          <a:ln>
                            <a:noFill/>
                          </a:ln>
                          <a:solidFill>
                            <a:srgbClr val="000000"/>
                          </a:solidFill>
                          <a:effectLst/>
                          <a:latin typeface="Comic Sans MS" pitchFamily="66" charset="0"/>
                        </a:rPr>
                        <a:t>de mémoire Flash.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omic Sans MS" pitchFamily="66" charset="0"/>
                        </a:rPr>
                        <a:t>- Ecriture au chargemnt du programme.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omic Sans MS" pitchFamily="66" charset="0"/>
                        </a:rPr>
                        <a:t>Données Volatiles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omic Sans MS" pitchFamily="66" charset="0"/>
                        </a:rPr>
                        <a:t>- </a:t>
                      </a:r>
                      <a:r>
                        <a:rPr kumimoji="0" lang="en-US" sz="1100" b="1" i="0" u="none" strike="noStrike" cap="none" normalizeH="0" baseline="0">
                          <a:ln>
                            <a:noFill/>
                          </a:ln>
                          <a:solidFill>
                            <a:srgbClr val="000000"/>
                          </a:solidFill>
                          <a:effectLst/>
                          <a:latin typeface="Comic Sans MS" pitchFamily="66" charset="0"/>
                        </a:rPr>
                        <a:t>2 koctets </a:t>
                      </a:r>
                      <a:r>
                        <a:rPr kumimoji="0" lang="en-US" sz="1100" b="0" i="0" u="none" strike="noStrike" cap="none" normalizeH="0" baseline="0">
                          <a:ln>
                            <a:noFill/>
                          </a:ln>
                          <a:solidFill>
                            <a:srgbClr val="000000"/>
                          </a:solidFill>
                          <a:effectLst/>
                          <a:latin typeface="Comic Sans MS" pitchFamily="66" charset="0"/>
                        </a:rPr>
                        <a:t>de mémoire 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omic Sans MS" pitchFamily="66" charset="0"/>
                        </a:rPr>
                        <a:t>- Ecriture/lecture Accessible à tout moment.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omic Sans MS" pitchFamily="66" charset="0"/>
                        </a:rPr>
                        <a:t>Données non Volatiles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100" b="1" i="0" u="none" strike="noStrike" cap="none" normalizeH="0" baseline="0">
                          <a:ln>
                            <a:noFill/>
                          </a:ln>
                          <a:solidFill>
                            <a:srgbClr val="000000"/>
                          </a:solidFill>
                          <a:effectLst/>
                          <a:latin typeface="Comic Sans MS" pitchFamily="66" charset="0"/>
                        </a:rPr>
                        <a:t> 1 koctets </a:t>
                      </a:r>
                      <a:r>
                        <a:rPr kumimoji="0" lang="en-US" sz="1100" b="0" i="0" u="none" strike="noStrike" cap="none" normalizeH="0" baseline="0">
                          <a:ln>
                            <a:noFill/>
                          </a:ln>
                          <a:solidFill>
                            <a:srgbClr val="000000"/>
                          </a:solidFill>
                          <a:effectLst/>
                          <a:latin typeface="Comic Sans MS" pitchFamily="66" charset="0"/>
                        </a:rPr>
                        <a:t>de mémoire EEPROM.</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100" b="0" i="0" u="none" strike="noStrike" cap="none" normalizeH="0" baseline="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omic Sans MS" pitchFamily="66" charset="0"/>
                        </a:rPr>
                        <a:t>- </a:t>
                      </a:r>
                      <a:r>
                        <a:rPr kumimoji="0" lang="en-US" sz="1100" b="1" i="0" u="none" strike="noStrike" cap="none" normalizeH="0" baseline="0">
                          <a:ln>
                            <a:noFill/>
                          </a:ln>
                          <a:solidFill>
                            <a:srgbClr val="000000"/>
                          </a:solidFill>
                          <a:effectLst/>
                          <a:latin typeface="Comic Sans MS" pitchFamily="66" charset="0"/>
                        </a:rPr>
                        <a:t>Plusieurs koctets </a:t>
                      </a:r>
                      <a:r>
                        <a:rPr kumimoji="0" lang="en-US" sz="1100" b="0" i="0" u="none" strike="noStrike" cap="none" normalizeH="0" baseline="0">
                          <a:ln>
                            <a:noFill/>
                          </a:ln>
                          <a:solidFill>
                            <a:srgbClr val="000000"/>
                          </a:solidFill>
                          <a:effectLst/>
                          <a:latin typeface="Comic Sans MS" pitchFamily="66" charset="0"/>
                        </a:rPr>
                        <a:t>de mémoire      Flash.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omic Sans MS" pitchFamily="66" charset="0"/>
                        </a:rPr>
                        <a:t>- Ecriture/lecture Accessible à tout moment.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omic Sans MS" pitchFamily="66" charset="0"/>
                        </a:rPr>
                        <a:t>- Ecriture au chargemnt du programme.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omic Sans MS" pitchFamily="66" charset="0"/>
                        </a:rPr>
                        <a:t>- Lecture à tout moment.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46110" name="TextBox 11"/>
          <p:cNvSpPr txBox="1">
            <a:spLocks noChangeArrowheads="1"/>
          </p:cNvSpPr>
          <p:nvPr/>
        </p:nvSpPr>
        <p:spPr bwMode="auto">
          <a:xfrm>
            <a:off x="1790700" y="4191000"/>
            <a:ext cx="6700838" cy="2278063"/>
          </a:xfrm>
          <a:prstGeom prst="rect">
            <a:avLst/>
          </a:prstGeom>
          <a:noFill/>
          <a:ln w="9525">
            <a:noFill/>
            <a:miter lim="800000"/>
            <a:headEnd/>
            <a:tailEnd/>
          </a:ln>
        </p:spPr>
        <p:txBody>
          <a:bodyPr wrap="none">
            <a:spAutoFit/>
          </a:bodyPr>
          <a:lstStyle/>
          <a:p>
            <a:r>
              <a:rPr lang="en-US" sz="1200" b="1"/>
              <a:t>Notes :</a:t>
            </a:r>
          </a:p>
          <a:p>
            <a:endParaRPr lang="en-US" sz="1000"/>
          </a:p>
          <a:p>
            <a:r>
              <a:rPr lang="en-US" sz="1000"/>
              <a:t>      - </a:t>
            </a:r>
            <a:r>
              <a:rPr lang="en-US" sz="1000" b="1"/>
              <a:t> FLASH   </a:t>
            </a:r>
            <a:r>
              <a:rPr lang="en-US" sz="1000"/>
              <a:t>: </a:t>
            </a:r>
            <a:r>
              <a:rPr lang="en-US" sz="1000" b="1"/>
              <a:t>Proppriété qui permet d’effacer/écrire  rapidement une grande portion de la mémoire</a:t>
            </a:r>
          </a:p>
          <a:p>
            <a:r>
              <a:rPr lang="en-US" sz="1000"/>
              <a:t>                             -Technologie qui permet de réaliser une mémoire qui peut être </a:t>
            </a:r>
            <a:r>
              <a:rPr lang="en-US" sz="1000" b="1"/>
              <a:t>écrite/effacée électriquement</a:t>
            </a:r>
            <a:r>
              <a:rPr lang="en-US" sz="1000"/>
              <a:t>.</a:t>
            </a:r>
          </a:p>
          <a:p>
            <a:r>
              <a:rPr lang="en-US" sz="1000"/>
              <a:t>                             - Le contenu de la mémoire est </a:t>
            </a:r>
            <a:r>
              <a:rPr lang="en-US" sz="1000" b="1"/>
              <a:t>maintenu</a:t>
            </a:r>
            <a:r>
              <a:rPr lang="en-US" sz="1000"/>
              <a:t> lorsque l’alimentation est éteinte.</a:t>
            </a:r>
          </a:p>
          <a:p>
            <a:endParaRPr lang="en-US" sz="1000"/>
          </a:p>
          <a:p>
            <a:r>
              <a:rPr lang="en-US" sz="1000"/>
              <a:t>      -  </a:t>
            </a:r>
            <a:r>
              <a:rPr lang="en-US" sz="1000" b="1"/>
              <a:t>RAM </a:t>
            </a:r>
            <a:r>
              <a:rPr lang="en-US" sz="1000"/>
              <a:t>       : </a:t>
            </a:r>
            <a:r>
              <a:rPr lang="en-US" sz="1000" b="1"/>
              <a:t>Random Access Memory</a:t>
            </a:r>
          </a:p>
          <a:p>
            <a:r>
              <a:rPr lang="en-US" sz="1000"/>
              <a:t>                            - Technologie qui permet de lréaliser une mémoire qui peut être </a:t>
            </a:r>
            <a:r>
              <a:rPr lang="en-US" sz="1000" b="1"/>
              <a:t>écrite/effacée électriquement.</a:t>
            </a:r>
            <a:endParaRPr lang="en-US" sz="1000"/>
          </a:p>
          <a:p>
            <a:r>
              <a:rPr lang="en-US" sz="1000"/>
              <a:t>                            - Le contenu est</a:t>
            </a:r>
            <a:r>
              <a:rPr lang="en-US" sz="1000" b="1"/>
              <a:t> perdu </a:t>
            </a:r>
            <a:r>
              <a:rPr lang="en-US" sz="1000"/>
              <a:t>lorsque l’alimentation est éteinte. </a:t>
            </a:r>
          </a:p>
          <a:p>
            <a:endParaRPr lang="en-US" sz="1000"/>
          </a:p>
          <a:p>
            <a:r>
              <a:rPr lang="en-US" sz="1000"/>
              <a:t>      - </a:t>
            </a:r>
            <a:r>
              <a:rPr lang="en-US" sz="1000" b="1"/>
              <a:t>EEPROM</a:t>
            </a:r>
            <a:r>
              <a:rPr lang="en-US" sz="1000"/>
              <a:t> :  </a:t>
            </a:r>
            <a:r>
              <a:rPr lang="en-US" sz="1000" b="1"/>
              <a:t>Electrically-Erasable Read Only-Memory</a:t>
            </a:r>
          </a:p>
          <a:p>
            <a:r>
              <a:rPr lang="en-US" sz="1000"/>
              <a:t>                            - Technologie qui permet de réaliser une mémoire qui peut être </a:t>
            </a:r>
            <a:r>
              <a:rPr lang="en-US" sz="1000" b="1"/>
              <a:t>écrite/effacée électriquement.</a:t>
            </a:r>
            <a:endParaRPr lang="en-US" sz="1000"/>
          </a:p>
          <a:p>
            <a:r>
              <a:rPr lang="en-US" sz="1000"/>
              <a:t>                            - Le contenu de la mémoire est </a:t>
            </a:r>
            <a:r>
              <a:rPr lang="en-US" sz="1000" b="1"/>
              <a:t>mainetnu</a:t>
            </a:r>
            <a:r>
              <a:rPr lang="en-US" sz="1000"/>
              <a:t> lorsque l’alimentation est éteinte.</a:t>
            </a:r>
          </a:p>
          <a:p>
            <a:endParaRPr lang="en-US" sz="1000"/>
          </a:p>
        </p:txBody>
      </p:sp>
      <p:grpSp>
        <p:nvGrpSpPr>
          <p:cNvPr id="46111" name="Group 16"/>
          <p:cNvGrpSpPr>
            <a:grpSpLocks/>
          </p:cNvGrpSpPr>
          <p:nvPr/>
        </p:nvGrpSpPr>
        <p:grpSpPr bwMode="auto">
          <a:xfrm>
            <a:off x="76200" y="4735513"/>
            <a:ext cx="1914525" cy="1055687"/>
            <a:chOff x="76200" y="4736276"/>
            <a:chExt cx="1914526" cy="1054924"/>
          </a:xfrm>
        </p:grpSpPr>
        <p:pic>
          <p:nvPicPr>
            <p:cNvPr id="46112" name="Picture 2"/>
            <p:cNvPicPr>
              <a:picLocks noChangeAspect="1" noChangeArrowheads="1"/>
            </p:cNvPicPr>
            <p:nvPr/>
          </p:nvPicPr>
          <p:blipFill>
            <a:blip r:embed="rId3"/>
            <a:srcRect/>
            <a:stretch>
              <a:fillRect/>
            </a:stretch>
          </p:blipFill>
          <p:spPr bwMode="auto">
            <a:xfrm>
              <a:off x="76200" y="4949270"/>
              <a:ext cx="1914526" cy="841930"/>
            </a:xfrm>
            <a:prstGeom prst="rect">
              <a:avLst/>
            </a:prstGeom>
            <a:noFill/>
            <a:ln w="9525">
              <a:noFill/>
              <a:miter lim="800000"/>
              <a:headEnd/>
              <a:tailEnd/>
            </a:ln>
          </p:spPr>
        </p:pic>
        <p:sp>
          <p:nvSpPr>
            <p:cNvPr id="14" name="Rectangle 13"/>
            <p:cNvSpPr/>
            <p:nvPr/>
          </p:nvSpPr>
          <p:spPr>
            <a:xfrm>
              <a:off x="76200" y="4794971"/>
              <a:ext cx="685800" cy="761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755650" y="4736276"/>
              <a:ext cx="685800" cy="228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74688" y="5562765"/>
              <a:ext cx="76200" cy="228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13A852AA-8464-4B05-ADD1-D2165B6A628B}"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0057631E-7236-45E5-A740-83FBEF06DD63}" type="slidenum">
              <a:rPr lang="en-US"/>
              <a:pPr>
                <a:defRPr/>
              </a:pPr>
              <a:t>17</a:t>
            </a:fld>
            <a:endParaRPr lang="en-US"/>
          </a:p>
        </p:txBody>
      </p:sp>
      <p:sp>
        <p:nvSpPr>
          <p:cNvPr id="48131" name="Title 1"/>
          <p:cNvSpPr>
            <a:spLocks noGrp="1"/>
          </p:cNvSpPr>
          <p:nvPr>
            <p:ph type="title"/>
          </p:nvPr>
        </p:nvSpPr>
        <p:spPr/>
        <p:txBody>
          <a:bodyPr/>
          <a:lstStyle/>
          <a:p>
            <a:r>
              <a:rPr lang="en-US"/>
              <a:t>Description de l’ATmega328P</a:t>
            </a:r>
          </a:p>
        </p:txBody>
      </p:sp>
      <p:sp>
        <p:nvSpPr>
          <p:cNvPr id="48132" name="Content Placeholder 2"/>
          <p:cNvSpPr>
            <a:spLocks noGrp="1"/>
          </p:cNvSpPr>
          <p:nvPr>
            <p:ph idx="1"/>
          </p:nvPr>
        </p:nvSpPr>
        <p:spPr/>
        <p:txBody>
          <a:bodyPr/>
          <a:lstStyle/>
          <a:p>
            <a:r>
              <a:rPr lang="en-US"/>
              <a:t>Les fonctions embarquées dans l’ATmega328P</a:t>
            </a:r>
          </a:p>
          <a:p>
            <a:pPr lvl="1"/>
            <a:r>
              <a:rPr lang="en-US" sz="1800"/>
              <a:t>Les ressource matérielles (boîtier PDIP)</a:t>
            </a:r>
          </a:p>
          <a:p>
            <a:pPr lvl="2"/>
            <a:r>
              <a:rPr lang="en-US" b="1"/>
              <a:t>Les périphériques </a:t>
            </a:r>
          </a:p>
          <a:p>
            <a:pPr lvl="3"/>
            <a:endParaRPr lang="en-US"/>
          </a:p>
          <a:p>
            <a:pPr lvl="3"/>
            <a:r>
              <a:rPr lang="fr-FR"/>
              <a:t>Oscillateur RC interne calibré (8MHz).</a:t>
            </a:r>
          </a:p>
          <a:p>
            <a:pPr lvl="3"/>
            <a:r>
              <a:rPr lang="fr-FR"/>
              <a:t>Oscillateur externe (32KHz /0.4MHz - 16MHz).</a:t>
            </a:r>
          </a:p>
          <a:p>
            <a:pPr lvl="3"/>
            <a:r>
              <a:rPr lang="fr-FR"/>
              <a:t>2 x Timer/Compteur 8bits.</a:t>
            </a:r>
          </a:p>
          <a:p>
            <a:pPr lvl="3"/>
            <a:r>
              <a:rPr lang="fr-FR"/>
              <a:t>1 x Timer/Compteur 16bits.</a:t>
            </a:r>
          </a:p>
          <a:p>
            <a:pPr lvl="3"/>
            <a:r>
              <a:rPr lang="fr-FR"/>
              <a:t>1 x Timer/compteur temps réel.</a:t>
            </a:r>
          </a:p>
          <a:p>
            <a:pPr lvl="3"/>
            <a:r>
              <a:rPr lang="fr-FR"/>
              <a:t>1 x timer chien de garde avec oscillateur séparé.</a:t>
            </a:r>
          </a:p>
          <a:p>
            <a:pPr lvl="3"/>
            <a:r>
              <a:rPr lang="fr-FR"/>
              <a:t>Pré-diviseur d’horloge 8bits.</a:t>
            </a:r>
          </a:p>
          <a:p>
            <a:pPr lvl="3"/>
            <a:r>
              <a:rPr lang="fr-FR"/>
              <a:t>6 x PWM.</a:t>
            </a:r>
          </a:p>
          <a:p>
            <a:pPr lvl="3"/>
            <a:r>
              <a:rPr lang="fr-FR"/>
              <a:t>6 x Entrées analogiques 10-bits avec mesure de la température.</a:t>
            </a:r>
          </a:p>
          <a:p>
            <a:pPr lvl="3"/>
            <a:r>
              <a:rPr lang="fr-FR"/>
              <a:t>1 x  UART.</a:t>
            </a:r>
          </a:p>
          <a:p>
            <a:pPr lvl="3"/>
            <a:r>
              <a:rPr lang="fr-FR"/>
              <a:t>1 x liaison série synchrone SPI (Maître et esclave).</a:t>
            </a:r>
          </a:p>
          <a:p>
            <a:pPr lvl="3"/>
            <a:r>
              <a:rPr lang="fr-FR"/>
              <a:t>1 x liaison série synchrone I2C.</a:t>
            </a:r>
          </a:p>
          <a:p>
            <a:pPr lvl="3"/>
            <a:r>
              <a:rPr lang="fr-FR"/>
              <a:t>1 x comparateur analogique.</a:t>
            </a:r>
          </a:p>
          <a:p>
            <a:pPr lvl="3"/>
            <a:r>
              <a:rPr lang="fr-FR"/>
              <a:t>26 x sources d’interruption internes et externes.</a:t>
            </a:r>
          </a:p>
          <a:p>
            <a:pPr lvl="3"/>
            <a:r>
              <a:rPr lang="fr-FR"/>
              <a:t>Tension d’alimentation : 1.8v à 5.5v.</a:t>
            </a:r>
          </a:p>
          <a:p>
            <a:pPr lvl="3">
              <a:buFont typeface="Arial" charset="0"/>
              <a:buNone/>
            </a:pPr>
            <a:endParaRPr lang="en-US"/>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4D439395-45B7-4D95-A3B4-F1FFB886CF14}"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fld id="{C54BDC00-E8AD-4724-B8F1-0A034E4F010B}" type="datetime1">
              <a:rPr lang="en-US"/>
              <a:pPr>
                <a:defRPr/>
              </a:pPr>
              <a:t>11/13/2021</a:t>
            </a:fld>
            <a:endParaRPr lang="en-US"/>
          </a:p>
        </p:txBody>
      </p:sp>
      <p:sp>
        <p:nvSpPr>
          <p:cNvPr id="9" name="Slide Number Placeholder 5"/>
          <p:cNvSpPr>
            <a:spLocks noGrp="1"/>
          </p:cNvSpPr>
          <p:nvPr>
            <p:ph type="sldNum" sz="quarter" idx="12"/>
          </p:nvPr>
        </p:nvSpPr>
        <p:spPr/>
        <p:txBody>
          <a:bodyPr/>
          <a:lstStyle/>
          <a:p>
            <a:pPr>
              <a:defRPr/>
            </a:pPr>
            <a:fld id="{B5B1C7E9-D578-4582-8F46-C56631D24699}" type="slidenum">
              <a:rPr lang="en-US"/>
              <a:pPr>
                <a:defRPr/>
              </a:pPr>
              <a:t>18</a:t>
            </a:fld>
            <a:endParaRPr lang="en-US"/>
          </a:p>
        </p:txBody>
      </p:sp>
      <p:sp>
        <p:nvSpPr>
          <p:cNvPr id="50179" name="Title 1"/>
          <p:cNvSpPr>
            <a:spLocks noGrp="1"/>
          </p:cNvSpPr>
          <p:nvPr>
            <p:ph type="title"/>
          </p:nvPr>
        </p:nvSpPr>
        <p:spPr/>
        <p:txBody>
          <a:bodyPr/>
          <a:lstStyle/>
          <a:p>
            <a:r>
              <a:rPr lang="en-US"/>
              <a:t>Description de l’ATmega328P</a:t>
            </a:r>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BCF18371-9487-427F-B0B5-6BD15405E40D}" type="slidenum">
              <a:rPr lang="en-US" sz="1200">
                <a:solidFill>
                  <a:schemeClr val="tx1">
                    <a:tint val="75000"/>
                  </a:schemeClr>
                </a:solidFill>
                <a:latin typeface="+mn-lt"/>
              </a:rPr>
              <a:pPr algn="r" fontAlgn="auto">
                <a:spcBef>
                  <a:spcPts val="0"/>
                </a:spcBef>
                <a:spcAft>
                  <a:spcPts val="0"/>
                </a:spcAft>
                <a:defRPr/>
              </a:pPr>
              <a:t>18</a:t>
            </a:fld>
            <a:endParaRPr lang="en-US" sz="1200">
              <a:solidFill>
                <a:schemeClr val="tx1">
                  <a:tint val="75000"/>
                </a:schemeClr>
              </a:solidFill>
              <a:latin typeface="+mn-lt"/>
            </a:endParaRPr>
          </a:p>
        </p:txBody>
      </p:sp>
      <p:pic>
        <p:nvPicPr>
          <p:cNvPr id="50183" name="Picture 2"/>
          <p:cNvPicPr>
            <a:picLocks noGrp="1" noChangeAspect="1" noChangeArrowheads="1"/>
          </p:cNvPicPr>
          <p:nvPr>
            <p:ph idx="1"/>
          </p:nvPr>
        </p:nvPicPr>
        <p:blipFill>
          <a:blip r:embed="rId3"/>
          <a:srcRect/>
          <a:stretch>
            <a:fillRect/>
          </a:stretch>
        </p:blipFill>
        <p:spPr>
          <a:xfrm>
            <a:off x="2438400" y="2667000"/>
            <a:ext cx="4527550" cy="1371600"/>
          </a:xfrm>
        </p:spPr>
      </p:pic>
      <p:sp>
        <p:nvSpPr>
          <p:cNvPr id="50184" name="Content Placeholder 2"/>
          <p:cNvSpPr txBox="1">
            <a:spLocks/>
          </p:cNvSpPr>
          <p:nvPr/>
        </p:nvSpPr>
        <p:spPr bwMode="auto">
          <a:xfrm>
            <a:off x="381000" y="914400"/>
            <a:ext cx="8229600" cy="5334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1600">
                <a:latin typeface="Comic Sans MS" pitchFamily="66" charset="0"/>
              </a:rPr>
              <a:t>Les fonctions embarquées dans l’ATmega328P</a:t>
            </a:r>
          </a:p>
          <a:p>
            <a:pPr marL="742950" lvl="1" indent="-285750" eaLnBrk="0" hangingPunct="0">
              <a:spcBef>
                <a:spcPct val="20000"/>
              </a:spcBef>
              <a:buFont typeface="Arial" charset="0"/>
              <a:buChar char="–"/>
            </a:pPr>
            <a:r>
              <a:rPr lang="en-US" sz="1600">
                <a:latin typeface="Comic Sans MS" pitchFamily="66" charset="0"/>
              </a:rPr>
              <a:t>Les ressource matérielles</a:t>
            </a:r>
          </a:p>
          <a:p>
            <a:pPr marL="1143000" lvl="2" indent="-228600" eaLnBrk="0" hangingPunct="0">
              <a:spcBef>
                <a:spcPct val="20000"/>
              </a:spcBef>
              <a:buFont typeface="Arial" charset="0"/>
              <a:buChar char="•"/>
            </a:pPr>
            <a:r>
              <a:rPr lang="en-US" sz="1400" b="1">
                <a:latin typeface="Comic Sans MS" pitchFamily="66" charset="0"/>
              </a:rPr>
              <a:t>Les autres membres de la famille</a:t>
            </a:r>
            <a:endParaRPr lang="en-US" sz="1400">
              <a:latin typeface="Comic Sans MS" pitchFamily="66" charset="0"/>
            </a:endParaRPr>
          </a:p>
          <a:p>
            <a:pPr marL="342900" indent="-342900" eaLnBrk="0" hangingPunct="0">
              <a:spcBef>
                <a:spcPct val="20000"/>
              </a:spcBef>
              <a:buFont typeface="Arial" charset="0"/>
              <a:buChar char="•"/>
            </a:pPr>
            <a:endParaRPr lang="en-US" sz="160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F45943B-59E7-46BC-ABC4-875FC2FACC02}" type="datetime1">
              <a:rPr lang="en-US" smtClean="0"/>
              <a:pPr>
                <a:defRPr/>
              </a:pPr>
              <a:t>11/13/2021</a:t>
            </a:fld>
            <a:endParaRPr lang="en-US"/>
          </a:p>
        </p:txBody>
      </p:sp>
      <p:sp>
        <p:nvSpPr>
          <p:cNvPr id="5222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8F4369CF-5441-48A2-A60A-282BE2F3524E}" type="slidenum">
              <a:rPr lang="en-US" smtClean="0"/>
              <a:pPr>
                <a:defRPr/>
              </a:pPr>
              <a:t>19</a:t>
            </a:fld>
            <a:endParaRPr lang="en-US"/>
          </a:p>
        </p:txBody>
      </p:sp>
      <p:sp>
        <p:nvSpPr>
          <p:cNvPr id="52228" name="Title 1"/>
          <p:cNvSpPr>
            <a:spLocks noGrp="1"/>
          </p:cNvSpPr>
          <p:nvPr>
            <p:ph type="title"/>
          </p:nvPr>
        </p:nvSpPr>
        <p:spPr>
          <a:xfrm>
            <a:off x="533400" y="3048000"/>
            <a:ext cx="8229600" cy="487363"/>
          </a:xfrm>
        </p:spPr>
        <p:txBody>
          <a:bodyPr/>
          <a:lstStyle/>
          <a:p>
            <a:r>
              <a:rPr lang="en-US"/>
              <a:t>Quelques éléments du language de programmation 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EB97020A-3E4D-4472-98A8-247123B61F30}"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25F96C87-244C-4A0F-9A6D-2FFA8E7257ED}" type="slidenum">
              <a:rPr lang="en-US"/>
              <a:pPr>
                <a:defRPr/>
              </a:pPr>
              <a:t>2</a:t>
            </a:fld>
            <a:endParaRPr lang="en-US"/>
          </a:p>
        </p:txBody>
      </p:sp>
      <p:sp>
        <p:nvSpPr>
          <p:cNvPr id="17411" name="Rectangle 2"/>
          <p:cNvSpPr>
            <a:spLocks noGrp="1"/>
          </p:cNvSpPr>
          <p:nvPr>
            <p:ph type="title"/>
          </p:nvPr>
        </p:nvSpPr>
        <p:spPr/>
        <p:txBody>
          <a:bodyPr/>
          <a:lstStyle/>
          <a:p>
            <a:pPr eaLnBrk="1" hangingPunct="1"/>
            <a:r>
              <a:rPr lang="fr-FR"/>
              <a:t>Plan de la formation</a:t>
            </a:r>
          </a:p>
        </p:txBody>
      </p:sp>
      <p:sp>
        <p:nvSpPr>
          <p:cNvPr id="17412" name="Rectangle 3"/>
          <p:cNvSpPr>
            <a:spLocks noGrp="1"/>
          </p:cNvSpPr>
          <p:nvPr>
            <p:ph type="body" idx="1"/>
          </p:nvPr>
        </p:nvSpPr>
        <p:spPr/>
        <p:txBody>
          <a:bodyPr/>
          <a:lstStyle/>
          <a:p>
            <a:pPr eaLnBrk="1" hangingPunct="1">
              <a:lnSpc>
                <a:spcPct val="90000"/>
              </a:lnSpc>
            </a:pPr>
            <a:r>
              <a:rPr lang="en-US"/>
              <a:t>Objectifs de cette formation</a:t>
            </a:r>
          </a:p>
          <a:p>
            <a:pPr eaLnBrk="1" hangingPunct="1">
              <a:lnSpc>
                <a:spcPct val="90000"/>
              </a:lnSpc>
            </a:pPr>
            <a:endParaRPr lang="en-US"/>
          </a:p>
          <a:p>
            <a:pPr eaLnBrk="1" hangingPunct="1">
              <a:lnSpc>
                <a:spcPct val="90000"/>
              </a:lnSpc>
            </a:pPr>
            <a:r>
              <a:rPr lang="en-US"/>
              <a:t>Description de la carte ArduinoUNO R3</a:t>
            </a:r>
          </a:p>
          <a:p>
            <a:pPr eaLnBrk="1" hangingPunct="1">
              <a:lnSpc>
                <a:spcPct val="90000"/>
              </a:lnSpc>
            </a:pPr>
            <a:endParaRPr lang="en-US"/>
          </a:p>
          <a:p>
            <a:pPr eaLnBrk="1" hangingPunct="1">
              <a:lnSpc>
                <a:spcPct val="90000"/>
              </a:lnSpc>
            </a:pPr>
            <a:r>
              <a:rPr lang="en-US"/>
              <a:t>Description de quelques shields Arduino</a:t>
            </a:r>
          </a:p>
          <a:p>
            <a:pPr eaLnBrk="1" hangingPunct="1">
              <a:lnSpc>
                <a:spcPct val="90000"/>
              </a:lnSpc>
            </a:pPr>
            <a:endParaRPr lang="en-US"/>
          </a:p>
          <a:p>
            <a:pPr eaLnBrk="1" hangingPunct="1">
              <a:lnSpc>
                <a:spcPct val="90000"/>
              </a:lnSpc>
            </a:pPr>
            <a:r>
              <a:rPr lang="en-US"/>
              <a:t>Description du Mega328P</a:t>
            </a:r>
          </a:p>
          <a:p>
            <a:pPr eaLnBrk="1" hangingPunct="1">
              <a:lnSpc>
                <a:spcPct val="90000"/>
              </a:lnSpc>
            </a:pPr>
            <a:endParaRPr lang="en-US"/>
          </a:p>
          <a:p>
            <a:pPr eaLnBrk="1" hangingPunct="1">
              <a:lnSpc>
                <a:spcPct val="90000"/>
              </a:lnSpc>
            </a:pPr>
            <a:r>
              <a:rPr lang="en-US"/>
              <a:t>Quelques éléments du language de programmation</a:t>
            </a:r>
          </a:p>
          <a:p>
            <a:pPr lvl="1" eaLnBrk="1" hangingPunct="1">
              <a:lnSpc>
                <a:spcPct val="90000"/>
              </a:lnSpc>
            </a:pPr>
            <a:r>
              <a:rPr lang="en-US" sz="1400"/>
              <a:t>Structure d’un programme Arduino</a:t>
            </a:r>
          </a:p>
          <a:p>
            <a:pPr lvl="1" eaLnBrk="1" hangingPunct="1">
              <a:lnSpc>
                <a:spcPct val="90000"/>
              </a:lnSpc>
            </a:pPr>
            <a:r>
              <a:rPr lang="en-US" sz="1400"/>
              <a:t>Définition des variables et des constantes</a:t>
            </a:r>
          </a:p>
          <a:p>
            <a:pPr lvl="1" eaLnBrk="1" hangingPunct="1">
              <a:lnSpc>
                <a:spcPct val="90000"/>
              </a:lnSpc>
            </a:pPr>
            <a:r>
              <a:rPr lang="en-US" sz="1400"/>
              <a:t>Structures de répitition</a:t>
            </a:r>
          </a:p>
          <a:p>
            <a:pPr lvl="1" eaLnBrk="1" hangingPunct="1">
              <a:lnSpc>
                <a:spcPct val="90000"/>
              </a:lnSpc>
            </a:pPr>
            <a:r>
              <a:rPr lang="en-US" sz="1400"/>
              <a:t>Structures de test</a:t>
            </a:r>
          </a:p>
          <a:p>
            <a:pPr lvl="1" eaLnBrk="1" hangingPunct="1">
              <a:lnSpc>
                <a:spcPct val="90000"/>
              </a:lnSpc>
            </a:pPr>
            <a:endParaRPr lang="en-US"/>
          </a:p>
          <a:p>
            <a:pPr eaLnBrk="1" hangingPunct="1">
              <a:lnSpc>
                <a:spcPct val="90000"/>
              </a:lnSpc>
            </a:pPr>
            <a:r>
              <a:rPr lang="en-US"/>
              <a:t>Description des interfaces numériques et analogiques</a:t>
            </a:r>
          </a:p>
          <a:p>
            <a:pPr lvl="1" eaLnBrk="1" hangingPunct="1">
              <a:lnSpc>
                <a:spcPct val="90000"/>
              </a:lnSpc>
            </a:pPr>
            <a:r>
              <a:rPr lang="en-US"/>
              <a:t>But de ces interfaces</a:t>
            </a:r>
          </a:p>
          <a:p>
            <a:pPr lvl="2" eaLnBrk="1" hangingPunct="1">
              <a:lnSpc>
                <a:spcPct val="90000"/>
              </a:lnSpc>
            </a:pPr>
            <a:r>
              <a:rPr lang="en-US"/>
              <a:t>Numériques	</a:t>
            </a:r>
          </a:p>
          <a:p>
            <a:pPr lvl="2" eaLnBrk="1" hangingPunct="1">
              <a:lnSpc>
                <a:spcPct val="90000"/>
              </a:lnSpc>
            </a:pPr>
            <a:r>
              <a:rPr lang="en-US"/>
              <a:t>Analogiques</a:t>
            </a: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5" name="Date Placeholder 4"/>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53481566-0A95-4938-AE6C-7A5657629797}"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2D464CF6-BA90-4F81-8736-B6D72998195C}"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43400" y="4953000"/>
            <a:ext cx="4114800" cy="1447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3300"/>
              </a:solidFill>
            </a:endParaRPr>
          </a:p>
        </p:txBody>
      </p:sp>
      <p:sp>
        <p:nvSpPr>
          <p:cNvPr id="16" name="Rectangle 15"/>
          <p:cNvSpPr/>
          <p:nvPr/>
        </p:nvSpPr>
        <p:spPr>
          <a:xfrm>
            <a:off x="4343400" y="3886200"/>
            <a:ext cx="4114800" cy="990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3300"/>
              </a:solidFill>
            </a:endParaRPr>
          </a:p>
        </p:txBody>
      </p:sp>
      <p:sp>
        <p:nvSpPr>
          <p:cNvPr id="15" name="Rectangle 14"/>
          <p:cNvSpPr/>
          <p:nvPr/>
        </p:nvSpPr>
        <p:spPr>
          <a:xfrm>
            <a:off x="4343400" y="2819400"/>
            <a:ext cx="4114800" cy="990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3300"/>
              </a:solidFill>
            </a:endParaRPr>
          </a:p>
        </p:txBody>
      </p:sp>
      <p:sp>
        <p:nvSpPr>
          <p:cNvPr id="14" name="Rectangle 13"/>
          <p:cNvSpPr/>
          <p:nvPr/>
        </p:nvSpPr>
        <p:spPr>
          <a:xfrm>
            <a:off x="4343400" y="2209800"/>
            <a:ext cx="4114800" cy="533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3300"/>
              </a:solidFill>
            </a:endParaRPr>
          </a:p>
        </p:txBody>
      </p:sp>
      <p:sp>
        <p:nvSpPr>
          <p:cNvPr id="13" name="Rectangle 12"/>
          <p:cNvSpPr/>
          <p:nvPr/>
        </p:nvSpPr>
        <p:spPr>
          <a:xfrm>
            <a:off x="4343400" y="1524000"/>
            <a:ext cx="4114800" cy="609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3300"/>
              </a:solidFill>
            </a:endParaRPr>
          </a:p>
        </p:txBody>
      </p:sp>
      <p:sp>
        <p:nvSpPr>
          <p:cNvPr id="54278" name="Title 1"/>
          <p:cNvSpPr>
            <a:spLocks noGrp="1"/>
          </p:cNvSpPr>
          <p:nvPr>
            <p:ph type="title"/>
          </p:nvPr>
        </p:nvSpPr>
        <p:spPr/>
        <p:txBody>
          <a:bodyPr/>
          <a:lstStyle/>
          <a:p>
            <a:r>
              <a:rPr lang="en-US"/>
              <a:t>Quelques éléments du language de programmation C</a:t>
            </a:r>
          </a:p>
        </p:txBody>
      </p:sp>
      <p:sp>
        <p:nvSpPr>
          <p:cNvPr id="54279" name="Content Placeholder 2"/>
          <p:cNvSpPr>
            <a:spLocks noGrp="1"/>
          </p:cNvSpPr>
          <p:nvPr>
            <p:ph idx="1"/>
          </p:nvPr>
        </p:nvSpPr>
        <p:spPr>
          <a:xfrm>
            <a:off x="381000" y="914400"/>
            <a:ext cx="8229600" cy="533400"/>
          </a:xfrm>
        </p:spPr>
        <p:txBody>
          <a:bodyPr/>
          <a:lstStyle/>
          <a:p>
            <a:r>
              <a:rPr lang="en-US"/>
              <a:t>Structure d’un programme Arduino</a:t>
            </a:r>
          </a:p>
        </p:txBody>
      </p:sp>
      <p:sp>
        <p:nvSpPr>
          <p:cNvPr id="4" name="Date Placeholder 3"/>
          <p:cNvSpPr>
            <a:spLocks noGrp="1"/>
          </p:cNvSpPr>
          <p:nvPr>
            <p:ph type="dt" sz="quarter" idx="10"/>
          </p:nvPr>
        </p:nvSpPr>
        <p:spPr/>
        <p:txBody>
          <a:bodyPr/>
          <a:lstStyle/>
          <a:p>
            <a:pPr>
              <a:defRPr/>
            </a:pPr>
            <a:fld id="{EF45943B-59E7-46BC-ABC4-875FC2FACC02}" type="datetime1">
              <a:rPr lang="en-US" smtClean="0"/>
              <a:pPr>
                <a:defRPr/>
              </a:pPr>
              <a:t>11/13/2021</a:t>
            </a:fld>
            <a:endParaRPr lang="en-US"/>
          </a:p>
        </p:txBody>
      </p:sp>
      <p:sp>
        <p:nvSpPr>
          <p:cNvPr id="54281"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D4EEA42F-B2B0-4333-AB97-7C1285DFA179}" type="slidenum">
              <a:rPr lang="en-US" smtClean="0"/>
              <a:pPr>
                <a:defRPr/>
              </a:pPr>
              <a:t>20</a:t>
            </a:fld>
            <a:endParaRPr lang="en-US"/>
          </a:p>
        </p:txBody>
      </p:sp>
      <p:sp>
        <p:nvSpPr>
          <p:cNvPr id="54283" name="Rectangle 6"/>
          <p:cNvSpPr>
            <a:spLocks noChangeArrowheads="1"/>
          </p:cNvSpPr>
          <p:nvPr/>
        </p:nvSpPr>
        <p:spPr bwMode="auto">
          <a:xfrm>
            <a:off x="4419600" y="1447800"/>
            <a:ext cx="4495800" cy="5170488"/>
          </a:xfrm>
          <a:prstGeom prst="rect">
            <a:avLst/>
          </a:prstGeom>
          <a:noFill/>
          <a:ln w="9525">
            <a:noFill/>
            <a:miter lim="800000"/>
            <a:headEnd/>
            <a:tailEnd/>
          </a:ln>
        </p:spPr>
        <p:txBody>
          <a:bodyPr>
            <a:spAutoFit/>
          </a:bodyPr>
          <a:lstStyle/>
          <a:p>
            <a:endParaRPr lang="en-US" sz="800"/>
          </a:p>
          <a:p>
            <a:r>
              <a:rPr lang="en-US" sz="800">
                <a:solidFill>
                  <a:srgbClr val="0000FF"/>
                </a:solidFill>
              </a:rPr>
              <a:t>//===========================================================</a:t>
            </a:r>
          </a:p>
          <a:p>
            <a:r>
              <a:rPr lang="en-US" sz="800">
                <a:solidFill>
                  <a:srgbClr val="0000FF"/>
                </a:solidFill>
              </a:rPr>
              <a:t>//-- La librairie LCD est utilisée.</a:t>
            </a:r>
          </a:p>
          <a:p>
            <a:r>
              <a:rPr lang="en-US" sz="800">
                <a:solidFill>
                  <a:srgbClr val="0000FF"/>
                </a:solidFill>
              </a:rPr>
              <a:t>//===========================================================</a:t>
            </a:r>
          </a:p>
          <a:p>
            <a:r>
              <a:rPr lang="en-US" sz="800" b="1">
                <a:solidFill>
                  <a:srgbClr val="0000FF"/>
                </a:solidFill>
              </a:rPr>
              <a:t>#include &lt;LiquidCrystal.h&gt;</a:t>
            </a:r>
          </a:p>
          <a:p>
            <a:endParaRPr lang="en-US" sz="800">
              <a:solidFill>
                <a:srgbClr val="0000FF"/>
              </a:solidFill>
            </a:endParaRPr>
          </a:p>
          <a:p>
            <a:r>
              <a:rPr lang="en-US" sz="800">
                <a:solidFill>
                  <a:srgbClr val="0000FF"/>
                </a:solidFill>
              </a:rPr>
              <a:t>//===========================================================</a:t>
            </a:r>
          </a:p>
          <a:p>
            <a:r>
              <a:rPr lang="en-US" sz="800">
                <a:solidFill>
                  <a:srgbClr val="0000FF"/>
                </a:solidFill>
              </a:rPr>
              <a:t>//-- La diode LED est connectée à la broche 13.</a:t>
            </a:r>
          </a:p>
          <a:p>
            <a:r>
              <a:rPr lang="en-US" sz="800">
                <a:solidFill>
                  <a:srgbClr val="0000FF"/>
                </a:solidFill>
              </a:rPr>
              <a:t>//===========================================================</a:t>
            </a:r>
          </a:p>
          <a:p>
            <a:r>
              <a:rPr lang="en-US" sz="800">
                <a:solidFill>
                  <a:srgbClr val="0000FF"/>
                </a:solidFill>
              </a:rPr>
              <a:t> </a:t>
            </a:r>
            <a:r>
              <a:rPr lang="en-US" sz="800" b="1">
                <a:solidFill>
                  <a:srgbClr val="0000FF"/>
                </a:solidFill>
              </a:rPr>
              <a:t>Int led=13;</a:t>
            </a:r>
          </a:p>
          <a:p>
            <a:endParaRPr lang="en-US" sz="800">
              <a:solidFill>
                <a:srgbClr val="0000FF"/>
              </a:solidFill>
            </a:endParaRPr>
          </a:p>
          <a:p>
            <a:r>
              <a:rPr lang="en-US" sz="800">
                <a:solidFill>
                  <a:srgbClr val="0000FF"/>
                </a:solidFill>
              </a:rPr>
              <a:t>//===========================================================</a:t>
            </a:r>
          </a:p>
          <a:p>
            <a:r>
              <a:rPr lang="en-US" sz="800">
                <a:solidFill>
                  <a:srgbClr val="0000FF"/>
                </a:solidFill>
              </a:rPr>
              <a:t>//-- Construit un objet LCD et précise que les broches 12,11,5,4,3,2 connecte </a:t>
            </a:r>
          </a:p>
          <a:p>
            <a:r>
              <a:rPr lang="en-US" sz="800">
                <a:solidFill>
                  <a:srgbClr val="0000FF"/>
                </a:solidFill>
              </a:rPr>
              <a:t>//-- le LCD à la carte Arduino.</a:t>
            </a:r>
          </a:p>
          <a:p>
            <a:r>
              <a:rPr lang="en-US" sz="800">
                <a:solidFill>
                  <a:srgbClr val="0000FF"/>
                </a:solidFill>
              </a:rPr>
              <a:t>//------------------------------------------------------------------------------------------------------</a:t>
            </a:r>
          </a:p>
          <a:p>
            <a:r>
              <a:rPr lang="en-US" sz="800">
                <a:solidFill>
                  <a:srgbClr val="0000FF"/>
                </a:solidFill>
              </a:rPr>
              <a:t>//--  broche</a:t>
            </a:r>
            <a:r>
              <a:rPr lang="en-US" sz="800"/>
              <a:t> </a:t>
            </a:r>
            <a:r>
              <a:rPr lang="en-US" sz="800">
                <a:solidFill>
                  <a:srgbClr val="0000FF"/>
                </a:solidFill>
              </a:rPr>
              <a:t>12 : RS -11:Enable – 5: D4 – 4:D5 -3 : D6  - 2 : D7</a:t>
            </a:r>
          </a:p>
          <a:p>
            <a:r>
              <a:rPr lang="en-US" sz="800">
                <a:solidFill>
                  <a:srgbClr val="0000FF"/>
                </a:solidFill>
              </a:rPr>
              <a:t>//===========================================================</a:t>
            </a:r>
          </a:p>
          <a:p>
            <a:r>
              <a:rPr lang="en-US" sz="800" b="1">
                <a:solidFill>
                  <a:srgbClr val="0000FF"/>
                </a:solidFill>
              </a:rPr>
              <a:t> LiquidCrystal  lcd(12, 11, 5, 4, 3, 2);</a:t>
            </a:r>
          </a:p>
          <a:p>
            <a:endParaRPr lang="en-US" sz="800">
              <a:solidFill>
                <a:srgbClr val="0000FF"/>
              </a:solidFill>
            </a:endParaRPr>
          </a:p>
          <a:p>
            <a:endParaRPr lang="en-US" sz="800">
              <a:solidFill>
                <a:srgbClr val="0000FF"/>
              </a:solidFill>
            </a:endParaRPr>
          </a:p>
          <a:p>
            <a:r>
              <a:rPr lang="en-US" sz="800">
                <a:solidFill>
                  <a:srgbClr val="0000FF"/>
                </a:solidFill>
              </a:rPr>
              <a:t>//===========================================================</a:t>
            </a:r>
          </a:p>
          <a:p>
            <a:r>
              <a:rPr lang="en-US" sz="800" b="1">
                <a:solidFill>
                  <a:srgbClr val="0000FF"/>
                </a:solidFill>
              </a:rPr>
              <a:t> void setup() {</a:t>
            </a:r>
          </a:p>
          <a:p>
            <a:r>
              <a:rPr lang="en-US" sz="800">
                <a:solidFill>
                  <a:srgbClr val="0000FF"/>
                </a:solidFill>
              </a:rPr>
              <a:t>  //-- Définit le nombre de caractère par ligne ainsi que le nombre de ligne</a:t>
            </a:r>
          </a:p>
          <a:p>
            <a:r>
              <a:rPr lang="en-US" sz="800" b="1">
                <a:solidFill>
                  <a:srgbClr val="0000FF"/>
                </a:solidFill>
              </a:rPr>
              <a:t>  lcd.begin(16, 2);</a:t>
            </a:r>
          </a:p>
          <a:p>
            <a:r>
              <a:rPr lang="en-US" sz="800">
                <a:solidFill>
                  <a:srgbClr val="0000FF"/>
                </a:solidFill>
              </a:rPr>
              <a:t>  //-- Affiche le message “Hello World”.</a:t>
            </a:r>
          </a:p>
          <a:p>
            <a:r>
              <a:rPr lang="en-US" sz="800" b="1">
                <a:solidFill>
                  <a:srgbClr val="0000FF"/>
                </a:solidFill>
              </a:rPr>
              <a:t>  lcd.print("hello, world!");</a:t>
            </a:r>
          </a:p>
          <a:p>
            <a:r>
              <a:rPr lang="en-US" sz="800" b="1">
                <a:solidFill>
                  <a:srgbClr val="0000FF"/>
                </a:solidFill>
              </a:rPr>
              <a:t> }</a:t>
            </a:r>
          </a:p>
          <a:p>
            <a:endParaRPr lang="en-US" sz="800">
              <a:solidFill>
                <a:srgbClr val="0000FF"/>
              </a:solidFill>
            </a:endParaRPr>
          </a:p>
          <a:p>
            <a:endParaRPr lang="en-US" sz="800">
              <a:solidFill>
                <a:srgbClr val="0000FF"/>
              </a:solidFill>
            </a:endParaRPr>
          </a:p>
          <a:p>
            <a:r>
              <a:rPr lang="en-US" sz="800">
                <a:solidFill>
                  <a:srgbClr val="0000FF"/>
                </a:solidFill>
              </a:rPr>
              <a:t>//===========================================================</a:t>
            </a:r>
          </a:p>
          <a:p>
            <a:r>
              <a:rPr lang="en-US" sz="800" b="1">
                <a:solidFill>
                  <a:srgbClr val="0000FF"/>
                </a:solidFill>
              </a:rPr>
              <a:t> void loop() {</a:t>
            </a:r>
          </a:p>
          <a:p>
            <a:r>
              <a:rPr lang="en-US" sz="800" b="1">
                <a:solidFill>
                  <a:srgbClr val="0000FF"/>
                </a:solidFill>
              </a:rPr>
              <a:t> Int compteur;</a:t>
            </a:r>
          </a:p>
          <a:p>
            <a:r>
              <a:rPr lang="en-US" sz="800">
                <a:solidFill>
                  <a:srgbClr val="0000FF"/>
                </a:solidFill>
              </a:rPr>
              <a:t>  // set the cursor to column 0, line 1</a:t>
            </a:r>
          </a:p>
          <a:p>
            <a:r>
              <a:rPr lang="en-US" sz="800" b="1">
                <a:solidFill>
                  <a:srgbClr val="0000FF"/>
                </a:solidFill>
              </a:rPr>
              <a:t>  lcd.setCursor(0, 1);</a:t>
            </a:r>
          </a:p>
          <a:p>
            <a:r>
              <a:rPr lang="en-US" sz="800">
                <a:solidFill>
                  <a:srgbClr val="0000FF"/>
                </a:solidFill>
              </a:rPr>
              <a:t>  // print the number of seconds since reset:</a:t>
            </a:r>
          </a:p>
          <a:p>
            <a:r>
              <a:rPr lang="en-US" sz="800" b="1">
                <a:solidFill>
                  <a:srgbClr val="0000FF"/>
                </a:solidFill>
              </a:rPr>
              <a:t>  lcd.print(millis() / 1000);</a:t>
            </a:r>
          </a:p>
          <a:p>
            <a:r>
              <a:rPr lang="en-US" sz="800" b="1">
                <a:solidFill>
                  <a:srgbClr val="0000FF"/>
                </a:solidFill>
              </a:rPr>
              <a:t>  ++compteur;</a:t>
            </a:r>
          </a:p>
          <a:p>
            <a:r>
              <a:rPr lang="en-US" sz="800" b="1">
                <a:solidFill>
                  <a:srgbClr val="0000FF"/>
                </a:solidFill>
              </a:rPr>
              <a:t> }</a:t>
            </a:r>
          </a:p>
          <a:p>
            <a:r>
              <a:rPr lang="en-US" sz="800">
                <a:solidFill>
                  <a:srgbClr val="0000FF"/>
                </a:solidFill>
              </a:rPr>
              <a:t>//===========================================================</a:t>
            </a:r>
          </a:p>
          <a:p>
            <a:endParaRPr lang="en-US" sz="1000">
              <a:solidFill>
                <a:srgbClr val="0000FF"/>
              </a:solidFill>
            </a:endParaRPr>
          </a:p>
        </p:txBody>
      </p:sp>
      <p:sp>
        <p:nvSpPr>
          <p:cNvPr id="54284" name="TextBox 7"/>
          <p:cNvSpPr txBox="1">
            <a:spLocks noChangeArrowheads="1"/>
          </p:cNvSpPr>
          <p:nvPr/>
        </p:nvSpPr>
        <p:spPr bwMode="auto">
          <a:xfrm>
            <a:off x="844550" y="3027363"/>
            <a:ext cx="3268663" cy="554037"/>
          </a:xfrm>
          <a:prstGeom prst="rect">
            <a:avLst/>
          </a:prstGeom>
          <a:noFill/>
          <a:ln w="9525">
            <a:noFill/>
            <a:miter lim="800000"/>
            <a:headEnd/>
            <a:tailEnd/>
          </a:ln>
        </p:spPr>
        <p:txBody>
          <a:bodyPr>
            <a:spAutoFit/>
          </a:bodyPr>
          <a:lstStyle/>
          <a:p>
            <a:r>
              <a:rPr lang="en-US" sz="1000">
                <a:solidFill>
                  <a:srgbClr val="FF3300"/>
                </a:solidFill>
              </a:rPr>
              <a:t>Construction du périphérique “lcd”  et précise comment ce périférique se connnecte à la carte arduino  ( quels signaux sont utilisés).</a:t>
            </a:r>
          </a:p>
        </p:txBody>
      </p:sp>
      <p:sp>
        <p:nvSpPr>
          <p:cNvPr id="54285" name="TextBox 8"/>
          <p:cNvSpPr txBox="1">
            <a:spLocks noChangeArrowheads="1"/>
          </p:cNvSpPr>
          <p:nvPr/>
        </p:nvSpPr>
        <p:spPr bwMode="auto">
          <a:xfrm>
            <a:off x="844550" y="1579563"/>
            <a:ext cx="2819400" cy="554037"/>
          </a:xfrm>
          <a:prstGeom prst="rect">
            <a:avLst/>
          </a:prstGeom>
          <a:noFill/>
          <a:ln w="9525">
            <a:noFill/>
            <a:miter lim="800000"/>
            <a:headEnd/>
            <a:tailEnd/>
          </a:ln>
        </p:spPr>
        <p:txBody>
          <a:bodyPr wrap="none">
            <a:spAutoFit/>
          </a:bodyPr>
          <a:lstStyle/>
          <a:p>
            <a:r>
              <a:rPr lang="en-US" sz="1000">
                <a:solidFill>
                  <a:srgbClr val="FF3300"/>
                </a:solidFill>
              </a:rPr>
              <a:t>Inclusion d’un fichier comprenant les fonctions</a:t>
            </a:r>
          </a:p>
          <a:p>
            <a:r>
              <a:rPr lang="en-US" sz="1000">
                <a:solidFill>
                  <a:srgbClr val="FF3300"/>
                </a:solidFill>
              </a:rPr>
              <a:t>logicielles permettant le pilotage des fonctions </a:t>
            </a:r>
          </a:p>
          <a:p>
            <a:r>
              <a:rPr lang="en-US" sz="1000">
                <a:solidFill>
                  <a:srgbClr val="FF3300"/>
                </a:solidFill>
              </a:rPr>
              <a:t>Électroniques matérielles (“shield”).</a:t>
            </a:r>
          </a:p>
        </p:txBody>
      </p:sp>
      <p:sp>
        <p:nvSpPr>
          <p:cNvPr id="54286" name="TextBox 10"/>
          <p:cNvSpPr txBox="1">
            <a:spLocks noChangeArrowheads="1"/>
          </p:cNvSpPr>
          <p:nvPr/>
        </p:nvSpPr>
        <p:spPr bwMode="auto">
          <a:xfrm>
            <a:off x="838200" y="4114800"/>
            <a:ext cx="3130550" cy="400050"/>
          </a:xfrm>
          <a:prstGeom prst="rect">
            <a:avLst/>
          </a:prstGeom>
          <a:noFill/>
          <a:ln w="9525">
            <a:noFill/>
            <a:miter lim="800000"/>
            <a:headEnd/>
            <a:tailEnd/>
          </a:ln>
        </p:spPr>
        <p:txBody>
          <a:bodyPr>
            <a:spAutoFit/>
          </a:bodyPr>
          <a:lstStyle/>
          <a:p>
            <a:r>
              <a:rPr lang="en-US" sz="1000">
                <a:solidFill>
                  <a:srgbClr val="FF3300"/>
                </a:solidFill>
              </a:rPr>
              <a:t>Boucle de programme éxécutée à la mise sous-tension ou après une remise à zéro.</a:t>
            </a:r>
          </a:p>
        </p:txBody>
      </p:sp>
      <p:sp>
        <p:nvSpPr>
          <p:cNvPr id="54287" name="TextBox 11"/>
          <p:cNvSpPr txBox="1">
            <a:spLocks noChangeArrowheads="1"/>
          </p:cNvSpPr>
          <p:nvPr/>
        </p:nvSpPr>
        <p:spPr bwMode="auto">
          <a:xfrm>
            <a:off x="812800" y="5257800"/>
            <a:ext cx="3459163" cy="400050"/>
          </a:xfrm>
          <a:prstGeom prst="rect">
            <a:avLst/>
          </a:prstGeom>
          <a:noFill/>
          <a:ln w="9525">
            <a:noFill/>
            <a:miter lim="800000"/>
            <a:headEnd/>
            <a:tailEnd/>
          </a:ln>
        </p:spPr>
        <p:txBody>
          <a:bodyPr wrap="none">
            <a:spAutoFit/>
          </a:bodyPr>
          <a:lstStyle/>
          <a:p>
            <a:r>
              <a:rPr lang="en-US" sz="1000">
                <a:solidFill>
                  <a:srgbClr val="FF3300"/>
                </a:solidFill>
              </a:rPr>
              <a:t>Boucle de programme principale éxécutée à la mise sous </a:t>
            </a:r>
          </a:p>
          <a:p>
            <a:r>
              <a:rPr lang="en-US" sz="1000">
                <a:solidFill>
                  <a:srgbClr val="FF3300"/>
                </a:solidFill>
              </a:rPr>
              <a:t>tension ou après une remise à zéro (boucle sans fin)</a:t>
            </a:r>
            <a:r>
              <a:rPr lang="en-US" sz="1000"/>
              <a:t>.</a:t>
            </a:r>
          </a:p>
        </p:txBody>
      </p:sp>
      <p:sp>
        <p:nvSpPr>
          <p:cNvPr id="54288" name="TextBox 7"/>
          <p:cNvSpPr txBox="1">
            <a:spLocks noChangeArrowheads="1"/>
          </p:cNvSpPr>
          <p:nvPr/>
        </p:nvSpPr>
        <p:spPr bwMode="auto">
          <a:xfrm>
            <a:off x="844550" y="2297113"/>
            <a:ext cx="3268663" cy="400050"/>
          </a:xfrm>
          <a:prstGeom prst="rect">
            <a:avLst/>
          </a:prstGeom>
          <a:noFill/>
          <a:ln w="9525">
            <a:noFill/>
            <a:miter lim="800000"/>
            <a:headEnd/>
            <a:tailEnd/>
          </a:ln>
        </p:spPr>
        <p:txBody>
          <a:bodyPr>
            <a:spAutoFit/>
          </a:bodyPr>
          <a:lstStyle/>
          <a:p>
            <a:r>
              <a:rPr lang="en-US" sz="1000">
                <a:solidFill>
                  <a:srgbClr val="FF3300"/>
                </a:solidFill>
              </a:rPr>
              <a:t>Affectation des noms symboliques au broches d’E/S de la carte Arduino.</a:t>
            </a:r>
          </a:p>
        </p:txBody>
      </p:sp>
      <p:sp>
        <p:nvSpPr>
          <p:cNvPr id="18" name="Oval 17"/>
          <p:cNvSpPr/>
          <p:nvPr/>
        </p:nvSpPr>
        <p:spPr>
          <a:xfrm>
            <a:off x="4953000" y="2590800"/>
            <a:ext cx="152400" cy="152400"/>
          </a:xfrm>
          <a:prstGeom prst="ellipse">
            <a:avLst/>
          </a:prstGeom>
          <a:solidFill>
            <a:srgbClr val="FF3300">
              <a:alpha val="28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140450" y="3556000"/>
            <a:ext cx="152400" cy="152400"/>
          </a:xfrm>
          <a:prstGeom prst="ellipse">
            <a:avLst/>
          </a:prstGeom>
          <a:solidFill>
            <a:srgbClr val="FF3300">
              <a:alpha val="28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105400" y="4038600"/>
            <a:ext cx="152400" cy="152400"/>
          </a:xfrm>
          <a:prstGeom prst="ellipse">
            <a:avLst/>
          </a:prstGeom>
          <a:solidFill>
            <a:srgbClr val="FF3300">
              <a:alpha val="28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464050" y="4648200"/>
            <a:ext cx="152400" cy="152400"/>
          </a:xfrm>
          <a:prstGeom prst="ellipse">
            <a:avLst/>
          </a:prstGeom>
          <a:solidFill>
            <a:srgbClr val="FF3300">
              <a:alpha val="28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051425" y="5141913"/>
            <a:ext cx="152400" cy="152400"/>
          </a:xfrm>
          <a:prstGeom prst="ellipse">
            <a:avLst/>
          </a:prstGeom>
          <a:solidFill>
            <a:srgbClr val="FF3300">
              <a:alpha val="28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4481513" y="5994400"/>
            <a:ext cx="152400" cy="152400"/>
          </a:xfrm>
          <a:prstGeom prst="ellipse">
            <a:avLst/>
          </a:prstGeom>
          <a:solidFill>
            <a:srgbClr val="FF3300">
              <a:alpha val="28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4473575" y="1592263"/>
            <a:ext cx="152400" cy="152400"/>
          </a:xfrm>
          <a:prstGeom prst="ellipse">
            <a:avLst/>
          </a:prstGeom>
          <a:solidFill>
            <a:srgbClr val="FF3300">
              <a:alpha val="28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280025" y="4289425"/>
            <a:ext cx="152400" cy="152400"/>
          </a:xfrm>
          <a:prstGeom prst="ellipse">
            <a:avLst/>
          </a:prstGeom>
          <a:solidFill>
            <a:srgbClr val="FF3300">
              <a:alpha val="28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t>Quelques éléments du language de programmation C</a:t>
            </a:r>
          </a:p>
        </p:txBody>
      </p:sp>
      <p:sp>
        <p:nvSpPr>
          <p:cNvPr id="56322" name="Content Placeholder 2"/>
          <p:cNvSpPr>
            <a:spLocks noGrp="1"/>
          </p:cNvSpPr>
          <p:nvPr>
            <p:ph idx="1"/>
          </p:nvPr>
        </p:nvSpPr>
        <p:spPr>
          <a:xfrm>
            <a:off x="381000" y="914400"/>
            <a:ext cx="8534400" cy="5334000"/>
          </a:xfrm>
        </p:spPr>
        <p:txBody>
          <a:bodyPr/>
          <a:lstStyle/>
          <a:p>
            <a:r>
              <a:rPr lang="en-US"/>
              <a:t>Définition des variables et des constantes</a:t>
            </a:r>
          </a:p>
          <a:p>
            <a:endParaRPr lang="en-US"/>
          </a:p>
          <a:p>
            <a:pPr lvl="1"/>
            <a:r>
              <a:rPr lang="en-US" sz="1400" b="1"/>
              <a:t>Constante</a:t>
            </a:r>
            <a:r>
              <a:rPr lang="en-US" sz="1400"/>
              <a:t> </a:t>
            </a:r>
            <a:r>
              <a:rPr lang="en-US" sz="1400">
                <a:sym typeface="Wingdings" pitchFamily="2" charset="2"/>
              </a:rPr>
              <a:t> FLASH, E²PROM, RAM</a:t>
            </a:r>
            <a:endParaRPr lang="en-US" sz="1400"/>
          </a:p>
          <a:p>
            <a:pPr lvl="2"/>
            <a:r>
              <a:rPr lang="en-US" sz="1200">
                <a:solidFill>
                  <a:srgbClr val="0000FF"/>
                </a:solidFill>
              </a:rPr>
              <a:t>Donnée fixe qui </a:t>
            </a:r>
            <a:r>
              <a:rPr lang="en-US" sz="1200" b="1">
                <a:solidFill>
                  <a:srgbClr val="0000FF"/>
                </a:solidFill>
              </a:rPr>
              <a:t>ne change pas </a:t>
            </a:r>
            <a:r>
              <a:rPr lang="en-US" sz="1200">
                <a:solidFill>
                  <a:srgbClr val="0000FF"/>
                </a:solidFill>
              </a:rPr>
              <a:t>lors de l’éxécution du programme. </a:t>
            </a:r>
          </a:p>
          <a:p>
            <a:pPr lvl="2"/>
            <a:endParaRPr lang="en-US" sz="1200"/>
          </a:p>
          <a:p>
            <a:pPr lvl="1"/>
            <a:r>
              <a:rPr lang="en-US" sz="1400" b="1"/>
              <a:t>Variable </a:t>
            </a:r>
            <a:r>
              <a:rPr lang="en-US" sz="1400">
                <a:sym typeface="Wingdings" pitchFamily="2" charset="2"/>
              </a:rPr>
              <a:t> E²PROM et RAM</a:t>
            </a:r>
            <a:r>
              <a:rPr lang="en-US" sz="1400"/>
              <a:t> </a:t>
            </a:r>
          </a:p>
          <a:p>
            <a:pPr lvl="2"/>
            <a:r>
              <a:rPr lang="en-US" sz="1200" b="1"/>
              <a:t>Définition</a:t>
            </a:r>
          </a:p>
          <a:p>
            <a:pPr lvl="3"/>
            <a:r>
              <a:rPr lang="en-US" sz="1200">
                <a:solidFill>
                  <a:srgbClr val="0000FF"/>
                </a:solidFill>
              </a:rPr>
              <a:t>Donnée dont la </a:t>
            </a:r>
            <a:r>
              <a:rPr lang="en-US" sz="1200" b="1">
                <a:solidFill>
                  <a:srgbClr val="0000FF"/>
                </a:solidFill>
              </a:rPr>
              <a:t>valeur est modifiée </a:t>
            </a:r>
            <a:r>
              <a:rPr lang="en-US" sz="1200">
                <a:solidFill>
                  <a:srgbClr val="0000FF"/>
                </a:solidFill>
              </a:rPr>
              <a:t>en fonction de l’activité du programme.</a:t>
            </a:r>
          </a:p>
          <a:p>
            <a:pPr lvl="2"/>
            <a:endParaRPr lang="en-US">
              <a:solidFill>
                <a:srgbClr val="0000FF"/>
              </a:solidFill>
            </a:endParaRPr>
          </a:p>
          <a:p>
            <a:pPr lvl="2"/>
            <a:r>
              <a:rPr lang="en-US" sz="1200" b="1"/>
              <a:t>Type d’une variable</a:t>
            </a:r>
          </a:p>
          <a:p>
            <a:pPr lvl="3"/>
            <a:r>
              <a:rPr lang="en-US" sz="1200">
                <a:solidFill>
                  <a:srgbClr val="0000FF"/>
                </a:solidFill>
              </a:rPr>
              <a:t>Définie la </a:t>
            </a:r>
            <a:r>
              <a:rPr lang="en-US" sz="1200" b="1">
                <a:solidFill>
                  <a:srgbClr val="0000FF"/>
                </a:solidFill>
              </a:rPr>
              <a:t>nature de la donnée </a:t>
            </a:r>
            <a:r>
              <a:rPr lang="en-US" sz="1200">
                <a:solidFill>
                  <a:srgbClr val="0000FF"/>
                </a:solidFill>
              </a:rPr>
              <a:t>ainsi que sa </a:t>
            </a:r>
            <a:r>
              <a:rPr lang="en-US" sz="1200" b="1">
                <a:solidFill>
                  <a:srgbClr val="0000FF"/>
                </a:solidFill>
              </a:rPr>
              <a:t>taille</a:t>
            </a:r>
            <a:r>
              <a:rPr lang="en-US" sz="1200">
                <a:solidFill>
                  <a:srgbClr val="0000FF"/>
                </a:solidFill>
              </a:rPr>
              <a:t> (dépend de l’architecture du microcontrôleur (8,16,32 ou 64-bits);</a:t>
            </a:r>
          </a:p>
          <a:p>
            <a:pPr lvl="3"/>
            <a:endParaRPr lang="en-US" sz="1200">
              <a:solidFill>
                <a:srgbClr val="0000FF"/>
              </a:solidFill>
            </a:endParaRPr>
          </a:p>
          <a:p>
            <a:pPr lvl="3"/>
            <a:r>
              <a:rPr lang="en-US" sz="1200">
                <a:solidFill>
                  <a:srgbClr val="0000FF"/>
                </a:solidFill>
              </a:rPr>
              <a:t>Définie le </a:t>
            </a:r>
            <a:r>
              <a:rPr lang="en-US" sz="1200" b="1">
                <a:solidFill>
                  <a:srgbClr val="0000FF"/>
                </a:solidFill>
              </a:rPr>
              <a:t>signe de la donnée </a:t>
            </a:r>
            <a:r>
              <a:rPr lang="en-US" sz="1200">
                <a:solidFill>
                  <a:srgbClr val="0000FF"/>
                </a:solidFill>
              </a:rPr>
              <a:t>: signée </a:t>
            </a:r>
            <a:r>
              <a:rPr lang="en-US" sz="1200">
                <a:solidFill>
                  <a:srgbClr val="0000FF"/>
                </a:solidFill>
                <a:sym typeface="Wingdings" pitchFamily="2" charset="2"/>
              </a:rPr>
              <a:t> positive ou négative, non signée  positive.</a:t>
            </a:r>
            <a:endParaRPr lang="en-US" sz="1200">
              <a:solidFill>
                <a:srgbClr val="0000FF"/>
              </a:solidFill>
            </a:endParaRPr>
          </a:p>
          <a:p>
            <a:pPr lvl="2"/>
            <a:endParaRPr lang="en-US"/>
          </a:p>
          <a:p>
            <a:pPr lvl="2"/>
            <a:endParaRPr lang="en-US"/>
          </a:p>
          <a:p>
            <a:pPr lvl="2"/>
            <a:endParaRPr lang="en-US"/>
          </a:p>
          <a:p>
            <a:pPr lvl="2"/>
            <a:endParaRPr lang="en-US"/>
          </a:p>
          <a:p>
            <a:pPr lvl="2"/>
            <a:endParaRPr lang="en-US"/>
          </a:p>
          <a:p>
            <a:pPr lvl="3"/>
            <a:endParaRPr lang="en-US"/>
          </a:p>
        </p:txBody>
      </p:sp>
      <p:sp>
        <p:nvSpPr>
          <p:cNvPr id="4" name="Date Placeholder 3"/>
          <p:cNvSpPr>
            <a:spLocks noGrp="1"/>
          </p:cNvSpPr>
          <p:nvPr>
            <p:ph type="dt" sz="quarter" idx="10"/>
          </p:nvPr>
        </p:nvSpPr>
        <p:spPr/>
        <p:txBody>
          <a:bodyPr/>
          <a:lstStyle/>
          <a:p>
            <a:pPr>
              <a:defRPr/>
            </a:pPr>
            <a:fld id="{BDD6DE88-83F7-48C3-A666-273428720D90}" type="datetime1">
              <a:rPr lang="en-US" smtClean="0"/>
              <a:pPr>
                <a:defRPr/>
              </a:pPr>
              <a:t>11/13/2021</a:t>
            </a:fld>
            <a:endParaRPr lang="en-US"/>
          </a:p>
        </p:txBody>
      </p:sp>
      <p:sp>
        <p:nvSpPr>
          <p:cNvPr id="5632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004B967E-0F11-4AE5-9296-5D62D4B1B726}"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t>Quelques éléments du language de programmation C</a:t>
            </a:r>
          </a:p>
        </p:txBody>
      </p:sp>
      <p:sp>
        <p:nvSpPr>
          <p:cNvPr id="58370" name="Content Placeholder 2"/>
          <p:cNvSpPr>
            <a:spLocks noGrp="1"/>
          </p:cNvSpPr>
          <p:nvPr>
            <p:ph idx="1"/>
          </p:nvPr>
        </p:nvSpPr>
        <p:spPr/>
        <p:txBody>
          <a:bodyPr/>
          <a:lstStyle/>
          <a:p>
            <a:r>
              <a:rPr lang="en-US"/>
              <a:t>Définition des variables et des constantes</a:t>
            </a:r>
          </a:p>
          <a:p>
            <a:pPr lvl="1"/>
            <a:r>
              <a:rPr lang="en-US" sz="1400"/>
              <a:t>Taille et dynamique de codage des données (variables, constantes…) </a:t>
            </a:r>
          </a:p>
          <a:p>
            <a:endParaRPr lang="en-US"/>
          </a:p>
        </p:txBody>
      </p:sp>
      <p:sp>
        <p:nvSpPr>
          <p:cNvPr id="4" name="Date Placeholder 3"/>
          <p:cNvSpPr>
            <a:spLocks noGrp="1"/>
          </p:cNvSpPr>
          <p:nvPr>
            <p:ph type="dt" sz="quarter" idx="10"/>
          </p:nvPr>
        </p:nvSpPr>
        <p:spPr/>
        <p:txBody>
          <a:bodyPr/>
          <a:lstStyle/>
          <a:p>
            <a:pPr>
              <a:defRPr/>
            </a:pPr>
            <a:fld id="{0DBDBC04-BE17-46A2-B783-33A5230D8C2E}" type="datetime1">
              <a:rPr lang="en-US" smtClean="0"/>
              <a:pPr>
                <a:defRPr/>
              </a:pPr>
              <a:t>11/13/2021</a:t>
            </a:fld>
            <a:endParaRPr lang="en-US"/>
          </a:p>
        </p:txBody>
      </p:sp>
      <p:sp>
        <p:nvSpPr>
          <p:cNvPr id="5837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A21396E6-639E-470E-89B4-91524E11D8E9}" type="slidenum">
              <a:rPr lang="en-US" smtClean="0"/>
              <a:pPr>
                <a:defRPr/>
              </a:pPr>
              <a:t>22</a:t>
            </a:fld>
            <a:endParaRPr lang="en-US"/>
          </a:p>
        </p:txBody>
      </p:sp>
      <p:graphicFrame>
        <p:nvGraphicFramePr>
          <p:cNvPr id="7" name="Table 6"/>
          <p:cNvGraphicFramePr>
            <a:graphicFrameLocks noGrp="1"/>
          </p:cNvGraphicFramePr>
          <p:nvPr/>
        </p:nvGraphicFramePr>
        <p:xfrm>
          <a:off x="533400" y="1981200"/>
          <a:ext cx="8381999" cy="2255520"/>
        </p:xfrm>
        <a:graphic>
          <a:graphicData uri="http://schemas.openxmlformats.org/drawingml/2006/table">
            <a:tbl>
              <a:tblPr firstRow="1" bandRow="1">
                <a:tableStyleId>{5C22544A-7EE6-4342-B048-85BDC9FD1C3A}</a:tableStyleId>
              </a:tblPr>
              <a:tblGrid>
                <a:gridCol w="1600199">
                  <a:extLst>
                    <a:ext uri="{9D8B030D-6E8A-4147-A177-3AD203B41FA5}">
                      <a16:colId xmlns:a16="http://schemas.microsoft.com/office/drawing/2014/main" val="20000"/>
                    </a:ext>
                  </a:extLst>
                </a:gridCol>
                <a:gridCol w="944337">
                  <a:extLst>
                    <a:ext uri="{9D8B030D-6E8A-4147-A177-3AD203B41FA5}">
                      <a16:colId xmlns:a16="http://schemas.microsoft.com/office/drawing/2014/main" val="20001"/>
                    </a:ext>
                  </a:extLst>
                </a:gridCol>
                <a:gridCol w="898071">
                  <a:extLst>
                    <a:ext uri="{9D8B030D-6E8A-4147-A177-3AD203B41FA5}">
                      <a16:colId xmlns:a16="http://schemas.microsoft.com/office/drawing/2014/main" val="20002"/>
                    </a:ext>
                  </a:extLst>
                </a:gridCol>
                <a:gridCol w="823232">
                  <a:extLst>
                    <a:ext uri="{9D8B030D-6E8A-4147-A177-3AD203B41FA5}">
                      <a16:colId xmlns:a16="http://schemas.microsoft.com/office/drawing/2014/main" val="20003"/>
                    </a:ext>
                  </a:extLst>
                </a:gridCol>
                <a:gridCol w="1272268">
                  <a:extLst>
                    <a:ext uri="{9D8B030D-6E8A-4147-A177-3AD203B41FA5}">
                      <a16:colId xmlns:a16="http://schemas.microsoft.com/office/drawing/2014/main" val="20004"/>
                    </a:ext>
                  </a:extLst>
                </a:gridCol>
                <a:gridCol w="1122589">
                  <a:extLst>
                    <a:ext uri="{9D8B030D-6E8A-4147-A177-3AD203B41FA5}">
                      <a16:colId xmlns:a16="http://schemas.microsoft.com/office/drawing/2014/main" val="20005"/>
                    </a:ext>
                  </a:extLst>
                </a:gridCol>
                <a:gridCol w="1721303">
                  <a:extLst>
                    <a:ext uri="{9D8B030D-6E8A-4147-A177-3AD203B41FA5}">
                      <a16:colId xmlns:a16="http://schemas.microsoft.com/office/drawing/2014/main" val="20006"/>
                    </a:ext>
                  </a:extLst>
                </a:gridCol>
              </a:tblGrid>
              <a:tr h="152400">
                <a:tc>
                  <a:txBody>
                    <a:bodyPr/>
                    <a:lstStyle/>
                    <a:p>
                      <a:pPr algn="ctr"/>
                      <a:r>
                        <a:rPr lang="en-US" sz="1200" dirty="0"/>
                        <a:t>Type (Atmega328) </a:t>
                      </a:r>
                    </a:p>
                  </a:txBody>
                  <a:tcPr/>
                </a:tc>
                <a:tc>
                  <a:txBody>
                    <a:bodyPr/>
                    <a:lstStyle/>
                    <a:p>
                      <a:pPr algn="ctr"/>
                      <a:r>
                        <a:rPr lang="en-US" sz="1200" dirty="0"/>
                        <a:t>boolean</a:t>
                      </a:r>
                    </a:p>
                  </a:txBody>
                  <a:tcPr/>
                </a:tc>
                <a:tc>
                  <a:txBody>
                    <a:bodyPr/>
                    <a:lstStyle/>
                    <a:p>
                      <a:pPr algn="ctr"/>
                      <a:r>
                        <a:rPr lang="en-US" sz="1200" dirty="0"/>
                        <a:t>char</a:t>
                      </a:r>
                    </a:p>
                  </a:txBody>
                  <a:tcPr/>
                </a:tc>
                <a:tc>
                  <a:txBody>
                    <a:bodyPr/>
                    <a:lstStyle/>
                    <a:p>
                      <a:pPr algn="ctr"/>
                      <a:r>
                        <a:rPr lang="en-US" sz="1200" dirty="0"/>
                        <a:t>int</a:t>
                      </a:r>
                    </a:p>
                  </a:txBody>
                  <a:tcPr/>
                </a:tc>
                <a:tc>
                  <a:txBody>
                    <a:bodyPr/>
                    <a:lstStyle/>
                    <a:p>
                      <a:pPr algn="ctr"/>
                      <a:r>
                        <a:rPr lang="en-US" sz="1200" dirty="0"/>
                        <a:t>long</a:t>
                      </a:r>
                    </a:p>
                  </a:txBody>
                  <a:tcPr/>
                </a:tc>
                <a:tc>
                  <a:txBody>
                    <a:bodyPr/>
                    <a:lstStyle/>
                    <a:p>
                      <a:pPr algn="ctr"/>
                      <a:r>
                        <a:rPr lang="en-US" sz="1200" dirty="0"/>
                        <a:t>float</a:t>
                      </a:r>
                    </a:p>
                  </a:txBody>
                  <a:tcPr/>
                </a:tc>
                <a:tc>
                  <a:txBody>
                    <a:bodyPr/>
                    <a:lstStyle/>
                    <a:p>
                      <a:pPr algn="ctr"/>
                      <a:r>
                        <a:rPr lang="en-US" sz="1200" dirty="0"/>
                        <a:t>double</a:t>
                      </a:r>
                    </a:p>
                  </a:txBody>
                  <a:tcPr/>
                </a:tc>
                <a:extLst>
                  <a:ext uri="{0D108BD9-81ED-4DB2-BD59-A6C34878D82A}">
                    <a16:rowId xmlns:a16="http://schemas.microsoft.com/office/drawing/2014/main" val="10000"/>
                  </a:ext>
                </a:extLst>
              </a:tr>
              <a:tr h="228600">
                <a:tc>
                  <a:txBody>
                    <a:bodyPr/>
                    <a:lstStyle/>
                    <a:p>
                      <a:pPr algn="ctr"/>
                      <a:r>
                        <a:rPr lang="en-US" sz="1000" dirty="0"/>
                        <a:t>Taille</a:t>
                      </a:r>
                    </a:p>
                  </a:txBody>
                  <a:tcPr/>
                </a:tc>
                <a:tc>
                  <a:txBody>
                    <a:bodyPr/>
                    <a:lstStyle/>
                    <a:p>
                      <a:pPr algn="ctr"/>
                      <a:r>
                        <a:rPr lang="en-US" sz="1000" dirty="0"/>
                        <a:t>1-bit</a:t>
                      </a:r>
                    </a:p>
                  </a:txBody>
                  <a:tcPr/>
                </a:tc>
                <a:tc>
                  <a:txBody>
                    <a:bodyPr/>
                    <a:lstStyle/>
                    <a:p>
                      <a:pPr algn="ctr"/>
                      <a:r>
                        <a:rPr lang="en-US" sz="1000" dirty="0"/>
                        <a:t>8-bits</a:t>
                      </a:r>
                    </a:p>
                  </a:txBody>
                  <a:tcPr/>
                </a:tc>
                <a:tc>
                  <a:txBody>
                    <a:bodyPr/>
                    <a:lstStyle/>
                    <a:p>
                      <a:pPr algn="ctr"/>
                      <a:r>
                        <a:rPr lang="en-US" sz="1000" dirty="0"/>
                        <a:t>16-bits</a:t>
                      </a:r>
                    </a:p>
                  </a:txBody>
                  <a:tcPr/>
                </a:tc>
                <a:tc>
                  <a:txBody>
                    <a:bodyPr/>
                    <a:lstStyle/>
                    <a:p>
                      <a:pPr algn="ctr"/>
                      <a:r>
                        <a:rPr lang="en-US" sz="1000" dirty="0"/>
                        <a:t>32-bits</a:t>
                      </a:r>
                    </a:p>
                  </a:txBody>
                  <a:tcPr/>
                </a:tc>
                <a:tc>
                  <a:txBody>
                    <a:bodyPr/>
                    <a:lstStyle/>
                    <a:p>
                      <a:pPr algn="ctr"/>
                      <a:r>
                        <a:rPr lang="en-US" sz="1000" dirty="0"/>
                        <a:t>32-bits</a:t>
                      </a:r>
                    </a:p>
                  </a:txBody>
                  <a:tcPr/>
                </a:tc>
                <a:tc>
                  <a:txBody>
                    <a:bodyPr/>
                    <a:lstStyle/>
                    <a:p>
                      <a:pPr algn="ctr"/>
                      <a:r>
                        <a:rPr lang="en-US" sz="1000" dirty="0"/>
                        <a:t>64-bits</a:t>
                      </a:r>
                    </a:p>
                  </a:txBody>
                  <a:tcPr/>
                </a:tc>
                <a:extLst>
                  <a:ext uri="{0D108BD9-81ED-4DB2-BD59-A6C34878D82A}">
                    <a16:rowId xmlns:a16="http://schemas.microsoft.com/office/drawing/2014/main" val="10001"/>
                  </a:ext>
                </a:extLst>
              </a:tr>
              <a:tr h="289560">
                <a:tc>
                  <a:txBody>
                    <a:bodyPr/>
                    <a:lstStyle/>
                    <a:p>
                      <a:pPr algn="ctr"/>
                      <a:r>
                        <a:rPr lang="en-US" sz="1000" dirty="0"/>
                        <a:t>Nbre d’octets</a:t>
                      </a:r>
                    </a:p>
                  </a:txBody>
                  <a:tcPr/>
                </a:tc>
                <a:tc>
                  <a:txBody>
                    <a:bodyPr/>
                    <a:lstStyle/>
                    <a:p>
                      <a:pPr algn="ctr"/>
                      <a:endParaRPr lang="en-US" sz="1000" dirty="0"/>
                    </a:p>
                  </a:txBody>
                  <a:tcPr/>
                </a:tc>
                <a:tc>
                  <a:txBody>
                    <a:bodyPr/>
                    <a:lstStyle/>
                    <a:p>
                      <a:pPr algn="ctr"/>
                      <a:r>
                        <a:rPr lang="en-US" sz="1000" dirty="0"/>
                        <a:t>1</a:t>
                      </a:r>
                    </a:p>
                  </a:txBody>
                  <a:tcPr/>
                </a:tc>
                <a:tc>
                  <a:txBody>
                    <a:bodyPr/>
                    <a:lstStyle/>
                    <a:p>
                      <a:pPr algn="ctr"/>
                      <a:r>
                        <a:rPr lang="en-US" sz="1000" dirty="0"/>
                        <a:t>2</a:t>
                      </a:r>
                    </a:p>
                  </a:txBody>
                  <a:tcPr/>
                </a:tc>
                <a:tc>
                  <a:txBody>
                    <a:bodyPr/>
                    <a:lstStyle/>
                    <a:p>
                      <a:pPr algn="ctr"/>
                      <a:r>
                        <a:rPr lang="en-US" sz="1000" dirty="0"/>
                        <a:t>4</a:t>
                      </a:r>
                    </a:p>
                  </a:txBody>
                  <a:tcPr/>
                </a:tc>
                <a:tc>
                  <a:txBody>
                    <a:bodyPr/>
                    <a:lstStyle/>
                    <a:p>
                      <a:pPr algn="ctr"/>
                      <a:r>
                        <a:rPr lang="en-US" sz="1000" dirty="0"/>
                        <a:t>4</a:t>
                      </a:r>
                    </a:p>
                  </a:txBody>
                  <a:tcPr/>
                </a:tc>
                <a:tc>
                  <a:txBody>
                    <a:bodyPr/>
                    <a:lstStyle/>
                    <a:p>
                      <a:pPr algn="ctr"/>
                      <a:r>
                        <a:rPr lang="en-US" sz="1000" dirty="0"/>
                        <a:t>8</a:t>
                      </a:r>
                    </a:p>
                  </a:txBody>
                  <a:tcPr/>
                </a:tc>
                <a:extLst>
                  <a:ext uri="{0D108BD9-81ED-4DB2-BD59-A6C34878D82A}">
                    <a16:rowId xmlns:a16="http://schemas.microsoft.com/office/drawing/2014/main" val="10002"/>
                  </a:ext>
                </a:extLst>
              </a:tr>
              <a:tr h="370840">
                <a:tc>
                  <a:txBody>
                    <a:bodyPr/>
                    <a:lstStyle/>
                    <a:p>
                      <a:pPr algn="ctr"/>
                      <a:r>
                        <a:rPr lang="en-US" sz="1000" dirty="0"/>
                        <a:t>Dynamique de codage</a:t>
                      </a:r>
                    </a:p>
                    <a:p>
                      <a:pPr algn="ctr"/>
                      <a:r>
                        <a:rPr lang="en-US" sz="1000" dirty="0"/>
                        <a:t>(signé)</a:t>
                      </a:r>
                    </a:p>
                  </a:txBody>
                  <a:tcPr/>
                </a:tc>
                <a:tc>
                  <a:txBody>
                    <a:bodyPr/>
                    <a:lstStyle/>
                    <a:p>
                      <a:pPr algn="ctr"/>
                      <a:r>
                        <a:rPr lang="en-US" sz="1000" dirty="0"/>
                        <a:t>0</a:t>
                      </a:r>
                    </a:p>
                    <a:p>
                      <a:pPr algn="ctr"/>
                      <a:r>
                        <a:rPr lang="en-US" sz="1000" dirty="0">
                          <a:sym typeface="Wingdings" pitchFamily="2" charset="2"/>
                        </a:rPr>
                        <a:t></a:t>
                      </a:r>
                    </a:p>
                    <a:p>
                      <a:pPr algn="ctr"/>
                      <a:r>
                        <a:rPr lang="en-US" sz="1000" dirty="0">
                          <a:sym typeface="Wingdings" pitchFamily="2" charset="2"/>
                        </a:rPr>
                        <a:t>1</a:t>
                      </a:r>
                      <a:endParaRPr lang="en-US" sz="1000" dirty="0"/>
                    </a:p>
                  </a:txBody>
                  <a:tcPr/>
                </a:tc>
                <a:tc>
                  <a:txBody>
                    <a:bodyPr/>
                    <a:lstStyle/>
                    <a:p>
                      <a:pPr algn="ctr"/>
                      <a:r>
                        <a:rPr lang="en-US" sz="1000" dirty="0"/>
                        <a:t>-127</a:t>
                      </a:r>
                    </a:p>
                    <a:p>
                      <a:pPr algn="ctr"/>
                      <a:r>
                        <a:rPr lang="en-US" sz="1000" dirty="0">
                          <a:sym typeface="Wingdings" pitchFamily="2" charset="2"/>
                        </a:rPr>
                        <a:t></a:t>
                      </a:r>
                    </a:p>
                    <a:p>
                      <a:pPr algn="ctr"/>
                      <a:r>
                        <a:rPr lang="en-US" sz="1000" dirty="0">
                          <a:sym typeface="Wingdings" pitchFamily="2" charset="2"/>
                        </a:rPr>
                        <a:t>+128</a:t>
                      </a:r>
                      <a:endParaRPr lang="en-US" sz="1000" dirty="0"/>
                    </a:p>
                  </a:txBody>
                  <a:tcPr/>
                </a:tc>
                <a:tc>
                  <a:txBody>
                    <a:bodyPr/>
                    <a:lstStyle/>
                    <a:p>
                      <a:pPr algn="ctr"/>
                      <a:r>
                        <a:rPr lang="en-US" sz="1000" dirty="0"/>
                        <a:t>-32768</a:t>
                      </a:r>
                    </a:p>
                    <a:p>
                      <a:pPr algn="ctr"/>
                      <a:r>
                        <a:rPr lang="en-US" sz="1000" dirty="0">
                          <a:sym typeface="Wingdings" pitchFamily="2" charset="2"/>
                        </a:rPr>
                        <a:t></a:t>
                      </a:r>
                    </a:p>
                    <a:p>
                      <a:pPr algn="ctr"/>
                      <a:r>
                        <a:rPr lang="en-US" sz="1000" dirty="0"/>
                        <a:t>+32767</a:t>
                      </a:r>
                    </a:p>
                  </a:txBody>
                  <a:tcPr/>
                </a:tc>
                <a:tc>
                  <a:txBody>
                    <a:bodyPr/>
                    <a:lstStyle/>
                    <a:p>
                      <a:pPr algn="ctr"/>
                      <a:r>
                        <a:rPr lang="fr-FR" sz="1000" b="0" i="0" kern="1200" dirty="0">
                          <a:solidFill>
                            <a:schemeClr val="dk1"/>
                          </a:solidFill>
                          <a:latin typeface="+mn-lt"/>
                          <a:ea typeface="+mn-ea"/>
                          <a:cs typeface="+mn-cs"/>
                        </a:rPr>
                        <a:t> </a:t>
                      </a:r>
                      <a:r>
                        <a:rPr lang="fr-FR" sz="1000" b="0" i="0" u="none" kern="1200" dirty="0">
                          <a:solidFill>
                            <a:schemeClr val="dk1"/>
                          </a:solidFill>
                          <a:latin typeface="+mn-lt"/>
                          <a:ea typeface="+mn-ea"/>
                          <a:cs typeface="+mn-cs"/>
                        </a:rPr>
                        <a:t>−2 147 483 648 </a:t>
                      </a:r>
                    </a:p>
                    <a:p>
                      <a:pPr algn="ctr"/>
                      <a:r>
                        <a:rPr lang="fr-FR" sz="1000" b="0" i="0" u="none" kern="1200" dirty="0">
                          <a:solidFill>
                            <a:schemeClr val="dk1"/>
                          </a:solidFill>
                          <a:latin typeface="+mn-lt"/>
                          <a:ea typeface="+mn-ea"/>
                          <a:cs typeface="+mn-cs"/>
                          <a:sym typeface="Wingdings" pitchFamily="2" charset="2"/>
                        </a:rPr>
                        <a:t></a:t>
                      </a:r>
                      <a:endParaRPr lang="fr-FR" sz="1000" b="0" i="0" u="none" kern="1200" dirty="0">
                        <a:solidFill>
                          <a:schemeClr val="dk1"/>
                        </a:solidFill>
                        <a:latin typeface="+mn-lt"/>
                        <a:ea typeface="+mn-ea"/>
                        <a:cs typeface="+mn-cs"/>
                      </a:endParaRPr>
                    </a:p>
                    <a:p>
                      <a:pPr algn="ctr"/>
                      <a:r>
                        <a:rPr lang="fr-FR" sz="1000" b="0" i="0" u="none" kern="1200" dirty="0">
                          <a:solidFill>
                            <a:schemeClr val="dk1"/>
                          </a:solidFill>
                          <a:latin typeface="+mn-lt"/>
                          <a:ea typeface="+mn-ea"/>
                          <a:cs typeface="+mn-cs"/>
                          <a:sym typeface="Wingdings" pitchFamily="2" charset="2"/>
                        </a:rPr>
                        <a:t>+2 147 483 647</a:t>
                      </a:r>
                      <a:endParaRPr lang="en-US" sz="1000" u="none" dirty="0"/>
                    </a:p>
                  </a:txBody>
                  <a:tcPr/>
                </a:tc>
                <a:tc>
                  <a:txBody>
                    <a:bodyPr/>
                    <a:lstStyle/>
                    <a:p>
                      <a:pPr algn="ctr"/>
                      <a:r>
                        <a:rPr lang="en-US" sz="1000" b="0" i="0" kern="1200" dirty="0">
                          <a:solidFill>
                            <a:schemeClr val="dk1"/>
                          </a:solidFill>
                          <a:latin typeface="+mn-lt"/>
                          <a:ea typeface="+mn-ea"/>
                          <a:cs typeface="+mn-cs"/>
                        </a:rPr>
                        <a:t>-3.40282347e+38 </a:t>
                      </a:r>
                    </a:p>
                    <a:p>
                      <a:pPr algn="ctr"/>
                      <a:r>
                        <a:rPr lang="en-US" sz="1000" b="0" i="0" kern="1200" dirty="0">
                          <a:solidFill>
                            <a:schemeClr val="dk1"/>
                          </a:solidFill>
                          <a:latin typeface="+mn-lt"/>
                          <a:ea typeface="+mn-ea"/>
                          <a:cs typeface="+mn-cs"/>
                          <a:sym typeface="Wingdings" pitchFamily="2" charset="2"/>
                        </a:rPr>
                        <a:t></a:t>
                      </a:r>
                    </a:p>
                    <a:p>
                      <a:pPr algn="ctr"/>
                      <a:r>
                        <a:rPr lang="en-US" sz="1000" b="0" i="0" kern="1200" dirty="0">
                          <a:solidFill>
                            <a:schemeClr val="dk1"/>
                          </a:solidFill>
                          <a:latin typeface="+mn-lt"/>
                          <a:ea typeface="+mn-ea"/>
                          <a:cs typeface="+mn-cs"/>
                        </a:rPr>
                        <a:t> +3.40282347E38</a:t>
                      </a:r>
                      <a:endParaRPr lang="en-US" sz="1000" dirty="0"/>
                    </a:p>
                  </a:txBody>
                  <a:tcPr/>
                </a:tc>
                <a:tc>
                  <a:txBody>
                    <a:bodyPr/>
                    <a:lstStyle/>
                    <a:p>
                      <a:pPr algn="ctr"/>
                      <a:r>
                        <a:rPr lang="en-US" sz="1000" b="0" i="0" kern="1200" dirty="0">
                          <a:solidFill>
                            <a:schemeClr val="dk1"/>
                          </a:solidFill>
                          <a:latin typeface="+mn-lt"/>
                          <a:ea typeface="+mn-ea"/>
                          <a:cs typeface="+mn-cs"/>
                        </a:rPr>
                        <a:t>-1.79769313486231570e308</a:t>
                      </a:r>
                    </a:p>
                    <a:p>
                      <a:pPr algn="ctr"/>
                      <a:r>
                        <a:rPr lang="en-US" sz="1000" b="0" i="0" kern="1200" dirty="0">
                          <a:solidFill>
                            <a:schemeClr val="dk1"/>
                          </a:solidFill>
                          <a:latin typeface="+mn-lt"/>
                          <a:ea typeface="+mn-ea"/>
                          <a:cs typeface="+mn-cs"/>
                          <a:sym typeface="Wingdings" pitchFamily="2" charset="2"/>
                        </a:rPr>
                        <a:t></a:t>
                      </a:r>
                    </a:p>
                    <a:p>
                      <a:pPr algn="ctr"/>
                      <a:r>
                        <a:rPr lang="en-US" sz="1000" b="0" i="0" kern="1200" dirty="0">
                          <a:solidFill>
                            <a:schemeClr val="dk1"/>
                          </a:solidFill>
                          <a:latin typeface="+mn-lt"/>
                          <a:ea typeface="+mn-ea"/>
                          <a:cs typeface="+mn-cs"/>
                        </a:rPr>
                        <a:t>1.79769313486231570e308</a:t>
                      </a:r>
                      <a:endParaRPr lang="en-US" sz="1000" dirty="0"/>
                    </a:p>
                  </a:txBody>
                  <a:tcPr/>
                </a:tc>
                <a:extLst>
                  <a:ext uri="{0D108BD9-81ED-4DB2-BD59-A6C34878D82A}">
                    <a16:rowId xmlns:a16="http://schemas.microsoft.com/office/drawing/2014/main" val="10003"/>
                  </a:ext>
                </a:extLst>
              </a:tr>
              <a:tr h="518160">
                <a:tc>
                  <a:txBody>
                    <a:bodyPr/>
                    <a:lstStyle/>
                    <a:p>
                      <a:pPr algn="ctr"/>
                      <a:r>
                        <a:rPr lang="en-US" sz="1000" dirty="0"/>
                        <a:t>Dynamique de codage</a:t>
                      </a:r>
                    </a:p>
                    <a:p>
                      <a:pPr algn="ctr"/>
                      <a:r>
                        <a:rPr lang="en-US" sz="1000" dirty="0"/>
                        <a:t>(non signé)</a:t>
                      </a:r>
                    </a:p>
                  </a:txBody>
                  <a:tcPr/>
                </a:tc>
                <a:tc>
                  <a:txBody>
                    <a:bodyPr/>
                    <a:lstStyle/>
                    <a:p>
                      <a:pPr algn="ctr"/>
                      <a:r>
                        <a:rPr lang="en-US" sz="1000" dirty="0"/>
                        <a:t>0</a:t>
                      </a:r>
                    </a:p>
                    <a:p>
                      <a:pPr algn="ctr"/>
                      <a:r>
                        <a:rPr lang="en-US" sz="1000" dirty="0">
                          <a:sym typeface="Wingdings" pitchFamily="2" charset="2"/>
                        </a:rPr>
                        <a:t></a:t>
                      </a:r>
                    </a:p>
                    <a:p>
                      <a:pPr algn="ctr"/>
                      <a:r>
                        <a:rPr lang="en-US" sz="1000" dirty="0">
                          <a:sym typeface="Wingdings" pitchFamily="2" charset="2"/>
                        </a:rPr>
                        <a:t>1</a:t>
                      </a:r>
                      <a:endParaRPr lang="en-US" sz="1000" dirty="0"/>
                    </a:p>
                  </a:txBody>
                  <a:tcPr/>
                </a:tc>
                <a:tc>
                  <a:txBody>
                    <a:bodyPr/>
                    <a:lstStyle/>
                    <a:p>
                      <a:pPr algn="ctr"/>
                      <a:r>
                        <a:rPr lang="en-US" sz="1000" dirty="0"/>
                        <a:t>0</a:t>
                      </a:r>
                    </a:p>
                    <a:p>
                      <a:pPr algn="ctr"/>
                      <a:r>
                        <a:rPr lang="en-US" sz="1000" dirty="0">
                          <a:sym typeface="Wingdings" pitchFamily="2" charset="2"/>
                        </a:rPr>
                        <a:t></a:t>
                      </a:r>
                    </a:p>
                    <a:p>
                      <a:pPr algn="ctr"/>
                      <a:r>
                        <a:rPr lang="en-US" sz="1000" dirty="0">
                          <a:sym typeface="Wingdings" pitchFamily="2" charset="2"/>
                        </a:rPr>
                        <a:t>255</a:t>
                      </a:r>
                      <a:endParaRPr lang="en-US" sz="1000" dirty="0"/>
                    </a:p>
                  </a:txBody>
                  <a:tcPr/>
                </a:tc>
                <a:tc>
                  <a:txBody>
                    <a:bodyPr/>
                    <a:lstStyle/>
                    <a:p>
                      <a:pPr algn="ctr"/>
                      <a:r>
                        <a:rPr lang="en-US" sz="1000" dirty="0"/>
                        <a:t>0</a:t>
                      </a:r>
                    </a:p>
                    <a:p>
                      <a:pPr algn="ctr"/>
                      <a:r>
                        <a:rPr lang="en-US" sz="1000" dirty="0">
                          <a:sym typeface="Wingdings" pitchFamily="2" charset="2"/>
                        </a:rPr>
                        <a:t></a:t>
                      </a:r>
                    </a:p>
                    <a:p>
                      <a:pPr algn="ctr"/>
                      <a:r>
                        <a:rPr lang="en-US" sz="1000" dirty="0">
                          <a:sym typeface="Wingdings" pitchFamily="2" charset="2"/>
                        </a:rPr>
                        <a:t>65535</a:t>
                      </a:r>
                      <a:endParaRPr lang="en-US" sz="1000" dirty="0"/>
                    </a:p>
                  </a:txBody>
                  <a:tcPr/>
                </a:tc>
                <a:tc>
                  <a:txBody>
                    <a:bodyPr/>
                    <a:lstStyle/>
                    <a:p>
                      <a:pPr algn="ctr"/>
                      <a:r>
                        <a:rPr lang="en-US" sz="1000" u="none" dirty="0"/>
                        <a:t>0</a:t>
                      </a:r>
                    </a:p>
                    <a:p>
                      <a:pPr algn="ctr"/>
                      <a:r>
                        <a:rPr lang="en-US" sz="1000" u="none" dirty="0">
                          <a:sym typeface="Wingdings" pitchFamily="2" charset="2"/>
                        </a:rPr>
                        <a:t></a:t>
                      </a:r>
                    </a:p>
                    <a:p>
                      <a:pPr algn="ctr"/>
                      <a:r>
                        <a:rPr lang="en-US" sz="1000" u="none" dirty="0">
                          <a:sym typeface="Wingdings" pitchFamily="2" charset="2"/>
                        </a:rPr>
                        <a:t>4 294 967 295</a:t>
                      </a:r>
                      <a:endParaRPr lang="en-US" sz="1000" u="none" dirty="0"/>
                    </a:p>
                  </a:txBody>
                  <a:tcPr/>
                </a:tc>
                <a:tc>
                  <a:txBody>
                    <a:bodyPr/>
                    <a:lstStyle/>
                    <a:p>
                      <a:pPr algn="ctr"/>
                      <a:endParaRPr lang="en-US" sz="1000" dirty="0"/>
                    </a:p>
                  </a:txBody>
                  <a:tcPr/>
                </a:tc>
                <a:tc>
                  <a:txBody>
                    <a:bodyPr/>
                    <a:lstStyle/>
                    <a:p>
                      <a:pPr algn="ctr"/>
                      <a:endParaRPr lang="en-US" sz="1000" dirty="0"/>
                    </a:p>
                  </a:txBody>
                  <a:tcPr/>
                </a:tc>
                <a:extLst>
                  <a:ext uri="{0D108BD9-81ED-4DB2-BD59-A6C34878D82A}">
                    <a16:rowId xmlns:a16="http://schemas.microsoft.com/office/drawing/2014/main" val="10004"/>
                  </a:ext>
                </a:extLst>
              </a:tr>
              <a:tr h="350520">
                <a:tc>
                  <a:txBody>
                    <a:bodyPr/>
                    <a:lstStyle/>
                    <a:p>
                      <a:pPr algn="ctr"/>
                      <a:r>
                        <a:rPr lang="en-US" sz="1000" dirty="0"/>
                        <a:t>Exemple</a:t>
                      </a:r>
                    </a:p>
                  </a:txBody>
                  <a:tcPr/>
                </a:tc>
                <a:tc>
                  <a:txBody>
                    <a:bodyPr/>
                    <a:lstStyle/>
                    <a:p>
                      <a:pPr algn="ctr"/>
                      <a:r>
                        <a:rPr lang="en-US" sz="1000" dirty="0"/>
                        <a:t>Boolean ON;</a:t>
                      </a:r>
                    </a:p>
                  </a:txBody>
                  <a:tcPr/>
                </a:tc>
                <a:tc>
                  <a:txBody>
                    <a:bodyPr/>
                    <a:lstStyle/>
                    <a:p>
                      <a:pPr algn="ctr"/>
                      <a:r>
                        <a:rPr lang="en-US" sz="1000" dirty="0"/>
                        <a:t>Char </a:t>
                      </a:r>
                      <a:r>
                        <a:rPr lang="en-US" sz="1000" baseline="0" dirty="0"/>
                        <a:t> freq;</a:t>
                      </a:r>
                      <a:endParaRPr lang="en-US" sz="1000" dirty="0"/>
                    </a:p>
                  </a:txBody>
                  <a:tcPr/>
                </a:tc>
                <a:tc>
                  <a:txBody>
                    <a:bodyPr/>
                    <a:lstStyle/>
                    <a:p>
                      <a:pPr algn="ctr"/>
                      <a:r>
                        <a:rPr lang="en-US" sz="1000" dirty="0"/>
                        <a:t>Int vitesse;</a:t>
                      </a:r>
                    </a:p>
                  </a:txBody>
                  <a:tcPr/>
                </a:tc>
                <a:tc>
                  <a:txBody>
                    <a:bodyPr/>
                    <a:lstStyle/>
                    <a:p>
                      <a:pPr algn="ctr"/>
                      <a:r>
                        <a:rPr lang="en-US" sz="1000" u="none" dirty="0"/>
                        <a:t>long distance; </a:t>
                      </a:r>
                    </a:p>
                  </a:txBody>
                  <a:tcPr/>
                </a:tc>
                <a:tc>
                  <a:txBody>
                    <a:bodyPr/>
                    <a:lstStyle/>
                    <a:p>
                      <a:pPr algn="ctr"/>
                      <a:r>
                        <a:rPr lang="en-US" sz="1000" dirty="0"/>
                        <a:t>float freq ;</a:t>
                      </a:r>
                    </a:p>
                  </a:txBody>
                  <a:tcPr/>
                </a:tc>
                <a:tc>
                  <a:txBody>
                    <a:bodyPr/>
                    <a:lstStyle/>
                    <a:p>
                      <a:pPr algn="ctr"/>
                      <a:r>
                        <a:rPr lang="en-US" sz="1000" dirty="0"/>
                        <a:t>double  freq;</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3830638" y="2895600"/>
            <a:ext cx="1828800" cy="2667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18" name="Title 1"/>
          <p:cNvSpPr>
            <a:spLocks noGrp="1"/>
          </p:cNvSpPr>
          <p:nvPr>
            <p:ph type="title"/>
          </p:nvPr>
        </p:nvSpPr>
        <p:spPr/>
        <p:txBody>
          <a:bodyPr/>
          <a:lstStyle/>
          <a:p>
            <a:r>
              <a:rPr lang="en-US"/>
              <a:t>Quelques éléments du language de programmation C</a:t>
            </a:r>
          </a:p>
        </p:txBody>
      </p:sp>
      <p:sp>
        <p:nvSpPr>
          <p:cNvPr id="60419" name="Content Placeholder 2"/>
          <p:cNvSpPr>
            <a:spLocks noGrp="1"/>
          </p:cNvSpPr>
          <p:nvPr>
            <p:ph idx="1"/>
          </p:nvPr>
        </p:nvSpPr>
        <p:spPr/>
        <p:txBody>
          <a:bodyPr/>
          <a:lstStyle/>
          <a:p>
            <a:r>
              <a:rPr lang="en-US"/>
              <a:t>Définition des variables et des constantes</a:t>
            </a:r>
          </a:p>
          <a:p>
            <a:pPr lvl="1"/>
            <a:r>
              <a:rPr lang="en-US"/>
              <a:t>Type d’une variable (suite)</a:t>
            </a:r>
          </a:p>
          <a:p>
            <a:pPr lvl="2"/>
            <a:r>
              <a:rPr lang="en-US"/>
              <a:t>Occupation mémoire</a:t>
            </a:r>
          </a:p>
          <a:p>
            <a:pPr lvl="3"/>
            <a:r>
              <a:rPr lang="en-US" sz="1200">
                <a:solidFill>
                  <a:srgbClr val="0000FF"/>
                </a:solidFill>
              </a:rPr>
              <a:t>Le type détermine </a:t>
            </a:r>
            <a:r>
              <a:rPr lang="en-US" sz="1200" b="1">
                <a:solidFill>
                  <a:srgbClr val="0000FF"/>
                </a:solidFill>
              </a:rPr>
              <a:t>combien d’octets </a:t>
            </a:r>
            <a:r>
              <a:rPr lang="en-US" sz="1200">
                <a:solidFill>
                  <a:srgbClr val="0000FF"/>
                </a:solidFill>
              </a:rPr>
              <a:t>seront utilisées pour </a:t>
            </a:r>
            <a:r>
              <a:rPr lang="en-US" sz="1200" b="1">
                <a:solidFill>
                  <a:srgbClr val="0000FF"/>
                </a:solidFill>
              </a:rPr>
              <a:t>loger la variable </a:t>
            </a:r>
            <a:r>
              <a:rPr lang="en-US" sz="1200">
                <a:solidFill>
                  <a:srgbClr val="0000FF"/>
                </a:solidFill>
              </a:rPr>
              <a:t>ou la constante dans le </a:t>
            </a:r>
            <a:r>
              <a:rPr lang="en-US" sz="1200" b="1">
                <a:solidFill>
                  <a:srgbClr val="0000FF"/>
                </a:solidFill>
              </a:rPr>
              <a:t>plan mémoire</a:t>
            </a:r>
            <a:r>
              <a:rPr lang="en-US" sz="1200">
                <a:solidFill>
                  <a:srgbClr val="0000FF"/>
                </a:solidFill>
              </a:rPr>
              <a:t>.</a:t>
            </a:r>
          </a:p>
          <a:p>
            <a:pPr>
              <a:buFont typeface="Arial" charset="0"/>
              <a:buNone/>
            </a:pPr>
            <a:endParaRPr lang="en-US"/>
          </a:p>
        </p:txBody>
      </p:sp>
      <p:sp>
        <p:nvSpPr>
          <p:cNvPr id="4" name="Date Placeholder 3"/>
          <p:cNvSpPr>
            <a:spLocks noGrp="1"/>
          </p:cNvSpPr>
          <p:nvPr>
            <p:ph type="dt" sz="quarter" idx="10"/>
          </p:nvPr>
        </p:nvSpPr>
        <p:spPr/>
        <p:txBody>
          <a:bodyPr/>
          <a:lstStyle/>
          <a:p>
            <a:pPr>
              <a:defRPr/>
            </a:pPr>
            <a:fld id="{BDD6DE88-83F7-48C3-A666-273428720D90}" type="datetime1">
              <a:rPr lang="en-US" smtClean="0"/>
              <a:pPr>
                <a:defRPr/>
              </a:pPr>
              <a:t>11/13/2021</a:t>
            </a:fld>
            <a:endParaRPr lang="en-US"/>
          </a:p>
        </p:txBody>
      </p:sp>
      <p:sp>
        <p:nvSpPr>
          <p:cNvPr id="60421"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B6045C1C-458D-4798-A5A2-C00840F48094}" type="slidenum">
              <a:rPr lang="en-US" smtClean="0"/>
              <a:pPr>
                <a:defRPr/>
              </a:pPr>
              <a:t>23</a:t>
            </a:fld>
            <a:endParaRPr lang="en-US"/>
          </a:p>
        </p:txBody>
      </p:sp>
      <p:grpSp>
        <p:nvGrpSpPr>
          <p:cNvPr id="60423" name="Group 16"/>
          <p:cNvGrpSpPr>
            <a:grpSpLocks/>
          </p:cNvGrpSpPr>
          <p:nvPr/>
        </p:nvGrpSpPr>
        <p:grpSpPr bwMode="auto">
          <a:xfrm>
            <a:off x="3830638" y="5087938"/>
            <a:ext cx="1828800" cy="228600"/>
            <a:chOff x="1905000" y="4876800"/>
            <a:chExt cx="1828800" cy="228600"/>
          </a:xfrm>
        </p:grpSpPr>
        <p:grpSp>
          <p:nvGrpSpPr>
            <p:cNvPr id="60513" name="Group 10"/>
            <p:cNvGrpSpPr>
              <a:grpSpLocks/>
            </p:cNvGrpSpPr>
            <p:nvPr/>
          </p:nvGrpSpPr>
          <p:grpSpPr bwMode="auto">
            <a:xfrm>
              <a:off x="1905000" y="4876800"/>
              <a:ext cx="914400" cy="228600"/>
              <a:chOff x="1905000" y="4876800"/>
              <a:chExt cx="914400" cy="228600"/>
            </a:xfrm>
          </p:grpSpPr>
          <p:sp>
            <p:nvSpPr>
              <p:cNvPr id="7" name="Rectangle 6"/>
              <p:cNvSpPr/>
              <p:nvPr/>
            </p:nvSpPr>
            <p:spPr>
              <a:xfrm>
                <a:off x="1905000" y="4876800"/>
                <a:ext cx="228600" cy="228600"/>
              </a:xfrm>
              <a:prstGeom prst="rect">
                <a:avLst/>
              </a:prstGeom>
              <a:solidFill>
                <a:schemeClr val="accent1">
                  <a:alpha val="2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133600" y="4876800"/>
                <a:ext cx="228600" cy="228600"/>
              </a:xfrm>
              <a:prstGeom prst="rect">
                <a:avLst/>
              </a:prstGeom>
              <a:solidFill>
                <a:schemeClr val="accent1">
                  <a:alpha val="2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362200" y="4876800"/>
                <a:ext cx="228600" cy="228600"/>
              </a:xfrm>
              <a:prstGeom prst="rect">
                <a:avLst/>
              </a:prstGeom>
              <a:solidFill>
                <a:schemeClr val="accent1">
                  <a:alpha val="2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590800" y="4876800"/>
                <a:ext cx="228600" cy="228600"/>
              </a:xfrm>
              <a:prstGeom prst="rect">
                <a:avLst/>
              </a:prstGeom>
              <a:solidFill>
                <a:schemeClr val="accent1">
                  <a:alpha val="2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514" name="Group 11"/>
            <p:cNvGrpSpPr>
              <a:grpSpLocks/>
            </p:cNvGrpSpPr>
            <p:nvPr/>
          </p:nvGrpSpPr>
          <p:grpSpPr bwMode="auto">
            <a:xfrm>
              <a:off x="2819400" y="4876800"/>
              <a:ext cx="914400" cy="228600"/>
              <a:chOff x="1905000" y="4876800"/>
              <a:chExt cx="914400" cy="228600"/>
            </a:xfrm>
          </p:grpSpPr>
          <p:sp>
            <p:nvSpPr>
              <p:cNvPr id="13" name="Rectangle 12"/>
              <p:cNvSpPr/>
              <p:nvPr/>
            </p:nvSpPr>
            <p:spPr>
              <a:xfrm>
                <a:off x="1905000" y="4876800"/>
                <a:ext cx="228600" cy="228600"/>
              </a:xfrm>
              <a:prstGeom prst="rect">
                <a:avLst/>
              </a:prstGeom>
              <a:solidFill>
                <a:schemeClr val="accent1">
                  <a:alpha val="2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133600" y="4876800"/>
                <a:ext cx="228600" cy="228600"/>
              </a:xfrm>
              <a:prstGeom prst="rect">
                <a:avLst/>
              </a:prstGeom>
              <a:solidFill>
                <a:schemeClr val="accent1">
                  <a:alpha val="2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2362200" y="4876800"/>
                <a:ext cx="228600" cy="228600"/>
              </a:xfrm>
              <a:prstGeom prst="rect">
                <a:avLst/>
              </a:prstGeom>
              <a:solidFill>
                <a:schemeClr val="accent1">
                  <a:alpha val="2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2590800" y="4876800"/>
                <a:ext cx="228600" cy="228600"/>
              </a:xfrm>
              <a:prstGeom prst="rect">
                <a:avLst/>
              </a:prstGeom>
              <a:solidFill>
                <a:schemeClr val="accent1">
                  <a:alpha val="25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60424" name="Group 17"/>
          <p:cNvGrpSpPr>
            <a:grpSpLocks/>
          </p:cNvGrpSpPr>
          <p:nvPr/>
        </p:nvGrpSpPr>
        <p:grpSpPr bwMode="auto">
          <a:xfrm>
            <a:off x="3830638" y="4859338"/>
            <a:ext cx="1828800" cy="228600"/>
            <a:chOff x="1905000" y="4876800"/>
            <a:chExt cx="1828800" cy="228600"/>
          </a:xfrm>
        </p:grpSpPr>
        <p:grpSp>
          <p:nvGrpSpPr>
            <p:cNvPr id="60503" name="Group 10"/>
            <p:cNvGrpSpPr>
              <a:grpSpLocks/>
            </p:cNvGrpSpPr>
            <p:nvPr/>
          </p:nvGrpSpPr>
          <p:grpSpPr bwMode="auto">
            <a:xfrm>
              <a:off x="1905000" y="4876800"/>
              <a:ext cx="914400" cy="228600"/>
              <a:chOff x="1905000" y="4876800"/>
              <a:chExt cx="914400" cy="228600"/>
            </a:xfrm>
          </p:grpSpPr>
          <p:sp>
            <p:nvSpPr>
              <p:cNvPr id="25" name="Rectangle 24"/>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504" name="Group 11"/>
            <p:cNvGrpSpPr>
              <a:grpSpLocks/>
            </p:cNvGrpSpPr>
            <p:nvPr/>
          </p:nvGrpSpPr>
          <p:grpSpPr bwMode="auto">
            <a:xfrm>
              <a:off x="2819400" y="4876800"/>
              <a:ext cx="914400" cy="228600"/>
              <a:chOff x="1905000" y="4876800"/>
              <a:chExt cx="914400" cy="228600"/>
            </a:xfrm>
          </p:grpSpPr>
          <p:sp>
            <p:nvSpPr>
              <p:cNvPr id="21" name="Rectangle 20"/>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60425" name="Group 28"/>
          <p:cNvGrpSpPr>
            <a:grpSpLocks/>
          </p:cNvGrpSpPr>
          <p:nvPr/>
        </p:nvGrpSpPr>
        <p:grpSpPr bwMode="auto">
          <a:xfrm>
            <a:off x="3830638" y="4630738"/>
            <a:ext cx="1828800" cy="228600"/>
            <a:chOff x="1905000" y="4876800"/>
            <a:chExt cx="1828800" cy="228600"/>
          </a:xfrm>
        </p:grpSpPr>
        <p:grpSp>
          <p:nvGrpSpPr>
            <p:cNvPr id="60493" name="Group 10"/>
            <p:cNvGrpSpPr>
              <a:grpSpLocks/>
            </p:cNvGrpSpPr>
            <p:nvPr/>
          </p:nvGrpSpPr>
          <p:grpSpPr bwMode="auto">
            <a:xfrm>
              <a:off x="1905000" y="4876800"/>
              <a:ext cx="914400" cy="228600"/>
              <a:chOff x="1905000" y="4876800"/>
              <a:chExt cx="914400" cy="228600"/>
            </a:xfrm>
          </p:grpSpPr>
          <p:sp>
            <p:nvSpPr>
              <p:cNvPr id="36" name="Rectangle 35"/>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494" name="Group 11"/>
            <p:cNvGrpSpPr>
              <a:grpSpLocks/>
            </p:cNvGrpSpPr>
            <p:nvPr/>
          </p:nvGrpSpPr>
          <p:grpSpPr bwMode="auto">
            <a:xfrm>
              <a:off x="2819400" y="4876800"/>
              <a:ext cx="914400" cy="228600"/>
              <a:chOff x="1905000" y="4876800"/>
              <a:chExt cx="914400" cy="228600"/>
            </a:xfrm>
          </p:grpSpPr>
          <p:sp>
            <p:nvSpPr>
              <p:cNvPr id="32" name="Rectangle 31"/>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60426" name="Group 39"/>
          <p:cNvGrpSpPr>
            <a:grpSpLocks/>
          </p:cNvGrpSpPr>
          <p:nvPr/>
        </p:nvGrpSpPr>
        <p:grpSpPr bwMode="auto">
          <a:xfrm>
            <a:off x="3830638" y="4402138"/>
            <a:ext cx="1828800" cy="228600"/>
            <a:chOff x="1905000" y="4876800"/>
            <a:chExt cx="1828800" cy="228600"/>
          </a:xfrm>
        </p:grpSpPr>
        <p:grpSp>
          <p:nvGrpSpPr>
            <p:cNvPr id="60483" name="Group 10"/>
            <p:cNvGrpSpPr>
              <a:grpSpLocks/>
            </p:cNvGrpSpPr>
            <p:nvPr/>
          </p:nvGrpSpPr>
          <p:grpSpPr bwMode="auto">
            <a:xfrm>
              <a:off x="1905000" y="4876800"/>
              <a:ext cx="914400" cy="228600"/>
              <a:chOff x="1905000" y="4876800"/>
              <a:chExt cx="914400" cy="228600"/>
            </a:xfrm>
          </p:grpSpPr>
          <p:sp>
            <p:nvSpPr>
              <p:cNvPr id="47" name="Rectangle 46"/>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484" name="Group 11"/>
            <p:cNvGrpSpPr>
              <a:grpSpLocks/>
            </p:cNvGrpSpPr>
            <p:nvPr/>
          </p:nvGrpSpPr>
          <p:grpSpPr bwMode="auto">
            <a:xfrm>
              <a:off x="2819400" y="4876800"/>
              <a:ext cx="914400" cy="228600"/>
              <a:chOff x="1905000" y="4876800"/>
              <a:chExt cx="914400" cy="228600"/>
            </a:xfrm>
          </p:grpSpPr>
          <p:sp>
            <p:nvSpPr>
              <p:cNvPr id="43" name="Rectangle 42"/>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60427" name="TextBox 67"/>
          <p:cNvSpPr txBox="1">
            <a:spLocks noChangeArrowheads="1"/>
          </p:cNvSpPr>
          <p:nvPr/>
        </p:nvSpPr>
        <p:spPr bwMode="auto">
          <a:xfrm>
            <a:off x="5659438" y="5087938"/>
            <a:ext cx="1493837" cy="246062"/>
          </a:xfrm>
          <a:prstGeom prst="rect">
            <a:avLst/>
          </a:prstGeom>
          <a:noFill/>
          <a:ln w="9525">
            <a:noFill/>
            <a:miter lim="800000"/>
            <a:headEnd/>
            <a:tailEnd/>
          </a:ln>
        </p:spPr>
        <p:txBody>
          <a:bodyPr wrap="none">
            <a:spAutoFit/>
          </a:bodyPr>
          <a:lstStyle/>
          <a:p>
            <a:r>
              <a:rPr lang="en-US" sz="1000"/>
              <a:t>8 variables booléennes</a:t>
            </a:r>
          </a:p>
        </p:txBody>
      </p:sp>
      <p:sp>
        <p:nvSpPr>
          <p:cNvPr id="60428" name="TextBox 68"/>
          <p:cNvSpPr txBox="1">
            <a:spLocks noChangeArrowheads="1"/>
          </p:cNvSpPr>
          <p:nvPr/>
        </p:nvSpPr>
        <p:spPr bwMode="auto">
          <a:xfrm>
            <a:off x="5659438" y="4859338"/>
            <a:ext cx="1085850" cy="246062"/>
          </a:xfrm>
          <a:prstGeom prst="rect">
            <a:avLst/>
          </a:prstGeom>
          <a:noFill/>
          <a:ln w="9525">
            <a:noFill/>
            <a:miter lim="800000"/>
            <a:headEnd/>
            <a:tailEnd/>
          </a:ln>
        </p:spPr>
        <p:txBody>
          <a:bodyPr wrap="none">
            <a:spAutoFit/>
          </a:bodyPr>
          <a:lstStyle/>
          <a:p>
            <a:r>
              <a:rPr lang="en-US" sz="1000"/>
              <a:t>1 variables char</a:t>
            </a:r>
          </a:p>
        </p:txBody>
      </p:sp>
      <p:sp>
        <p:nvSpPr>
          <p:cNvPr id="60429" name="TextBox 69"/>
          <p:cNvSpPr txBox="1">
            <a:spLocks noChangeArrowheads="1"/>
          </p:cNvSpPr>
          <p:nvPr/>
        </p:nvSpPr>
        <p:spPr bwMode="auto">
          <a:xfrm>
            <a:off x="5659438" y="4478338"/>
            <a:ext cx="971550" cy="246062"/>
          </a:xfrm>
          <a:prstGeom prst="rect">
            <a:avLst/>
          </a:prstGeom>
          <a:noFill/>
          <a:ln w="9525">
            <a:noFill/>
            <a:miter lim="800000"/>
            <a:headEnd/>
            <a:tailEnd/>
          </a:ln>
        </p:spPr>
        <p:txBody>
          <a:bodyPr wrap="none">
            <a:spAutoFit/>
          </a:bodyPr>
          <a:lstStyle/>
          <a:p>
            <a:r>
              <a:rPr lang="en-US" sz="1000"/>
              <a:t>1 variables int</a:t>
            </a:r>
          </a:p>
        </p:txBody>
      </p:sp>
      <p:grpSp>
        <p:nvGrpSpPr>
          <p:cNvPr id="60430" name="Group 70"/>
          <p:cNvGrpSpPr>
            <a:grpSpLocks/>
          </p:cNvGrpSpPr>
          <p:nvPr/>
        </p:nvGrpSpPr>
        <p:grpSpPr bwMode="auto">
          <a:xfrm>
            <a:off x="3830638" y="4173538"/>
            <a:ext cx="1828800" cy="228600"/>
            <a:chOff x="1905000" y="4876800"/>
            <a:chExt cx="1828800" cy="228600"/>
          </a:xfrm>
        </p:grpSpPr>
        <p:grpSp>
          <p:nvGrpSpPr>
            <p:cNvPr id="60473" name="Group 10"/>
            <p:cNvGrpSpPr>
              <a:grpSpLocks/>
            </p:cNvGrpSpPr>
            <p:nvPr/>
          </p:nvGrpSpPr>
          <p:grpSpPr bwMode="auto">
            <a:xfrm>
              <a:off x="1905000" y="4876800"/>
              <a:ext cx="914400" cy="228600"/>
              <a:chOff x="1905000" y="4876800"/>
              <a:chExt cx="914400" cy="228600"/>
            </a:xfrm>
          </p:grpSpPr>
          <p:sp>
            <p:nvSpPr>
              <p:cNvPr id="78" name="Rectangle 77"/>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474" name="Group 11"/>
            <p:cNvGrpSpPr>
              <a:grpSpLocks/>
            </p:cNvGrpSpPr>
            <p:nvPr/>
          </p:nvGrpSpPr>
          <p:grpSpPr bwMode="auto">
            <a:xfrm>
              <a:off x="2819400" y="4876800"/>
              <a:ext cx="914400" cy="228600"/>
              <a:chOff x="1905000" y="4876800"/>
              <a:chExt cx="914400" cy="228600"/>
            </a:xfrm>
          </p:grpSpPr>
          <p:sp>
            <p:nvSpPr>
              <p:cNvPr id="74" name="Rectangle 73"/>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60431" name="Group 81"/>
          <p:cNvGrpSpPr>
            <a:grpSpLocks/>
          </p:cNvGrpSpPr>
          <p:nvPr/>
        </p:nvGrpSpPr>
        <p:grpSpPr bwMode="auto">
          <a:xfrm>
            <a:off x="3830638" y="3944938"/>
            <a:ext cx="1828800" cy="228600"/>
            <a:chOff x="1905000" y="4876800"/>
            <a:chExt cx="1828800" cy="228600"/>
          </a:xfrm>
        </p:grpSpPr>
        <p:grpSp>
          <p:nvGrpSpPr>
            <p:cNvPr id="60463" name="Group 10"/>
            <p:cNvGrpSpPr>
              <a:grpSpLocks/>
            </p:cNvGrpSpPr>
            <p:nvPr/>
          </p:nvGrpSpPr>
          <p:grpSpPr bwMode="auto">
            <a:xfrm>
              <a:off x="1905000" y="4876800"/>
              <a:ext cx="914400" cy="228600"/>
              <a:chOff x="1905000" y="4876800"/>
              <a:chExt cx="914400" cy="228600"/>
            </a:xfrm>
          </p:grpSpPr>
          <p:sp>
            <p:nvSpPr>
              <p:cNvPr id="89" name="Rectangle 88"/>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Rectangle 89"/>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Rectangle 90"/>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464" name="Group 11"/>
            <p:cNvGrpSpPr>
              <a:grpSpLocks/>
            </p:cNvGrpSpPr>
            <p:nvPr/>
          </p:nvGrpSpPr>
          <p:grpSpPr bwMode="auto">
            <a:xfrm>
              <a:off x="2819400" y="4876800"/>
              <a:ext cx="914400" cy="228600"/>
              <a:chOff x="1905000" y="4876800"/>
              <a:chExt cx="914400" cy="228600"/>
            </a:xfrm>
          </p:grpSpPr>
          <p:sp>
            <p:nvSpPr>
              <p:cNvPr id="85" name="Rectangle 84"/>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ectangle 85"/>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ectangle 86"/>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Rectangle 87"/>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60432" name="Group 92"/>
          <p:cNvGrpSpPr>
            <a:grpSpLocks/>
          </p:cNvGrpSpPr>
          <p:nvPr/>
        </p:nvGrpSpPr>
        <p:grpSpPr bwMode="auto">
          <a:xfrm>
            <a:off x="3830638" y="3716338"/>
            <a:ext cx="1828800" cy="228600"/>
            <a:chOff x="1905000" y="4876800"/>
            <a:chExt cx="1828800" cy="228600"/>
          </a:xfrm>
        </p:grpSpPr>
        <p:grpSp>
          <p:nvGrpSpPr>
            <p:cNvPr id="60453" name="Group 10"/>
            <p:cNvGrpSpPr>
              <a:grpSpLocks/>
            </p:cNvGrpSpPr>
            <p:nvPr/>
          </p:nvGrpSpPr>
          <p:grpSpPr bwMode="auto">
            <a:xfrm>
              <a:off x="1905000" y="4876800"/>
              <a:ext cx="914400" cy="228600"/>
              <a:chOff x="1905000" y="4876800"/>
              <a:chExt cx="914400" cy="228600"/>
            </a:xfrm>
          </p:grpSpPr>
          <p:sp>
            <p:nvSpPr>
              <p:cNvPr id="100" name="Rectangle 99"/>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ectangle 100"/>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ectangle 102"/>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454" name="Group 11"/>
            <p:cNvGrpSpPr>
              <a:grpSpLocks/>
            </p:cNvGrpSpPr>
            <p:nvPr/>
          </p:nvGrpSpPr>
          <p:grpSpPr bwMode="auto">
            <a:xfrm>
              <a:off x="2819400" y="4876800"/>
              <a:ext cx="914400" cy="228600"/>
              <a:chOff x="1905000" y="4876800"/>
              <a:chExt cx="914400" cy="228600"/>
            </a:xfrm>
          </p:grpSpPr>
          <p:sp>
            <p:nvSpPr>
              <p:cNvPr id="96" name="Rectangle 95"/>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ectangle 97"/>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Rectangle 98"/>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60433" name="Group 103"/>
          <p:cNvGrpSpPr>
            <a:grpSpLocks/>
          </p:cNvGrpSpPr>
          <p:nvPr/>
        </p:nvGrpSpPr>
        <p:grpSpPr bwMode="auto">
          <a:xfrm>
            <a:off x="3830638" y="3487738"/>
            <a:ext cx="1828800" cy="228600"/>
            <a:chOff x="1905000" y="4876800"/>
            <a:chExt cx="1828800" cy="228600"/>
          </a:xfrm>
        </p:grpSpPr>
        <p:grpSp>
          <p:nvGrpSpPr>
            <p:cNvPr id="60443" name="Group 10"/>
            <p:cNvGrpSpPr>
              <a:grpSpLocks/>
            </p:cNvGrpSpPr>
            <p:nvPr/>
          </p:nvGrpSpPr>
          <p:grpSpPr bwMode="auto">
            <a:xfrm>
              <a:off x="1905000" y="4876800"/>
              <a:ext cx="914400" cy="228600"/>
              <a:chOff x="1905000" y="4876800"/>
              <a:chExt cx="914400" cy="228600"/>
            </a:xfrm>
          </p:grpSpPr>
          <p:sp>
            <p:nvSpPr>
              <p:cNvPr id="111" name="Rectangle 110"/>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ectangle 112"/>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113"/>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0444" name="Group 11"/>
            <p:cNvGrpSpPr>
              <a:grpSpLocks/>
            </p:cNvGrpSpPr>
            <p:nvPr/>
          </p:nvGrpSpPr>
          <p:grpSpPr bwMode="auto">
            <a:xfrm>
              <a:off x="2819400" y="4876800"/>
              <a:ext cx="914400" cy="228600"/>
              <a:chOff x="1905000" y="4876800"/>
              <a:chExt cx="914400" cy="228600"/>
            </a:xfrm>
          </p:grpSpPr>
          <p:sp>
            <p:nvSpPr>
              <p:cNvPr id="107" name="Rectangle 106"/>
              <p:cNvSpPr/>
              <p:nvPr/>
            </p:nvSpPr>
            <p:spPr>
              <a:xfrm>
                <a:off x="19050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21336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3622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ectangle 109"/>
              <p:cNvSpPr/>
              <p:nvPr/>
            </p:nvSpPr>
            <p:spPr>
              <a:xfrm>
                <a:off x="2590800" y="4876800"/>
                <a:ext cx="228600" cy="228600"/>
              </a:xfrm>
              <a:prstGeom prst="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60434" name="TextBox 114"/>
          <p:cNvSpPr txBox="1">
            <a:spLocks noChangeArrowheads="1"/>
          </p:cNvSpPr>
          <p:nvPr/>
        </p:nvSpPr>
        <p:spPr bwMode="auto">
          <a:xfrm>
            <a:off x="5659438" y="3792538"/>
            <a:ext cx="1077912" cy="246062"/>
          </a:xfrm>
          <a:prstGeom prst="rect">
            <a:avLst/>
          </a:prstGeom>
          <a:noFill/>
          <a:ln w="9525">
            <a:noFill/>
            <a:miter lim="800000"/>
            <a:headEnd/>
            <a:tailEnd/>
          </a:ln>
        </p:spPr>
        <p:txBody>
          <a:bodyPr wrap="none">
            <a:spAutoFit/>
          </a:bodyPr>
          <a:lstStyle/>
          <a:p>
            <a:r>
              <a:rPr lang="en-US" sz="1000"/>
              <a:t>1 variables long</a:t>
            </a:r>
          </a:p>
        </p:txBody>
      </p:sp>
      <p:sp>
        <p:nvSpPr>
          <p:cNvPr id="118" name="Rectangle 117"/>
          <p:cNvSpPr/>
          <p:nvPr/>
        </p:nvSpPr>
        <p:spPr>
          <a:xfrm>
            <a:off x="3830638" y="4859338"/>
            <a:ext cx="1828800" cy="228600"/>
          </a:xfrm>
          <a:prstGeom prst="rect">
            <a:avLst/>
          </a:prstGeom>
          <a:solidFill>
            <a:srgbClr val="0000FF">
              <a:alpha val="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Rectangle 118"/>
          <p:cNvSpPr/>
          <p:nvPr/>
        </p:nvSpPr>
        <p:spPr>
          <a:xfrm>
            <a:off x="3830638" y="4402138"/>
            <a:ext cx="1828800" cy="457200"/>
          </a:xfrm>
          <a:prstGeom prst="rect">
            <a:avLst/>
          </a:prstGeom>
          <a:solidFill>
            <a:srgbClr val="0000FF">
              <a:alpha val="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Rectangle 119"/>
          <p:cNvSpPr/>
          <p:nvPr/>
        </p:nvSpPr>
        <p:spPr>
          <a:xfrm>
            <a:off x="3830638" y="3487738"/>
            <a:ext cx="1828800" cy="914400"/>
          </a:xfrm>
          <a:prstGeom prst="rect">
            <a:avLst/>
          </a:prstGeom>
          <a:solidFill>
            <a:srgbClr val="0000FF">
              <a:alpha val="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38" name="TextBox 120"/>
          <p:cNvSpPr txBox="1">
            <a:spLocks noChangeArrowheads="1"/>
          </p:cNvSpPr>
          <p:nvPr/>
        </p:nvSpPr>
        <p:spPr bwMode="auto">
          <a:xfrm>
            <a:off x="4059238" y="2438400"/>
            <a:ext cx="1436687" cy="400050"/>
          </a:xfrm>
          <a:prstGeom prst="rect">
            <a:avLst/>
          </a:prstGeom>
          <a:noFill/>
          <a:ln w="9525">
            <a:noFill/>
            <a:miter lim="800000"/>
            <a:headEnd/>
            <a:tailEnd/>
          </a:ln>
        </p:spPr>
        <p:txBody>
          <a:bodyPr wrap="none">
            <a:spAutoFit/>
          </a:bodyPr>
          <a:lstStyle/>
          <a:p>
            <a:pPr algn="ctr"/>
            <a:r>
              <a:rPr lang="en-US" sz="1000"/>
              <a:t>Plan mémoire</a:t>
            </a:r>
          </a:p>
          <a:p>
            <a:pPr algn="ctr"/>
            <a:r>
              <a:rPr lang="en-US" sz="1000"/>
              <a:t>Flash, RAM, E²PROM</a:t>
            </a:r>
          </a:p>
        </p:txBody>
      </p:sp>
      <p:sp>
        <p:nvSpPr>
          <p:cNvPr id="60439" name="TextBox 121"/>
          <p:cNvSpPr txBox="1">
            <a:spLocks noChangeArrowheads="1"/>
          </p:cNvSpPr>
          <p:nvPr/>
        </p:nvSpPr>
        <p:spPr bwMode="auto">
          <a:xfrm>
            <a:off x="3200400" y="3830638"/>
            <a:ext cx="630238" cy="246062"/>
          </a:xfrm>
          <a:prstGeom prst="rect">
            <a:avLst/>
          </a:prstGeom>
          <a:noFill/>
          <a:ln w="9525">
            <a:noFill/>
            <a:miter lim="800000"/>
            <a:headEnd/>
            <a:tailEnd/>
          </a:ln>
        </p:spPr>
        <p:txBody>
          <a:bodyPr wrap="none">
            <a:spAutoFit/>
          </a:bodyPr>
          <a:lstStyle/>
          <a:p>
            <a:pPr algn="r"/>
            <a:r>
              <a:rPr lang="en-US" sz="1000"/>
              <a:t>4 octets</a:t>
            </a:r>
          </a:p>
        </p:txBody>
      </p:sp>
      <p:sp>
        <p:nvSpPr>
          <p:cNvPr id="60440" name="TextBox 122"/>
          <p:cNvSpPr txBox="1">
            <a:spLocks noChangeArrowheads="1"/>
          </p:cNvSpPr>
          <p:nvPr/>
        </p:nvSpPr>
        <p:spPr bwMode="auto">
          <a:xfrm>
            <a:off x="3200400" y="4508500"/>
            <a:ext cx="630238" cy="246063"/>
          </a:xfrm>
          <a:prstGeom prst="rect">
            <a:avLst/>
          </a:prstGeom>
          <a:noFill/>
          <a:ln w="9525">
            <a:noFill/>
            <a:miter lim="800000"/>
            <a:headEnd/>
            <a:tailEnd/>
          </a:ln>
        </p:spPr>
        <p:txBody>
          <a:bodyPr wrap="none">
            <a:spAutoFit/>
          </a:bodyPr>
          <a:lstStyle/>
          <a:p>
            <a:pPr algn="r"/>
            <a:r>
              <a:rPr lang="en-US" sz="1000"/>
              <a:t>2 octets</a:t>
            </a:r>
          </a:p>
        </p:txBody>
      </p:sp>
      <p:sp>
        <p:nvSpPr>
          <p:cNvPr id="60441" name="TextBox 123"/>
          <p:cNvSpPr txBox="1">
            <a:spLocks noChangeArrowheads="1"/>
          </p:cNvSpPr>
          <p:nvPr/>
        </p:nvSpPr>
        <p:spPr bwMode="auto">
          <a:xfrm>
            <a:off x="3263900" y="4859338"/>
            <a:ext cx="566738" cy="246062"/>
          </a:xfrm>
          <a:prstGeom prst="rect">
            <a:avLst/>
          </a:prstGeom>
          <a:noFill/>
          <a:ln w="9525">
            <a:noFill/>
            <a:miter lim="800000"/>
            <a:headEnd/>
            <a:tailEnd/>
          </a:ln>
        </p:spPr>
        <p:txBody>
          <a:bodyPr wrap="none">
            <a:spAutoFit/>
          </a:bodyPr>
          <a:lstStyle/>
          <a:p>
            <a:pPr algn="r"/>
            <a:r>
              <a:rPr lang="en-US" sz="1000"/>
              <a:t>1 octet</a:t>
            </a:r>
          </a:p>
        </p:txBody>
      </p:sp>
      <p:sp>
        <p:nvSpPr>
          <p:cNvPr id="60442" name="TextBox 124"/>
          <p:cNvSpPr txBox="1">
            <a:spLocks noChangeArrowheads="1"/>
          </p:cNvSpPr>
          <p:nvPr/>
        </p:nvSpPr>
        <p:spPr bwMode="auto">
          <a:xfrm>
            <a:off x="3341688" y="5087938"/>
            <a:ext cx="488950" cy="246062"/>
          </a:xfrm>
          <a:prstGeom prst="rect">
            <a:avLst/>
          </a:prstGeom>
          <a:noFill/>
          <a:ln w="9525">
            <a:noFill/>
            <a:miter lim="800000"/>
            <a:headEnd/>
            <a:tailEnd/>
          </a:ln>
        </p:spPr>
        <p:txBody>
          <a:bodyPr wrap="none">
            <a:spAutoFit/>
          </a:bodyPr>
          <a:lstStyle/>
          <a:p>
            <a:pPr algn="r"/>
            <a:r>
              <a:rPr lang="en-US" sz="1000"/>
              <a:t>8 bits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t>Quelques éléments du language de programmation C </a:t>
            </a:r>
          </a:p>
        </p:txBody>
      </p:sp>
      <p:sp>
        <p:nvSpPr>
          <p:cNvPr id="62466" name="Content Placeholder 2"/>
          <p:cNvSpPr>
            <a:spLocks noGrp="1"/>
          </p:cNvSpPr>
          <p:nvPr>
            <p:ph idx="1"/>
          </p:nvPr>
        </p:nvSpPr>
        <p:spPr/>
        <p:txBody>
          <a:bodyPr/>
          <a:lstStyle/>
          <a:p>
            <a:r>
              <a:rPr lang="en-US"/>
              <a:t>Définition des structures de répitition  conditionnelle</a:t>
            </a:r>
          </a:p>
          <a:p>
            <a:pPr lvl="1"/>
            <a:r>
              <a:rPr lang="en-US" sz="1400"/>
              <a:t>Structure qui permet de </a:t>
            </a:r>
            <a:r>
              <a:rPr lang="en-US" sz="1400">
                <a:solidFill>
                  <a:srgbClr val="0000FF"/>
                </a:solidFill>
              </a:rPr>
              <a:t>répéter plusieurs fois le même traitement </a:t>
            </a:r>
            <a:r>
              <a:rPr lang="en-US" sz="1400"/>
              <a:t>jusqu’à ce que la </a:t>
            </a:r>
            <a:r>
              <a:rPr lang="en-US" sz="1400">
                <a:solidFill>
                  <a:srgbClr val="0000FF"/>
                </a:solidFill>
              </a:rPr>
              <a:t>condition de fin </a:t>
            </a:r>
            <a:r>
              <a:rPr lang="en-US" sz="1400"/>
              <a:t>apparaisse.</a:t>
            </a:r>
          </a:p>
          <a:p>
            <a:pPr lvl="1"/>
            <a:endParaRPr lang="en-US" sz="1400"/>
          </a:p>
          <a:p>
            <a:pPr lvl="1"/>
            <a:endParaRPr lang="en-US"/>
          </a:p>
          <a:p>
            <a:pPr lvl="2"/>
            <a:r>
              <a:rPr lang="en-US" sz="1200" b="1"/>
              <a:t>Tant que </a:t>
            </a:r>
            <a:r>
              <a:rPr lang="en-US" sz="1200">
                <a:solidFill>
                  <a:srgbClr val="0000FF"/>
                </a:solidFill>
              </a:rPr>
              <a:t>la condition n’est pas vérifiée  </a:t>
            </a:r>
            <a:r>
              <a:rPr lang="en-US" sz="1200" b="1"/>
              <a:t>alors faire </a:t>
            </a:r>
            <a:r>
              <a:rPr lang="en-US" sz="1200"/>
              <a:t>le traitement </a:t>
            </a:r>
          </a:p>
          <a:p>
            <a:pPr lvl="2"/>
            <a:endParaRPr lang="en-US" sz="1200"/>
          </a:p>
          <a:p>
            <a:pPr lvl="2">
              <a:buFont typeface="Arial" charset="0"/>
              <a:buNone/>
            </a:pPr>
            <a:r>
              <a:rPr lang="en-US" sz="1000">
                <a:solidFill>
                  <a:srgbClr val="0000FF"/>
                </a:solidFill>
              </a:rPr>
              <a:t>	</a:t>
            </a:r>
          </a:p>
          <a:p>
            <a:pPr lvl="2">
              <a:buFont typeface="Arial" charset="0"/>
              <a:buNone/>
            </a:pPr>
            <a:r>
              <a:rPr lang="en-US" sz="1000">
                <a:solidFill>
                  <a:srgbClr val="0000FF"/>
                </a:solidFill>
              </a:rPr>
              <a:t>      </a:t>
            </a:r>
            <a:r>
              <a:rPr lang="en-US" sz="1200">
                <a:solidFill>
                  <a:srgbClr val="0000FF"/>
                </a:solidFill>
              </a:rPr>
              <a:t>int i;</a:t>
            </a:r>
          </a:p>
          <a:p>
            <a:pPr lvl="2">
              <a:buFont typeface="Arial" charset="0"/>
              <a:buNone/>
            </a:pPr>
            <a:r>
              <a:rPr lang="en-US" sz="1200">
                <a:solidFill>
                  <a:srgbClr val="0000FF"/>
                </a:solidFill>
              </a:rPr>
              <a:t>      ….</a:t>
            </a:r>
          </a:p>
          <a:p>
            <a:pPr lvl="2">
              <a:buFont typeface="Arial" charset="0"/>
              <a:buNone/>
            </a:pPr>
            <a:r>
              <a:rPr lang="en-US" sz="1200">
                <a:solidFill>
                  <a:srgbClr val="0000FF"/>
                </a:solidFill>
              </a:rPr>
              <a:t>     </a:t>
            </a:r>
          </a:p>
          <a:p>
            <a:pPr lvl="2">
              <a:buFont typeface="Arial" charset="0"/>
              <a:buNone/>
            </a:pPr>
            <a:r>
              <a:rPr lang="en-US" sz="1200">
                <a:solidFill>
                  <a:srgbClr val="0000FF"/>
                </a:solidFill>
              </a:rPr>
              <a:t>	</a:t>
            </a:r>
            <a:r>
              <a:rPr lang="en-US" sz="1200" b="1">
                <a:solidFill>
                  <a:srgbClr val="0000FF"/>
                </a:solidFill>
              </a:rPr>
              <a:t>for</a:t>
            </a:r>
            <a:r>
              <a:rPr lang="en-US" sz="1200">
                <a:solidFill>
                  <a:srgbClr val="0000FF"/>
                </a:solidFill>
              </a:rPr>
              <a:t> (i=1 ; i&lt;=10 ; i++) </a:t>
            </a:r>
          </a:p>
          <a:p>
            <a:pPr lvl="2">
              <a:buFont typeface="Arial" charset="0"/>
              <a:buNone/>
            </a:pPr>
            <a:r>
              <a:rPr lang="en-US" sz="1200">
                <a:solidFill>
                  <a:srgbClr val="0000FF"/>
                </a:solidFill>
              </a:rPr>
              <a:t>      {</a:t>
            </a:r>
          </a:p>
          <a:p>
            <a:pPr lvl="2">
              <a:buFont typeface="Arial" charset="0"/>
              <a:buNone/>
            </a:pPr>
            <a:r>
              <a:rPr lang="en-US" sz="1200">
                <a:solidFill>
                  <a:srgbClr val="0000FF"/>
                </a:solidFill>
              </a:rPr>
              <a:t>       serial.print(“I = “); serial.printl(i);</a:t>
            </a:r>
          </a:p>
          <a:p>
            <a:pPr lvl="2">
              <a:buFont typeface="Arial" charset="0"/>
              <a:buNone/>
            </a:pPr>
            <a:r>
              <a:rPr lang="en-US" sz="1200">
                <a:solidFill>
                  <a:srgbClr val="0000FF"/>
                </a:solidFill>
              </a:rPr>
              <a:t>      }</a:t>
            </a:r>
          </a:p>
          <a:p>
            <a:pPr lvl="2">
              <a:buFont typeface="Arial" charset="0"/>
              <a:buNone/>
            </a:pPr>
            <a:endParaRPr lang="en-US" sz="1000">
              <a:solidFill>
                <a:srgbClr val="0000FF"/>
              </a:solidFill>
            </a:endParaRPr>
          </a:p>
          <a:p>
            <a:pPr lvl="2">
              <a:buFont typeface="Arial" charset="0"/>
              <a:buNone/>
            </a:pPr>
            <a:endParaRPr lang="en-US" sz="1000">
              <a:solidFill>
                <a:srgbClr val="0000FF"/>
              </a:solidFill>
            </a:endParaRPr>
          </a:p>
          <a:p>
            <a:pPr lvl="2">
              <a:buFont typeface="Arial" charset="0"/>
              <a:buNone/>
            </a:pPr>
            <a:endParaRPr lang="en-US" sz="1000">
              <a:solidFill>
                <a:srgbClr val="0000FF"/>
              </a:solidFill>
            </a:endParaRPr>
          </a:p>
          <a:p>
            <a:pPr lvl="2">
              <a:buFont typeface="Arial" charset="0"/>
              <a:buNone/>
            </a:pPr>
            <a:r>
              <a:rPr lang="en-US" sz="1200">
                <a:solidFill>
                  <a:srgbClr val="0000FF"/>
                </a:solidFill>
              </a:rPr>
              <a:t>	Le traitement est effectué 10 fois. La variable </a:t>
            </a:r>
            <a:r>
              <a:rPr lang="en-US" sz="1200" b="1">
                <a:solidFill>
                  <a:srgbClr val="0000FF"/>
                </a:solidFill>
              </a:rPr>
              <a:t>i</a:t>
            </a:r>
            <a:r>
              <a:rPr lang="en-US" sz="1200">
                <a:solidFill>
                  <a:srgbClr val="0000FF"/>
                </a:solidFill>
              </a:rPr>
              <a:t> est testée puis incrêmentée avant chaque traitement. Le nombre de passage dans la boucle est déterminée dès le départ.</a:t>
            </a:r>
          </a:p>
          <a:p>
            <a:pPr lvl="2">
              <a:buFont typeface="Arial" charset="0"/>
              <a:buNone/>
            </a:pPr>
            <a:endParaRPr lang="en-US" sz="1200">
              <a:solidFill>
                <a:srgbClr val="0000FF"/>
              </a:solidFill>
            </a:endParaRPr>
          </a:p>
        </p:txBody>
      </p:sp>
      <p:sp>
        <p:nvSpPr>
          <p:cNvPr id="4" name="Date Placeholder 3"/>
          <p:cNvSpPr>
            <a:spLocks noGrp="1"/>
          </p:cNvSpPr>
          <p:nvPr>
            <p:ph type="dt" sz="quarter" idx="10"/>
          </p:nvPr>
        </p:nvSpPr>
        <p:spPr/>
        <p:txBody>
          <a:bodyPr/>
          <a:lstStyle/>
          <a:p>
            <a:pPr>
              <a:defRPr/>
            </a:pPr>
            <a:fld id="{BDD6DE88-83F7-48C3-A666-273428720D90}" type="datetime1">
              <a:rPr lang="en-US" smtClean="0"/>
              <a:pPr>
                <a:defRPr/>
              </a:pPr>
              <a:t>11/13/2021</a:t>
            </a:fld>
            <a:endParaRPr lang="en-US"/>
          </a:p>
        </p:txBody>
      </p:sp>
      <p:sp>
        <p:nvSpPr>
          <p:cNvPr id="62468"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F272D715-2ACD-4433-996C-221CFF1D83AE}" type="slidenum">
              <a:rPr lang="en-US" smtClean="0"/>
              <a:pPr>
                <a:defRPr/>
              </a:pPr>
              <a:t>24</a:t>
            </a:fld>
            <a:endParaRPr lang="en-US"/>
          </a:p>
        </p:txBody>
      </p:sp>
      <p:sp>
        <p:nvSpPr>
          <p:cNvPr id="7" name="Rectangle 6"/>
          <p:cNvSpPr/>
          <p:nvPr/>
        </p:nvSpPr>
        <p:spPr>
          <a:xfrm>
            <a:off x="1066800" y="2057400"/>
            <a:ext cx="5486400" cy="5334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t>Quelques éléments du language de programmation C </a:t>
            </a:r>
          </a:p>
        </p:txBody>
      </p:sp>
      <p:sp>
        <p:nvSpPr>
          <p:cNvPr id="3" name="Content Placeholder 2"/>
          <p:cNvSpPr>
            <a:spLocks noGrp="1"/>
          </p:cNvSpPr>
          <p:nvPr>
            <p:ph idx="1"/>
          </p:nvPr>
        </p:nvSpPr>
        <p:spPr>
          <a:xfrm>
            <a:off x="381000" y="914400"/>
            <a:ext cx="8229600" cy="5562600"/>
          </a:xfrm>
        </p:spPr>
        <p:txBody>
          <a:bodyPr/>
          <a:lstStyle/>
          <a:p>
            <a:pPr>
              <a:defRPr/>
            </a:pPr>
            <a:r>
              <a:rPr lang="en-US" dirty="0"/>
              <a:t>Définition des structures de répitition conditionnelle</a:t>
            </a:r>
          </a:p>
          <a:p>
            <a:pPr lvl="1">
              <a:defRPr/>
            </a:pPr>
            <a:r>
              <a:rPr lang="en-US" sz="1400" dirty="0"/>
              <a:t>Structure qui permet de </a:t>
            </a:r>
            <a:r>
              <a:rPr lang="en-US" sz="1400" dirty="0">
                <a:solidFill>
                  <a:srgbClr val="0000FF"/>
                </a:solidFill>
              </a:rPr>
              <a:t>répéter plusieurs fois le même traitement </a:t>
            </a:r>
            <a:r>
              <a:rPr lang="en-US" sz="1400" dirty="0"/>
              <a:t>jusqu’à ce que la </a:t>
            </a:r>
            <a:r>
              <a:rPr lang="en-US" sz="1400" dirty="0">
                <a:solidFill>
                  <a:srgbClr val="0000FF"/>
                </a:solidFill>
              </a:rPr>
              <a:t>condition de fin </a:t>
            </a:r>
            <a:r>
              <a:rPr lang="en-US" sz="1400" dirty="0"/>
              <a:t>apparaisse.</a:t>
            </a:r>
          </a:p>
          <a:p>
            <a:pPr lvl="1">
              <a:defRPr/>
            </a:pPr>
            <a:endParaRPr lang="en-US" sz="1400" dirty="0"/>
          </a:p>
          <a:p>
            <a:pPr lvl="1">
              <a:defRPr/>
            </a:pPr>
            <a:endParaRPr lang="en-US" dirty="0"/>
          </a:p>
          <a:p>
            <a:pPr lvl="2">
              <a:defRPr/>
            </a:pPr>
            <a:r>
              <a:rPr lang="en-US" sz="1200" b="1" dirty="0"/>
              <a:t>Si</a:t>
            </a:r>
            <a:r>
              <a:rPr lang="en-US" sz="1200" dirty="0"/>
              <a:t> </a:t>
            </a:r>
            <a:r>
              <a:rPr lang="en-US" sz="1200" dirty="0">
                <a:solidFill>
                  <a:srgbClr val="0000FF"/>
                </a:solidFill>
              </a:rPr>
              <a:t>la condition est vérifiée  </a:t>
            </a:r>
            <a:r>
              <a:rPr lang="en-US" sz="1200" b="1" dirty="0"/>
              <a:t>alors répéter </a:t>
            </a:r>
            <a:r>
              <a:rPr lang="en-US" sz="1200" dirty="0"/>
              <a:t>le traitement </a:t>
            </a:r>
          </a:p>
          <a:p>
            <a:pPr lvl="2">
              <a:defRPr/>
            </a:pPr>
            <a:endParaRPr lang="en-US" sz="1200" dirty="0"/>
          </a:p>
          <a:p>
            <a:pPr lvl="2">
              <a:buFont typeface="Arial" charset="0"/>
              <a:buNone/>
              <a:defRPr/>
            </a:pPr>
            <a:r>
              <a:rPr lang="en-US" dirty="0">
                <a:solidFill>
                  <a:srgbClr val="0000FF"/>
                </a:solidFill>
              </a:rPr>
              <a:t>	</a:t>
            </a:r>
          </a:p>
          <a:p>
            <a:pPr lvl="2">
              <a:buFont typeface="Arial" charset="0"/>
              <a:buNone/>
              <a:defRPr/>
            </a:pPr>
            <a:r>
              <a:rPr lang="en-US" sz="1200" dirty="0">
                <a:solidFill>
                  <a:srgbClr val="0000FF"/>
                </a:solidFill>
              </a:rPr>
              <a:t>      int i;</a:t>
            </a:r>
          </a:p>
          <a:p>
            <a:pPr lvl="2">
              <a:buFont typeface="Arial" charset="0"/>
              <a:buNone/>
              <a:defRPr/>
            </a:pPr>
            <a:r>
              <a:rPr lang="en-US" sz="1200" dirty="0">
                <a:solidFill>
                  <a:srgbClr val="0000FF"/>
                </a:solidFill>
              </a:rPr>
              <a:t>       ….</a:t>
            </a:r>
          </a:p>
          <a:p>
            <a:pPr lvl="2">
              <a:buFont typeface="Arial" charset="0"/>
              <a:buNone/>
              <a:defRPr/>
            </a:pPr>
            <a:r>
              <a:rPr lang="en-US" sz="1200" dirty="0">
                <a:solidFill>
                  <a:srgbClr val="0000FF"/>
                </a:solidFill>
              </a:rPr>
              <a:t>      i=1;</a:t>
            </a:r>
          </a:p>
          <a:p>
            <a:pPr lvl="2">
              <a:buFont typeface="Arial" charset="0"/>
              <a:buNone/>
              <a:defRPr/>
            </a:pPr>
            <a:r>
              <a:rPr lang="en-US" sz="1200" dirty="0">
                <a:solidFill>
                  <a:srgbClr val="0000FF"/>
                </a:solidFill>
              </a:rPr>
              <a:t>     </a:t>
            </a:r>
            <a:r>
              <a:rPr lang="en-US" sz="1200" b="1" dirty="0">
                <a:solidFill>
                  <a:srgbClr val="0000FF"/>
                </a:solidFill>
              </a:rPr>
              <a:t> while </a:t>
            </a:r>
            <a:r>
              <a:rPr lang="en-US" sz="1200" dirty="0">
                <a:solidFill>
                  <a:srgbClr val="0000FF"/>
                </a:solidFill>
              </a:rPr>
              <a:t>(i&lt;=10)</a:t>
            </a:r>
          </a:p>
          <a:p>
            <a:pPr lvl="2">
              <a:buFont typeface="Arial" charset="0"/>
              <a:buNone/>
              <a:defRPr/>
            </a:pPr>
            <a:r>
              <a:rPr lang="en-US" sz="1200" dirty="0">
                <a:solidFill>
                  <a:srgbClr val="0000FF"/>
                </a:solidFill>
              </a:rPr>
              <a:t>	{</a:t>
            </a:r>
          </a:p>
          <a:p>
            <a:pPr lvl="2">
              <a:buFont typeface="Arial" charset="0"/>
              <a:buNone/>
              <a:defRPr/>
            </a:pPr>
            <a:r>
              <a:rPr lang="en-US" sz="1200" dirty="0">
                <a:solidFill>
                  <a:srgbClr val="0000FF"/>
                </a:solidFill>
              </a:rPr>
              <a:t>       serial.print(“I = “); serial.printl(i);</a:t>
            </a:r>
          </a:p>
          <a:p>
            <a:pPr lvl="2">
              <a:buFont typeface="Arial" charset="0"/>
              <a:buNone/>
              <a:defRPr/>
            </a:pPr>
            <a:r>
              <a:rPr lang="en-US" sz="1200" dirty="0">
                <a:solidFill>
                  <a:srgbClr val="0000FF"/>
                </a:solidFill>
              </a:rPr>
              <a:t>       i=i+1;</a:t>
            </a:r>
          </a:p>
          <a:p>
            <a:pPr lvl="2">
              <a:buFont typeface="Arial" charset="0"/>
              <a:buNone/>
              <a:defRPr/>
            </a:pPr>
            <a:r>
              <a:rPr lang="en-US" sz="1200" dirty="0">
                <a:solidFill>
                  <a:srgbClr val="0000FF"/>
                </a:solidFill>
              </a:rPr>
              <a:t>      }</a:t>
            </a:r>
          </a:p>
          <a:p>
            <a:pPr lvl="2">
              <a:buFont typeface="Arial" charset="0"/>
              <a:buNone/>
              <a:defRPr/>
            </a:pPr>
            <a:endParaRPr lang="en-US" sz="1050" dirty="0">
              <a:solidFill>
                <a:srgbClr val="0000FF"/>
              </a:solidFill>
            </a:endParaRPr>
          </a:p>
          <a:p>
            <a:pPr lvl="2">
              <a:buFont typeface="Arial" charset="0"/>
              <a:buNone/>
              <a:defRPr/>
            </a:pPr>
            <a:endParaRPr lang="en-US" dirty="0">
              <a:solidFill>
                <a:srgbClr val="0000FF"/>
              </a:solidFill>
            </a:endParaRPr>
          </a:p>
          <a:p>
            <a:pPr lvl="2">
              <a:buFont typeface="Arial" charset="0"/>
              <a:buNone/>
              <a:defRPr/>
            </a:pPr>
            <a:r>
              <a:rPr lang="en-US" dirty="0">
                <a:solidFill>
                  <a:srgbClr val="0000FF"/>
                </a:solidFill>
              </a:rPr>
              <a:t>	</a:t>
            </a:r>
            <a:r>
              <a:rPr lang="en-US" sz="1200" dirty="0">
                <a:solidFill>
                  <a:srgbClr val="0000FF"/>
                </a:solidFill>
              </a:rPr>
              <a:t>Le traitement est effectué 10 fois. La variable </a:t>
            </a:r>
            <a:r>
              <a:rPr lang="en-US" sz="1200" b="1" dirty="0">
                <a:solidFill>
                  <a:srgbClr val="0000FF"/>
                </a:solidFill>
              </a:rPr>
              <a:t>i</a:t>
            </a:r>
            <a:r>
              <a:rPr lang="en-US" sz="1200" dirty="0">
                <a:solidFill>
                  <a:srgbClr val="0000FF"/>
                </a:solidFill>
              </a:rPr>
              <a:t> est d’abord testée puis incrêmentée dans la boucle de traitement si la condition de fin n’est pas atteinte. Le nombre de passage dans la boucle dépend de comment est géré la variable i.</a:t>
            </a:r>
          </a:p>
          <a:p>
            <a:pPr lvl="2">
              <a:defRPr/>
            </a:pPr>
            <a:endParaRPr lang="en-US" sz="1200" b="1" dirty="0">
              <a:solidFill>
                <a:srgbClr val="0000FF"/>
              </a:solidFill>
            </a:endParaRPr>
          </a:p>
        </p:txBody>
      </p:sp>
      <p:sp>
        <p:nvSpPr>
          <p:cNvPr id="4" name="Date Placeholder 3"/>
          <p:cNvSpPr>
            <a:spLocks noGrp="1"/>
          </p:cNvSpPr>
          <p:nvPr>
            <p:ph type="dt" sz="quarter" idx="10"/>
          </p:nvPr>
        </p:nvSpPr>
        <p:spPr/>
        <p:txBody>
          <a:bodyPr/>
          <a:lstStyle/>
          <a:p>
            <a:pPr>
              <a:defRPr/>
            </a:pPr>
            <a:fld id="{BDD6DE88-83F7-48C3-A666-273428720D90}" type="datetime1">
              <a:rPr lang="en-US" smtClean="0"/>
              <a:pPr>
                <a:defRPr/>
              </a:pPr>
              <a:t>11/13/2021</a:t>
            </a:fld>
            <a:endParaRPr lang="en-US"/>
          </a:p>
        </p:txBody>
      </p:sp>
      <p:sp>
        <p:nvSpPr>
          <p:cNvPr id="6451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AFE865B6-5A44-4171-87E0-0FA30FA0B03C}" type="slidenum">
              <a:rPr lang="en-US" smtClean="0"/>
              <a:pPr>
                <a:defRPr/>
              </a:pPr>
              <a:t>25</a:t>
            </a:fld>
            <a:endParaRPr lang="en-US"/>
          </a:p>
        </p:txBody>
      </p:sp>
      <p:sp>
        <p:nvSpPr>
          <p:cNvPr id="7" name="Rectangle 6"/>
          <p:cNvSpPr/>
          <p:nvPr/>
        </p:nvSpPr>
        <p:spPr>
          <a:xfrm>
            <a:off x="1066800" y="2057400"/>
            <a:ext cx="4876800" cy="5334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p:cNvSpPr>
            <a:spLocks noGrp="1"/>
          </p:cNvSpPr>
          <p:nvPr>
            <p:ph idx="1"/>
          </p:nvPr>
        </p:nvSpPr>
        <p:spPr/>
        <p:txBody>
          <a:bodyPr/>
          <a:lstStyle/>
          <a:p>
            <a:r>
              <a:rPr lang="en-US"/>
              <a:t>Définition des structures de répitition conditionnelle</a:t>
            </a:r>
          </a:p>
          <a:p>
            <a:pPr lvl="1"/>
            <a:r>
              <a:rPr lang="en-US" sz="1400"/>
              <a:t>Structure qui permet de </a:t>
            </a:r>
            <a:r>
              <a:rPr lang="en-US" sz="1400">
                <a:solidFill>
                  <a:srgbClr val="0000FF"/>
                </a:solidFill>
              </a:rPr>
              <a:t>répéter plusieurs fois le même traitement </a:t>
            </a:r>
            <a:r>
              <a:rPr lang="en-US" sz="1400"/>
              <a:t>jusqu’à ce que la </a:t>
            </a:r>
            <a:r>
              <a:rPr lang="en-US" sz="1400">
                <a:solidFill>
                  <a:srgbClr val="0000FF"/>
                </a:solidFill>
              </a:rPr>
              <a:t>condition de fin </a:t>
            </a:r>
            <a:r>
              <a:rPr lang="en-US" sz="1400"/>
              <a:t>apparaisse.</a:t>
            </a:r>
          </a:p>
          <a:p>
            <a:pPr lvl="1"/>
            <a:endParaRPr lang="en-US" sz="1400"/>
          </a:p>
          <a:p>
            <a:pPr lvl="1"/>
            <a:endParaRPr lang="en-US" sz="1400"/>
          </a:p>
          <a:p>
            <a:pPr lvl="2"/>
            <a:r>
              <a:rPr lang="en-US" sz="1200" b="1"/>
              <a:t>Faire</a:t>
            </a:r>
            <a:r>
              <a:rPr lang="en-US" sz="1200"/>
              <a:t> le traitement </a:t>
            </a:r>
          </a:p>
          <a:p>
            <a:pPr lvl="2">
              <a:buFont typeface="Arial" charset="0"/>
              <a:buNone/>
            </a:pPr>
            <a:r>
              <a:rPr lang="en-US" sz="1200" b="1"/>
              <a:t>	si </a:t>
            </a:r>
            <a:r>
              <a:rPr lang="en-US" sz="1200">
                <a:solidFill>
                  <a:srgbClr val="0000FF"/>
                </a:solidFill>
              </a:rPr>
              <a:t>la condition est vérifiée  </a:t>
            </a:r>
            <a:r>
              <a:rPr lang="en-US" sz="1200" b="1"/>
              <a:t>alors répéter </a:t>
            </a:r>
            <a:r>
              <a:rPr lang="en-US" sz="1200"/>
              <a:t>le traitement</a:t>
            </a:r>
          </a:p>
          <a:p>
            <a:pPr lvl="2">
              <a:buFont typeface="Arial" charset="0"/>
              <a:buNone/>
            </a:pPr>
            <a:endParaRPr lang="en-US" sz="1200"/>
          </a:p>
          <a:p>
            <a:pPr lvl="2">
              <a:buFont typeface="Arial" charset="0"/>
              <a:buNone/>
            </a:pPr>
            <a:r>
              <a:rPr lang="en-US">
                <a:solidFill>
                  <a:srgbClr val="0000FF"/>
                </a:solidFill>
              </a:rPr>
              <a:t>	</a:t>
            </a:r>
          </a:p>
          <a:p>
            <a:pPr lvl="2">
              <a:buFont typeface="Arial" charset="0"/>
              <a:buNone/>
            </a:pPr>
            <a:r>
              <a:rPr lang="en-US" sz="1200">
                <a:solidFill>
                  <a:srgbClr val="0000FF"/>
                </a:solidFill>
              </a:rPr>
              <a:t>      int i;</a:t>
            </a:r>
          </a:p>
          <a:p>
            <a:pPr lvl="2">
              <a:buFont typeface="Arial" charset="0"/>
              <a:buNone/>
            </a:pPr>
            <a:r>
              <a:rPr lang="en-US" sz="1200">
                <a:solidFill>
                  <a:srgbClr val="0000FF"/>
                </a:solidFill>
              </a:rPr>
              <a:t>       ….</a:t>
            </a:r>
          </a:p>
          <a:p>
            <a:pPr lvl="2">
              <a:buFont typeface="Arial" charset="0"/>
              <a:buNone/>
            </a:pPr>
            <a:r>
              <a:rPr lang="en-US" sz="1200">
                <a:solidFill>
                  <a:srgbClr val="0000FF"/>
                </a:solidFill>
              </a:rPr>
              <a:t>      i=1;</a:t>
            </a:r>
          </a:p>
          <a:p>
            <a:pPr lvl="2">
              <a:buFont typeface="Arial" charset="0"/>
              <a:buNone/>
            </a:pPr>
            <a:r>
              <a:rPr lang="en-US" sz="1200">
                <a:solidFill>
                  <a:srgbClr val="0000FF"/>
                </a:solidFill>
              </a:rPr>
              <a:t>      </a:t>
            </a:r>
            <a:r>
              <a:rPr lang="en-US" sz="1200" b="1">
                <a:solidFill>
                  <a:srgbClr val="0000FF"/>
                </a:solidFill>
              </a:rPr>
              <a:t>do</a:t>
            </a:r>
          </a:p>
          <a:p>
            <a:pPr lvl="2">
              <a:buFont typeface="Arial" charset="0"/>
              <a:buNone/>
            </a:pPr>
            <a:r>
              <a:rPr lang="en-US" sz="1200">
                <a:solidFill>
                  <a:srgbClr val="0000FF"/>
                </a:solidFill>
              </a:rPr>
              <a:t>	{</a:t>
            </a:r>
          </a:p>
          <a:p>
            <a:pPr lvl="2">
              <a:buFont typeface="Arial" charset="0"/>
              <a:buNone/>
            </a:pPr>
            <a:r>
              <a:rPr lang="en-US" sz="1200">
                <a:solidFill>
                  <a:srgbClr val="0000FF"/>
                </a:solidFill>
              </a:rPr>
              <a:t>       serial.print(“I = “); serial.printl(i);</a:t>
            </a:r>
          </a:p>
          <a:p>
            <a:pPr lvl="2">
              <a:buFont typeface="Arial" charset="0"/>
              <a:buNone/>
            </a:pPr>
            <a:r>
              <a:rPr lang="en-US" sz="1200">
                <a:solidFill>
                  <a:srgbClr val="0000FF"/>
                </a:solidFill>
              </a:rPr>
              <a:t>       i=i+1;</a:t>
            </a:r>
          </a:p>
          <a:p>
            <a:pPr lvl="2">
              <a:buFont typeface="Arial" charset="0"/>
              <a:buNone/>
            </a:pPr>
            <a:r>
              <a:rPr lang="en-US" sz="1200">
                <a:solidFill>
                  <a:srgbClr val="0000FF"/>
                </a:solidFill>
              </a:rPr>
              <a:t>      }</a:t>
            </a:r>
          </a:p>
          <a:p>
            <a:pPr lvl="2">
              <a:buFont typeface="Arial" charset="0"/>
              <a:buNone/>
            </a:pPr>
            <a:r>
              <a:rPr lang="en-US" sz="1200">
                <a:solidFill>
                  <a:srgbClr val="0000FF"/>
                </a:solidFill>
              </a:rPr>
              <a:t>      </a:t>
            </a:r>
            <a:r>
              <a:rPr lang="en-US" sz="1200" b="1">
                <a:solidFill>
                  <a:srgbClr val="0000FF"/>
                </a:solidFill>
              </a:rPr>
              <a:t>while</a:t>
            </a:r>
            <a:r>
              <a:rPr lang="en-US" sz="1200">
                <a:solidFill>
                  <a:srgbClr val="0000FF"/>
                </a:solidFill>
              </a:rPr>
              <a:t> (i&lt;=10);</a:t>
            </a:r>
          </a:p>
          <a:p>
            <a:pPr lvl="2"/>
            <a:endParaRPr lang="en-US"/>
          </a:p>
        </p:txBody>
      </p:sp>
      <p:sp>
        <p:nvSpPr>
          <p:cNvPr id="7" name="Rectangle 6"/>
          <p:cNvSpPr/>
          <p:nvPr/>
        </p:nvSpPr>
        <p:spPr>
          <a:xfrm>
            <a:off x="1066800" y="2057400"/>
            <a:ext cx="4876800" cy="6858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63" name="Title 1"/>
          <p:cNvSpPr>
            <a:spLocks noGrp="1"/>
          </p:cNvSpPr>
          <p:nvPr>
            <p:ph type="title"/>
          </p:nvPr>
        </p:nvSpPr>
        <p:spPr/>
        <p:txBody>
          <a:bodyPr/>
          <a:lstStyle/>
          <a:p>
            <a:r>
              <a:rPr lang="en-US"/>
              <a:t>Quelques éléments du language de programmation C </a:t>
            </a:r>
          </a:p>
        </p:txBody>
      </p:sp>
      <p:sp>
        <p:nvSpPr>
          <p:cNvPr id="4" name="Date Placeholder 3"/>
          <p:cNvSpPr>
            <a:spLocks noGrp="1"/>
          </p:cNvSpPr>
          <p:nvPr>
            <p:ph type="dt" sz="quarter" idx="10"/>
          </p:nvPr>
        </p:nvSpPr>
        <p:spPr/>
        <p:txBody>
          <a:bodyPr/>
          <a:lstStyle/>
          <a:p>
            <a:pPr>
              <a:defRPr/>
            </a:pPr>
            <a:fld id="{BDD6DE88-83F7-48C3-A666-273428720D90}" type="datetime1">
              <a:rPr lang="en-US" smtClean="0"/>
              <a:pPr>
                <a:defRPr/>
              </a:pPr>
              <a:t>11/13/2021</a:t>
            </a:fld>
            <a:endParaRPr lang="en-US"/>
          </a:p>
        </p:txBody>
      </p:sp>
      <p:sp>
        <p:nvSpPr>
          <p:cNvPr id="66565"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D677126E-C623-4057-BBED-DE53CA0CEFBF}" type="slidenum">
              <a:rPr lang="en-US" smtClean="0"/>
              <a:pPr>
                <a:defRPr/>
              </a:pPr>
              <a:t>26</a:t>
            </a:fld>
            <a:endParaRPr lang="en-US"/>
          </a:p>
        </p:txBody>
      </p:sp>
      <p:sp>
        <p:nvSpPr>
          <p:cNvPr id="66567" name="Rectangle 7"/>
          <p:cNvSpPr>
            <a:spLocks noChangeArrowheads="1"/>
          </p:cNvSpPr>
          <p:nvPr/>
        </p:nvSpPr>
        <p:spPr bwMode="auto">
          <a:xfrm>
            <a:off x="1447800" y="5181600"/>
            <a:ext cx="7086600" cy="276225"/>
          </a:xfrm>
          <a:prstGeom prst="rect">
            <a:avLst/>
          </a:prstGeom>
          <a:noFill/>
          <a:ln w="9525">
            <a:noFill/>
            <a:miter lim="800000"/>
            <a:headEnd/>
            <a:tailEnd/>
          </a:ln>
        </p:spPr>
        <p:txBody>
          <a:bodyPr>
            <a:spAutoFit/>
          </a:bodyPr>
          <a:lstStyle/>
          <a:p>
            <a:r>
              <a:rPr lang="en-US" sz="1200">
                <a:solidFill>
                  <a:srgbClr val="0000FF"/>
                </a:solidFill>
              </a:rPr>
              <a:t>Le traitement est effectué  au minum une fois puis répété tant que </a:t>
            </a:r>
            <a:r>
              <a:rPr lang="en-US" sz="1200" b="1">
                <a:solidFill>
                  <a:srgbClr val="0000FF"/>
                </a:solidFill>
              </a:rPr>
              <a:t>I &lt;= 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idx="1"/>
          </p:nvPr>
        </p:nvSpPr>
        <p:spPr/>
        <p:txBody>
          <a:bodyPr/>
          <a:lstStyle/>
          <a:p>
            <a:r>
              <a:rPr lang="en-US"/>
              <a:t>Définition des structures de test  conditionnelle</a:t>
            </a:r>
          </a:p>
          <a:p>
            <a:pPr lvl="1"/>
            <a:r>
              <a:rPr lang="en-US" sz="1400"/>
              <a:t>Ces  structures permettent d’appliquer un </a:t>
            </a:r>
            <a:r>
              <a:rPr lang="en-US" sz="1400">
                <a:solidFill>
                  <a:srgbClr val="0000FF"/>
                </a:solidFill>
              </a:rPr>
              <a:t>traitement logiciel particulier </a:t>
            </a:r>
            <a:r>
              <a:rPr lang="en-US" sz="1400"/>
              <a:t>en fonction d’un </a:t>
            </a:r>
            <a:r>
              <a:rPr lang="en-US" sz="1400">
                <a:solidFill>
                  <a:srgbClr val="0000FF"/>
                </a:solidFill>
              </a:rPr>
              <a:t>évènement </a:t>
            </a:r>
            <a:r>
              <a:rPr lang="en-US" sz="1400"/>
              <a:t>qui apparait ou en fonction de </a:t>
            </a:r>
            <a:r>
              <a:rPr lang="en-US" sz="1400">
                <a:solidFill>
                  <a:srgbClr val="0000FF"/>
                </a:solidFill>
              </a:rPr>
              <a:t>l’évolution d’une variable</a:t>
            </a:r>
            <a:r>
              <a:rPr lang="en-US" sz="1400"/>
              <a:t>.</a:t>
            </a:r>
          </a:p>
          <a:p>
            <a:pPr lvl="1"/>
            <a:endParaRPr lang="en-US" sz="1200"/>
          </a:p>
          <a:p>
            <a:pPr lvl="2">
              <a:buFont typeface="Arial" charset="0"/>
              <a:buNone/>
            </a:pPr>
            <a:endParaRPr lang="en-US" sz="1200"/>
          </a:p>
          <a:p>
            <a:pPr lvl="2"/>
            <a:r>
              <a:rPr lang="en-US" sz="1200" b="1"/>
              <a:t>Si</a:t>
            </a:r>
            <a:r>
              <a:rPr lang="en-US" sz="1200"/>
              <a:t> </a:t>
            </a:r>
            <a:r>
              <a:rPr lang="en-US" sz="1200">
                <a:solidFill>
                  <a:srgbClr val="0000FF"/>
                </a:solidFill>
              </a:rPr>
              <a:t>la condition est vérifiée  </a:t>
            </a:r>
            <a:r>
              <a:rPr lang="en-US" sz="1200" b="1"/>
              <a:t>alors faire </a:t>
            </a:r>
            <a:r>
              <a:rPr lang="en-US" sz="1200">
                <a:solidFill>
                  <a:srgbClr val="0000FF"/>
                </a:solidFill>
              </a:rPr>
              <a:t>traitement1 </a:t>
            </a:r>
          </a:p>
          <a:p>
            <a:pPr lvl="2">
              <a:buFont typeface="Arial" charset="0"/>
              <a:buNone/>
            </a:pPr>
            <a:r>
              <a:rPr lang="en-US" sz="1200" b="1"/>
              <a:t>    sinon faire </a:t>
            </a:r>
            <a:r>
              <a:rPr lang="en-US" sz="1200">
                <a:solidFill>
                  <a:srgbClr val="0000FF"/>
                </a:solidFill>
              </a:rPr>
              <a:t>traitement2 </a:t>
            </a:r>
          </a:p>
          <a:p>
            <a:pPr lvl="2">
              <a:buFont typeface="Arial" charset="0"/>
              <a:buNone/>
            </a:pPr>
            <a:r>
              <a:rPr lang="en-US"/>
              <a:t>    </a:t>
            </a:r>
          </a:p>
          <a:p>
            <a:pPr lvl="2">
              <a:buFont typeface="Arial" charset="0"/>
              <a:buNone/>
            </a:pPr>
            <a:endParaRPr lang="en-US"/>
          </a:p>
          <a:p>
            <a:pPr lvl="2">
              <a:buFont typeface="Arial" charset="0"/>
              <a:buNone/>
            </a:pPr>
            <a:r>
              <a:rPr lang="en-US" sz="1200"/>
              <a:t>     </a:t>
            </a:r>
            <a:r>
              <a:rPr lang="en-US" sz="1200">
                <a:solidFill>
                  <a:srgbClr val="0000FF"/>
                </a:solidFill>
              </a:rPr>
              <a:t>int condition;</a:t>
            </a:r>
          </a:p>
          <a:p>
            <a:pPr lvl="2">
              <a:buFont typeface="Arial" charset="0"/>
              <a:buNone/>
            </a:pPr>
            <a:r>
              <a:rPr lang="en-US" sz="1200">
                <a:solidFill>
                  <a:srgbClr val="0000FF"/>
                </a:solidFill>
              </a:rPr>
              <a:t>       ….</a:t>
            </a:r>
          </a:p>
          <a:p>
            <a:pPr lvl="2">
              <a:buFont typeface="Arial" charset="0"/>
              <a:buNone/>
            </a:pPr>
            <a:r>
              <a:rPr lang="en-US" sz="1200">
                <a:solidFill>
                  <a:srgbClr val="0000FF"/>
                </a:solidFill>
              </a:rPr>
              <a:t>       condition=10;</a:t>
            </a:r>
          </a:p>
          <a:p>
            <a:pPr lvl="2">
              <a:buFont typeface="Arial" charset="0"/>
              <a:buNone/>
            </a:pPr>
            <a:r>
              <a:rPr lang="en-US" sz="1200">
                <a:solidFill>
                  <a:srgbClr val="0000FF"/>
                </a:solidFill>
              </a:rPr>
              <a:t>       ….</a:t>
            </a:r>
          </a:p>
          <a:p>
            <a:pPr lvl="2">
              <a:buFont typeface="Arial" charset="0"/>
              <a:buNone/>
            </a:pPr>
            <a:r>
              <a:rPr lang="en-US" sz="1200" b="1">
                <a:solidFill>
                  <a:srgbClr val="0000FF"/>
                </a:solidFill>
              </a:rPr>
              <a:t>     if </a:t>
            </a:r>
            <a:r>
              <a:rPr lang="en-US" sz="1200">
                <a:solidFill>
                  <a:srgbClr val="0000FF"/>
                </a:solidFill>
              </a:rPr>
              <a:t>(condition==1) </a:t>
            </a:r>
          </a:p>
          <a:p>
            <a:pPr lvl="2">
              <a:buFont typeface="Arial" charset="0"/>
              <a:buNone/>
            </a:pPr>
            <a:r>
              <a:rPr lang="en-US" sz="1200">
                <a:solidFill>
                  <a:srgbClr val="0000FF"/>
                </a:solidFill>
              </a:rPr>
              <a:t>       {</a:t>
            </a:r>
          </a:p>
          <a:p>
            <a:pPr lvl="2">
              <a:buFont typeface="Arial" charset="0"/>
              <a:buNone/>
            </a:pPr>
            <a:r>
              <a:rPr lang="en-US" sz="1200">
                <a:solidFill>
                  <a:srgbClr val="0000FF"/>
                </a:solidFill>
              </a:rPr>
              <a:t>         serial.print(“condition = “); serial.println(condition);</a:t>
            </a:r>
          </a:p>
          <a:p>
            <a:pPr lvl="2">
              <a:buFont typeface="Arial" charset="0"/>
              <a:buNone/>
            </a:pPr>
            <a:r>
              <a:rPr lang="en-US" sz="1200">
                <a:solidFill>
                  <a:srgbClr val="0000FF"/>
                </a:solidFill>
              </a:rPr>
              <a:t>       }</a:t>
            </a:r>
          </a:p>
          <a:p>
            <a:pPr lvl="2">
              <a:buFont typeface="Arial" charset="0"/>
              <a:buNone/>
            </a:pPr>
            <a:r>
              <a:rPr lang="en-US" sz="1200" b="1">
                <a:solidFill>
                  <a:srgbClr val="0000FF"/>
                </a:solidFill>
              </a:rPr>
              <a:t>     else </a:t>
            </a:r>
          </a:p>
          <a:p>
            <a:pPr lvl="2">
              <a:buFont typeface="Arial" charset="0"/>
              <a:buNone/>
            </a:pPr>
            <a:r>
              <a:rPr lang="en-US" sz="1200">
                <a:solidFill>
                  <a:srgbClr val="0000FF"/>
                </a:solidFill>
              </a:rPr>
              <a:t>       {</a:t>
            </a:r>
          </a:p>
          <a:p>
            <a:pPr lvl="2">
              <a:buFont typeface="Arial" charset="0"/>
              <a:buNone/>
            </a:pPr>
            <a:r>
              <a:rPr lang="en-US" sz="1200">
                <a:solidFill>
                  <a:srgbClr val="0000FF"/>
                </a:solidFill>
              </a:rPr>
              <a:t>         serial.print(“condition = “); serial.println(condition);</a:t>
            </a:r>
          </a:p>
          <a:p>
            <a:pPr lvl="2">
              <a:buFont typeface="Arial" charset="0"/>
              <a:buNone/>
            </a:pPr>
            <a:r>
              <a:rPr lang="en-US" sz="1200">
                <a:solidFill>
                  <a:srgbClr val="0000FF"/>
                </a:solidFill>
              </a:rPr>
              <a:t>       }</a:t>
            </a:r>
          </a:p>
          <a:p>
            <a:pPr lvl="2"/>
            <a:endParaRPr lang="en-US"/>
          </a:p>
        </p:txBody>
      </p:sp>
      <p:sp>
        <p:nvSpPr>
          <p:cNvPr id="7" name="Rectangle 6"/>
          <p:cNvSpPr/>
          <p:nvPr/>
        </p:nvSpPr>
        <p:spPr>
          <a:xfrm>
            <a:off x="914400" y="1981200"/>
            <a:ext cx="4876800" cy="6858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11" name="Title 1"/>
          <p:cNvSpPr>
            <a:spLocks noGrp="1"/>
          </p:cNvSpPr>
          <p:nvPr>
            <p:ph type="title"/>
          </p:nvPr>
        </p:nvSpPr>
        <p:spPr/>
        <p:txBody>
          <a:bodyPr/>
          <a:lstStyle/>
          <a:p>
            <a:r>
              <a:rPr lang="en-US"/>
              <a:t>Quelques éléments du language de programmation C</a:t>
            </a:r>
          </a:p>
        </p:txBody>
      </p:sp>
      <p:sp>
        <p:nvSpPr>
          <p:cNvPr id="4" name="Date Placeholder 3"/>
          <p:cNvSpPr>
            <a:spLocks noGrp="1"/>
          </p:cNvSpPr>
          <p:nvPr>
            <p:ph type="dt" sz="quarter" idx="10"/>
          </p:nvPr>
        </p:nvSpPr>
        <p:spPr/>
        <p:txBody>
          <a:bodyPr/>
          <a:lstStyle/>
          <a:p>
            <a:pPr>
              <a:defRPr/>
            </a:pPr>
            <a:fld id="{BDD6DE88-83F7-48C3-A666-273428720D90}" type="datetime1">
              <a:rPr lang="en-US" smtClean="0"/>
              <a:pPr>
                <a:defRPr/>
              </a:pPr>
              <a:t>11/13/2021</a:t>
            </a:fld>
            <a:endParaRPr lang="en-US"/>
          </a:p>
        </p:txBody>
      </p:sp>
      <p:sp>
        <p:nvSpPr>
          <p:cNvPr id="68613"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E0F02367-032C-4199-AE37-59B928A3E99B}"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p:txBody>
          <a:bodyPr/>
          <a:lstStyle/>
          <a:p>
            <a:r>
              <a:rPr lang="en-US"/>
              <a:t>Définition des structures de test  conditionnelle</a:t>
            </a:r>
          </a:p>
          <a:p>
            <a:pPr lvl="1"/>
            <a:r>
              <a:rPr lang="en-US" sz="1400"/>
              <a:t>Ces  Structures permettent d’appliquer un </a:t>
            </a:r>
            <a:r>
              <a:rPr lang="en-US" sz="1400">
                <a:solidFill>
                  <a:srgbClr val="0000FF"/>
                </a:solidFill>
              </a:rPr>
              <a:t>traitement logiciel particulier </a:t>
            </a:r>
            <a:r>
              <a:rPr lang="en-US" sz="1400"/>
              <a:t>en fonc tion d’un </a:t>
            </a:r>
            <a:r>
              <a:rPr lang="en-US" sz="1400">
                <a:solidFill>
                  <a:srgbClr val="0000FF"/>
                </a:solidFill>
              </a:rPr>
              <a:t>évènement </a:t>
            </a:r>
            <a:r>
              <a:rPr lang="en-US" sz="1400"/>
              <a:t>qui apparait ou en fonction de </a:t>
            </a:r>
            <a:r>
              <a:rPr lang="en-US" sz="1400">
                <a:solidFill>
                  <a:srgbClr val="0000FF"/>
                </a:solidFill>
              </a:rPr>
              <a:t>l’évolution d’une variable</a:t>
            </a:r>
            <a:r>
              <a:rPr lang="en-US" sz="1400"/>
              <a:t>.</a:t>
            </a:r>
          </a:p>
          <a:p>
            <a:pPr lvl="1"/>
            <a:endParaRPr lang="en-US" sz="1200"/>
          </a:p>
          <a:p>
            <a:pPr lvl="1"/>
            <a:endParaRPr lang="en-US" sz="1200"/>
          </a:p>
          <a:p>
            <a:pPr lvl="2"/>
            <a:r>
              <a:rPr lang="en-US" sz="1200" b="1"/>
              <a:t>Si</a:t>
            </a:r>
            <a:r>
              <a:rPr lang="en-US" sz="1200"/>
              <a:t>           </a:t>
            </a:r>
            <a:r>
              <a:rPr lang="en-US" sz="1200">
                <a:solidFill>
                  <a:srgbClr val="0000FF"/>
                </a:solidFill>
              </a:rPr>
              <a:t>la condition1 est vérifiée  </a:t>
            </a:r>
            <a:r>
              <a:rPr lang="en-US" sz="1200" b="1"/>
              <a:t>alors faire </a:t>
            </a:r>
            <a:r>
              <a:rPr lang="en-US" sz="1200">
                <a:solidFill>
                  <a:srgbClr val="0000FF"/>
                </a:solidFill>
              </a:rPr>
              <a:t>traitement1 </a:t>
            </a:r>
          </a:p>
          <a:p>
            <a:pPr lvl="2">
              <a:buFont typeface="Arial" charset="0"/>
              <a:buNone/>
            </a:pPr>
            <a:r>
              <a:rPr lang="en-US" sz="1200" b="1"/>
              <a:t>    sinon si </a:t>
            </a:r>
            <a:r>
              <a:rPr lang="en-US" sz="1200">
                <a:solidFill>
                  <a:srgbClr val="0000FF"/>
                </a:solidFill>
              </a:rPr>
              <a:t>la condition2 est vérifiée  </a:t>
            </a:r>
            <a:r>
              <a:rPr lang="en-US" sz="1200" b="1"/>
              <a:t>alors faire </a:t>
            </a:r>
            <a:r>
              <a:rPr lang="en-US" sz="1200">
                <a:solidFill>
                  <a:srgbClr val="0000FF"/>
                </a:solidFill>
              </a:rPr>
              <a:t>traitement2</a:t>
            </a:r>
          </a:p>
          <a:p>
            <a:pPr lvl="2">
              <a:buFont typeface="Arial" charset="0"/>
              <a:buNone/>
            </a:pPr>
            <a:r>
              <a:rPr lang="en-US" sz="1200" b="1"/>
              <a:t>    sinon si </a:t>
            </a:r>
            <a:r>
              <a:rPr lang="en-US" sz="1200">
                <a:solidFill>
                  <a:srgbClr val="0000FF"/>
                </a:solidFill>
              </a:rPr>
              <a:t>la condition3 est vérifiée   </a:t>
            </a:r>
            <a:r>
              <a:rPr lang="en-US" sz="1200" b="1"/>
              <a:t>alors faire </a:t>
            </a:r>
            <a:r>
              <a:rPr lang="en-US" sz="1200">
                <a:solidFill>
                  <a:srgbClr val="0000FF"/>
                </a:solidFill>
              </a:rPr>
              <a:t>traitement3 </a:t>
            </a:r>
          </a:p>
          <a:p>
            <a:pPr lvl="2">
              <a:buFont typeface="Arial" charset="0"/>
              <a:buNone/>
            </a:pPr>
            <a:r>
              <a:rPr lang="en-US" sz="1200" b="1"/>
              <a:t>    sinon si </a:t>
            </a:r>
            <a:r>
              <a:rPr lang="en-US" sz="1200">
                <a:solidFill>
                  <a:srgbClr val="0000FF"/>
                </a:solidFill>
              </a:rPr>
              <a:t>la condition4 est vérifiée </a:t>
            </a:r>
            <a:r>
              <a:rPr lang="en-US" sz="1200"/>
              <a:t>….</a:t>
            </a:r>
          </a:p>
          <a:p>
            <a:pPr lvl="2">
              <a:buFont typeface="Arial" charset="0"/>
              <a:buNone/>
            </a:pPr>
            <a:endParaRPr lang="en-US"/>
          </a:p>
          <a:p>
            <a:pPr lvl="2">
              <a:buFont typeface="Arial" charset="0"/>
              <a:buNone/>
            </a:pPr>
            <a:r>
              <a:rPr lang="en-US">
                <a:solidFill>
                  <a:srgbClr val="0000FF"/>
                </a:solidFill>
              </a:rPr>
              <a:t>     </a:t>
            </a:r>
            <a:r>
              <a:rPr lang="en-US" sz="1000">
                <a:solidFill>
                  <a:srgbClr val="0000FF"/>
                </a:solidFill>
              </a:rPr>
              <a:t>int condition;</a:t>
            </a:r>
          </a:p>
          <a:p>
            <a:pPr lvl="2">
              <a:buFont typeface="Arial" charset="0"/>
              <a:buNone/>
            </a:pPr>
            <a:r>
              <a:rPr lang="en-US" sz="1000">
                <a:solidFill>
                  <a:srgbClr val="0000FF"/>
                </a:solidFill>
              </a:rPr>
              <a:t>     	….</a:t>
            </a:r>
          </a:p>
          <a:p>
            <a:pPr lvl="2">
              <a:buFont typeface="Arial" charset="0"/>
              <a:buNone/>
            </a:pPr>
            <a:r>
              <a:rPr lang="en-US" sz="1000">
                <a:solidFill>
                  <a:srgbClr val="0000FF"/>
                </a:solidFill>
              </a:rPr>
              <a:t>     	condition=2;</a:t>
            </a:r>
          </a:p>
          <a:p>
            <a:pPr lvl="2">
              <a:buFont typeface="Arial" charset="0"/>
              <a:buNone/>
            </a:pPr>
            <a:r>
              <a:rPr lang="en-US" sz="1000">
                <a:solidFill>
                  <a:srgbClr val="0000FF"/>
                </a:solidFill>
              </a:rPr>
              <a:t>     	….</a:t>
            </a:r>
          </a:p>
          <a:p>
            <a:pPr lvl="2">
              <a:buFont typeface="Arial" charset="0"/>
              <a:buNone/>
            </a:pPr>
            <a:r>
              <a:rPr lang="en-US" sz="1000">
                <a:solidFill>
                  <a:srgbClr val="0000FF"/>
                </a:solidFill>
              </a:rPr>
              <a:t>     </a:t>
            </a:r>
            <a:r>
              <a:rPr lang="en-US" sz="1000" b="1">
                <a:solidFill>
                  <a:srgbClr val="0000FF"/>
                </a:solidFill>
              </a:rPr>
              <a:t>	if </a:t>
            </a:r>
            <a:r>
              <a:rPr lang="en-US" sz="1000">
                <a:solidFill>
                  <a:srgbClr val="0000FF"/>
                </a:solidFill>
              </a:rPr>
              <a:t>(condition==1)         </a:t>
            </a:r>
          </a:p>
          <a:p>
            <a:pPr lvl="2">
              <a:buFont typeface="Arial" charset="0"/>
              <a:buNone/>
            </a:pPr>
            <a:r>
              <a:rPr lang="en-US" sz="1000">
                <a:solidFill>
                  <a:srgbClr val="0000FF"/>
                </a:solidFill>
              </a:rPr>
              <a:t>      {</a:t>
            </a:r>
          </a:p>
          <a:p>
            <a:pPr lvl="2">
              <a:buFont typeface="Arial" charset="0"/>
              <a:buNone/>
            </a:pPr>
            <a:r>
              <a:rPr lang="en-US" sz="1000">
                <a:solidFill>
                  <a:srgbClr val="0000FF"/>
                </a:solidFill>
              </a:rPr>
              <a:t>         serial.print(“condition 1 = “); serial.printl(condition);</a:t>
            </a:r>
          </a:p>
          <a:p>
            <a:pPr lvl="2">
              <a:buFont typeface="Arial" charset="0"/>
              <a:buNone/>
            </a:pPr>
            <a:r>
              <a:rPr lang="en-US" sz="1000">
                <a:solidFill>
                  <a:srgbClr val="0000FF"/>
                </a:solidFill>
              </a:rPr>
              <a:t>      }</a:t>
            </a:r>
          </a:p>
          <a:p>
            <a:pPr lvl="2">
              <a:buFont typeface="Arial" charset="0"/>
              <a:buNone/>
            </a:pPr>
            <a:r>
              <a:rPr lang="en-US" sz="1000">
                <a:solidFill>
                  <a:srgbClr val="0000FF"/>
                </a:solidFill>
              </a:rPr>
              <a:t>     </a:t>
            </a:r>
            <a:r>
              <a:rPr lang="en-US" sz="1000" b="1">
                <a:solidFill>
                  <a:srgbClr val="0000FF"/>
                </a:solidFill>
              </a:rPr>
              <a:t>	elseif </a:t>
            </a:r>
            <a:r>
              <a:rPr lang="en-US" sz="1000">
                <a:solidFill>
                  <a:srgbClr val="0000FF"/>
                </a:solidFill>
              </a:rPr>
              <a:t>(condition==2)  </a:t>
            </a:r>
          </a:p>
          <a:p>
            <a:pPr lvl="2">
              <a:buFont typeface="Arial" charset="0"/>
              <a:buNone/>
            </a:pPr>
            <a:r>
              <a:rPr lang="en-US" sz="1000">
                <a:solidFill>
                  <a:srgbClr val="0000FF"/>
                </a:solidFill>
              </a:rPr>
              <a:t>      {</a:t>
            </a:r>
          </a:p>
          <a:p>
            <a:pPr lvl="2">
              <a:buFont typeface="Arial" charset="0"/>
              <a:buNone/>
            </a:pPr>
            <a:r>
              <a:rPr lang="en-US" sz="1000">
                <a:solidFill>
                  <a:srgbClr val="0000FF"/>
                </a:solidFill>
              </a:rPr>
              <a:t>         serial.print(“condition 2 = “); serial.printl(condition);</a:t>
            </a:r>
          </a:p>
          <a:p>
            <a:pPr lvl="2">
              <a:buFont typeface="Arial" charset="0"/>
              <a:buNone/>
            </a:pPr>
            <a:r>
              <a:rPr lang="en-US" sz="1000">
                <a:solidFill>
                  <a:srgbClr val="0000FF"/>
                </a:solidFill>
              </a:rPr>
              <a:t>      }</a:t>
            </a:r>
          </a:p>
          <a:p>
            <a:pPr lvl="2">
              <a:buFont typeface="Arial" charset="0"/>
              <a:buNone/>
            </a:pPr>
            <a:r>
              <a:rPr lang="en-US" sz="1000">
                <a:solidFill>
                  <a:srgbClr val="0000FF"/>
                </a:solidFill>
              </a:rPr>
              <a:t>     </a:t>
            </a:r>
            <a:r>
              <a:rPr lang="en-US" sz="1000" b="1">
                <a:solidFill>
                  <a:srgbClr val="0000FF"/>
                </a:solidFill>
              </a:rPr>
              <a:t>	elseif </a:t>
            </a:r>
            <a:r>
              <a:rPr lang="en-US" sz="1000">
                <a:solidFill>
                  <a:srgbClr val="0000FF"/>
                </a:solidFill>
              </a:rPr>
              <a:t>(condition==3)  </a:t>
            </a:r>
          </a:p>
          <a:p>
            <a:pPr lvl="2">
              <a:buFont typeface="Arial" charset="0"/>
              <a:buNone/>
            </a:pPr>
            <a:r>
              <a:rPr lang="en-US" sz="1000">
                <a:solidFill>
                  <a:srgbClr val="0000FF"/>
                </a:solidFill>
              </a:rPr>
              <a:t>      {</a:t>
            </a:r>
          </a:p>
          <a:p>
            <a:pPr lvl="2">
              <a:buFont typeface="Arial" charset="0"/>
              <a:buNone/>
            </a:pPr>
            <a:r>
              <a:rPr lang="en-US" sz="1000">
                <a:solidFill>
                  <a:srgbClr val="0000FF"/>
                </a:solidFill>
              </a:rPr>
              <a:t>        serial.print(“condition 3 = “); serial.printl(condition);</a:t>
            </a:r>
          </a:p>
          <a:p>
            <a:pPr lvl="2">
              <a:buFont typeface="Arial" charset="0"/>
              <a:buNone/>
            </a:pPr>
            <a:r>
              <a:rPr lang="en-US" sz="1000">
                <a:solidFill>
                  <a:srgbClr val="0000FF"/>
                </a:solidFill>
              </a:rPr>
              <a:t>      }</a:t>
            </a:r>
          </a:p>
          <a:p>
            <a:pPr lvl="2">
              <a:buFont typeface="Arial" charset="0"/>
              <a:buNone/>
            </a:pPr>
            <a:r>
              <a:rPr lang="en-US" sz="1000">
                <a:solidFill>
                  <a:srgbClr val="0000FF"/>
                </a:solidFill>
              </a:rPr>
              <a:t>     	</a:t>
            </a:r>
            <a:r>
              <a:rPr lang="en-US" sz="1000" b="1">
                <a:solidFill>
                  <a:srgbClr val="0000FF"/>
                </a:solidFill>
              </a:rPr>
              <a:t>elseif</a:t>
            </a:r>
            <a:r>
              <a:rPr lang="en-US" sz="1000">
                <a:solidFill>
                  <a:srgbClr val="0000FF"/>
                </a:solidFill>
              </a:rPr>
              <a:t> (condition==4)  {….}</a:t>
            </a:r>
          </a:p>
          <a:p>
            <a:pPr lvl="2"/>
            <a:endParaRPr lang="en-US"/>
          </a:p>
        </p:txBody>
      </p:sp>
      <p:sp>
        <p:nvSpPr>
          <p:cNvPr id="7" name="Rectangle 6"/>
          <p:cNvSpPr/>
          <p:nvPr/>
        </p:nvSpPr>
        <p:spPr>
          <a:xfrm>
            <a:off x="914400" y="1981200"/>
            <a:ext cx="5638800" cy="10668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59" name="Title 1"/>
          <p:cNvSpPr>
            <a:spLocks noGrp="1"/>
          </p:cNvSpPr>
          <p:nvPr>
            <p:ph type="title"/>
          </p:nvPr>
        </p:nvSpPr>
        <p:spPr/>
        <p:txBody>
          <a:bodyPr/>
          <a:lstStyle/>
          <a:p>
            <a:r>
              <a:rPr lang="en-US"/>
              <a:t>Quelques éléments du language de programmation C</a:t>
            </a:r>
          </a:p>
        </p:txBody>
      </p:sp>
      <p:sp>
        <p:nvSpPr>
          <p:cNvPr id="4" name="Date Placeholder 3"/>
          <p:cNvSpPr>
            <a:spLocks noGrp="1"/>
          </p:cNvSpPr>
          <p:nvPr>
            <p:ph type="dt" sz="quarter" idx="10"/>
          </p:nvPr>
        </p:nvSpPr>
        <p:spPr/>
        <p:txBody>
          <a:bodyPr/>
          <a:lstStyle/>
          <a:p>
            <a:pPr>
              <a:defRPr/>
            </a:pPr>
            <a:fld id="{BDD6DE88-83F7-48C3-A666-273428720D90}" type="datetime1">
              <a:rPr lang="en-US" smtClean="0"/>
              <a:pPr>
                <a:defRPr/>
              </a:pPr>
              <a:t>11/13/2021</a:t>
            </a:fld>
            <a:endParaRPr lang="en-US"/>
          </a:p>
        </p:txBody>
      </p:sp>
      <p:sp>
        <p:nvSpPr>
          <p:cNvPr id="70661"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B531F493-9F24-424F-93FA-821CBE7440A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lstStyle/>
          <a:p>
            <a:pPr>
              <a:defRPr/>
            </a:pPr>
            <a:r>
              <a:rPr lang="en-US" dirty="0"/>
              <a:t>Définition des structures de test conditionnelle</a:t>
            </a:r>
          </a:p>
          <a:p>
            <a:pPr lvl="1">
              <a:defRPr/>
            </a:pPr>
            <a:r>
              <a:rPr lang="en-US" sz="1400" dirty="0"/>
              <a:t>Ces  Structures permettent d’appliquer un </a:t>
            </a:r>
            <a:r>
              <a:rPr lang="en-US" sz="1400" dirty="0">
                <a:solidFill>
                  <a:srgbClr val="0000FF"/>
                </a:solidFill>
              </a:rPr>
              <a:t>traitement logiciel particulier </a:t>
            </a:r>
            <a:r>
              <a:rPr lang="en-US" sz="1400" dirty="0"/>
              <a:t>en fonc tion d’un </a:t>
            </a:r>
            <a:r>
              <a:rPr lang="en-US" sz="1400" dirty="0">
                <a:solidFill>
                  <a:srgbClr val="0000FF"/>
                </a:solidFill>
              </a:rPr>
              <a:t>évènement</a:t>
            </a:r>
            <a:r>
              <a:rPr lang="en-US" sz="1400" dirty="0"/>
              <a:t> qui apparait ou en fonction de </a:t>
            </a:r>
            <a:r>
              <a:rPr lang="en-US" sz="1400" dirty="0">
                <a:solidFill>
                  <a:srgbClr val="0000FF"/>
                </a:solidFill>
              </a:rPr>
              <a:t>l’évolution d’une variable</a:t>
            </a:r>
            <a:r>
              <a:rPr lang="en-US" sz="1400" dirty="0"/>
              <a:t>.</a:t>
            </a:r>
          </a:p>
          <a:p>
            <a:pPr lvl="1">
              <a:defRPr/>
            </a:pPr>
            <a:endParaRPr lang="en-US" sz="1400" dirty="0"/>
          </a:p>
          <a:p>
            <a:pPr lvl="2">
              <a:buFont typeface="Arial" charset="0"/>
              <a:buNone/>
              <a:defRPr/>
            </a:pPr>
            <a:endParaRPr lang="en-US" sz="1200" dirty="0"/>
          </a:p>
          <a:p>
            <a:pPr lvl="2">
              <a:defRPr/>
            </a:pPr>
            <a:r>
              <a:rPr lang="en-US" sz="1200" b="1" dirty="0"/>
              <a:t>Test </a:t>
            </a:r>
            <a:r>
              <a:rPr lang="en-US" sz="1200" dirty="0"/>
              <a:t>(var)  </a:t>
            </a:r>
          </a:p>
          <a:p>
            <a:pPr lvl="2">
              <a:buFont typeface="Arial" charset="0"/>
              <a:buNone/>
              <a:defRPr/>
            </a:pPr>
            <a:r>
              <a:rPr lang="en-US" sz="1200" b="1" dirty="0"/>
              <a:t>    si</a:t>
            </a:r>
            <a:r>
              <a:rPr lang="en-US" sz="1200" dirty="0"/>
              <a:t> </a:t>
            </a:r>
            <a:r>
              <a:rPr lang="en-US" sz="1200" dirty="0">
                <a:solidFill>
                  <a:srgbClr val="0000FF"/>
                </a:solidFill>
              </a:rPr>
              <a:t>var=condition1 </a:t>
            </a:r>
            <a:r>
              <a:rPr lang="en-US" sz="1200" dirty="0"/>
              <a:t> </a:t>
            </a:r>
            <a:r>
              <a:rPr lang="en-US" sz="1200" b="1" dirty="0"/>
              <a:t>alors faire </a:t>
            </a:r>
            <a:r>
              <a:rPr lang="en-US" sz="1200" dirty="0">
                <a:solidFill>
                  <a:srgbClr val="0000FF"/>
                </a:solidFill>
              </a:rPr>
              <a:t>traitement1 </a:t>
            </a:r>
          </a:p>
          <a:p>
            <a:pPr lvl="2">
              <a:buFont typeface="Arial" charset="0"/>
              <a:buNone/>
              <a:defRPr/>
            </a:pPr>
            <a:r>
              <a:rPr lang="en-US" sz="1200" b="1" dirty="0"/>
              <a:t>    si </a:t>
            </a:r>
            <a:r>
              <a:rPr lang="en-US" sz="1200" dirty="0">
                <a:solidFill>
                  <a:srgbClr val="0000FF"/>
                </a:solidFill>
              </a:rPr>
              <a:t>var=condition2 </a:t>
            </a:r>
            <a:r>
              <a:rPr lang="en-US" sz="1200" dirty="0"/>
              <a:t> </a:t>
            </a:r>
            <a:r>
              <a:rPr lang="en-US" sz="1200" b="1" dirty="0"/>
              <a:t>alors faire </a:t>
            </a:r>
            <a:r>
              <a:rPr lang="en-US" sz="1200" dirty="0">
                <a:solidFill>
                  <a:srgbClr val="0000FF"/>
                </a:solidFill>
              </a:rPr>
              <a:t>traitement2 ……</a:t>
            </a:r>
          </a:p>
          <a:p>
            <a:pPr lvl="2">
              <a:buFont typeface="Arial" charset="0"/>
              <a:buNone/>
              <a:defRPr/>
            </a:pPr>
            <a:endParaRPr lang="en-US" sz="1200" dirty="0">
              <a:solidFill>
                <a:srgbClr val="0000FF"/>
              </a:solidFill>
            </a:endParaRPr>
          </a:p>
          <a:p>
            <a:pPr lvl="2">
              <a:buFont typeface="Arial" charset="0"/>
              <a:buNone/>
              <a:defRPr/>
            </a:pPr>
            <a:r>
              <a:rPr lang="en-US" sz="1200" dirty="0">
                <a:solidFill>
                  <a:srgbClr val="0000FF"/>
                </a:solidFill>
              </a:rPr>
              <a:t>     </a:t>
            </a:r>
          </a:p>
          <a:p>
            <a:pPr lvl="2">
              <a:buFont typeface="Arial" charset="0"/>
              <a:buNone/>
              <a:defRPr/>
            </a:pPr>
            <a:r>
              <a:rPr lang="en-US" sz="1050" dirty="0">
                <a:solidFill>
                  <a:srgbClr val="0000FF"/>
                </a:solidFill>
              </a:rPr>
              <a:t>     char var;</a:t>
            </a:r>
          </a:p>
          <a:p>
            <a:pPr lvl="2">
              <a:buFont typeface="Arial" charset="0"/>
              <a:buNone/>
              <a:defRPr/>
            </a:pPr>
            <a:r>
              <a:rPr lang="en-US" sz="1050" dirty="0">
                <a:solidFill>
                  <a:srgbClr val="0000FF"/>
                </a:solidFill>
              </a:rPr>
              <a:t>	 ….</a:t>
            </a:r>
          </a:p>
          <a:p>
            <a:pPr lvl="2">
              <a:buFont typeface="Arial" charset="0"/>
              <a:buNone/>
              <a:defRPr/>
            </a:pPr>
            <a:r>
              <a:rPr lang="en-US" sz="1050" dirty="0">
                <a:solidFill>
                  <a:srgbClr val="0000FF"/>
                </a:solidFill>
              </a:rPr>
              <a:t>	 var = ‘A’;</a:t>
            </a:r>
          </a:p>
          <a:p>
            <a:pPr lvl="2">
              <a:buFont typeface="Arial" charset="0"/>
              <a:buNone/>
              <a:defRPr/>
            </a:pPr>
            <a:r>
              <a:rPr lang="en-US" sz="1050" dirty="0">
                <a:solidFill>
                  <a:srgbClr val="0000FF"/>
                </a:solidFill>
              </a:rPr>
              <a:t>	  ….</a:t>
            </a:r>
          </a:p>
          <a:p>
            <a:pPr lvl="2">
              <a:buFont typeface="Arial" charset="0"/>
              <a:buNone/>
              <a:defRPr/>
            </a:pPr>
            <a:r>
              <a:rPr lang="en-US" sz="1050" dirty="0">
                <a:solidFill>
                  <a:srgbClr val="0000FF"/>
                </a:solidFill>
              </a:rPr>
              <a:t>	 </a:t>
            </a:r>
            <a:r>
              <a:rPr lang="en-US" sz="1050" b="1" dirty="0">
                <a:solidFill>
                  <a:srgbClr val="0000FF"/>
                </a:solidFill>
              </a:rPr>
              <a:t>Switch </a:t>
            </a:r>
            <a:r>
              <a:rPr lang="en-US" sz="1050" dirty="0">
                <a:solidFill>
                  <a:srgbClr val="0000FF"/>
                </a:solidFill>
              </a:rPr>
              <a:t>(var)</a:t>
            </a:r>
          </a:p>
          <a:p>
            <a:pPr lvl="2">
              <a:buFont typeface="Arial" charset="0"/>
              <a:buNone/>
              <a:defRPr/>
            </a:pPr>
            <a:r>
              <a:rPr lang="en-US" sz="1050" dirty="0">
                <a:solidFill>
                  <a:srgbClr val="0000FF"/>
                </a:solidFill>
              </a:rPr>
              <a:t>	 {</a:t>
            </a:r>
          </a:p>
          <a:p>
            <a:pPr lvl="2">
              <a:buFont typeface="Arial" charset="0"/>
              <a:buNone/>
              <a:defRPr/>
            </a:pPr>
            <a:r>
              <a:rPr lang="en-US" sz="1050" dirty="0">
                <a:solidFill>
                  <a:srgbClr val="0000FF"/>
                </a:solidFill>
              </a:rPr>
              <a:t>	    </a:t>
            </a:r>
            <a:r>
              <a:rPr lang="en-US" sz="1050" b="1" dirty="0">
                <a:solidFill>
                  <a:srgbClr val="0000FF"/>
                </a:solidFill>
              </a:rPr>
              <a:t>case</a:t>
            </a:r>
            <a:r>
              <a:rPr lang="en-US" sz="1050" dirty="0">
                <a:solidFill>
                  <a:srgbClr val="0000FF"/>
                </a:solidFill>
              </a:rPr>
              <a:t> ‘A’ : </a:t>
            </a:r>
          </a:p>
          <a:p>
            <a:pPr lvl="2">
              <a:buFont typeface="Arial" charset="0"/>
              <a:buNone/>
              <a:defRPr/>
            </a:pPr>
            <a:r>
              <a:rPr lang="en-US" sz="1050" dirty="0">
                <a:solidFill>
                  <a:srgbClr val="0000FF"/>
                </a:solidFill>
              </a:rPr>
              <a:t>          {</a:t>
            </a:r>
          </a:p>
          <a:p>
            <a:pPr lvl="2">
              <a:buFont typeface="Arial" charset="0"/>
              <a:buNone/>
              <a:defRPr/>
            </a:pPr>
            <a:r>
              <a:rPr lang="en-US" sz="1050" dirty="0">
                <a:solidFill>
                  <a:srgbClr val="0000FF"/>
                </a:solidFill>
              </a:rPr>
              <a:t>            serial.print(“var_A = “); serial.printl(var);break ;</a:t>
            </a:r>
          </a:p>
          <a:p>
            <a:pPr lvl="2">
              <a:buFont typeface="Arial" charset="0"/>
              <a:buNone/>
              <a:defRPr/>
            </a:pPr>
            <a:r>
              <a:rPr lang="en-US" sz="1050" dirty="0">
                <a:solidFill>
                  <a:srgbClr val="0000FF"/>
                </a:solidFill>
              </a:rPr>
              <a:t>          }</a:t>
            </a:r>
          </a:p>
          <a:p>
            <a:pPr lvl="2">
              <a:buFont typeface="Arial" charset="0"/>
              <a:buNone/>
              <a:defRPr/>
            </a:pPr>
            <a:r>
              <a:rPr lang="en-US" sz="1050" dirty="0">
                <a:solidFill>
                  <a:srgbClr val="0000FF"/>
                </a:solidFill>
              </a:rPr>
              <a:t>	    </a:t>
            </a:r>
            <a:r>
              <a:rPr lang="en-US" sz="1050" b="1" dirty="0">
                <a:solidFill>
                  <a:srgbClr val="0000FF"/>
                </a:solidFill>
              </a:rPr>
              <a:t>case</a:t>
            </a:r>
            <a:r>
              <a:rPr lang="en-US" sz="1050" dirty="0">
                <a:solidFill>
                  <a:srgbClr val="0000FF"/>
                </a:solidFill>
              </a:rPr>
              <a:t> ‘B’ : </a:t>
            </a:r>
          </a:p>
          <a:p>
            <a:pPr lvl="2">
              <a:buFont typeface="Arial" charset="0"/>
              <a:buNone/>
              <a:defRPr/>
            </a:pPr>
            <a:r>
              <a:rPr lang="en-US" sz="1050" dirty="0">
                <a:solidFill>
                  <a:srgbClr val="0000FF"/>
                </a:solidFill>
              </a:rPr>
              <a:t>          {</a:t>
            </a:r>
          </a:p>
          <a:p>
            <a:pPr lvl="2">
              <a:buFont typeface="Arial" charset="0"/>
              <a:buNone/>
              <a:defRPr/>
            </a:pPr>
            <a:r>
              <a:rPr lang="en-US" sz="1050" dirty="0">
                <a:solidFill>
                  <a:srgbClr val="0000FF"/>
                </a:solidFill>
              </a:rPr>
              <a:t>             serial.print(“var _B= “); serial.printl(var);break ;</a:t>
            </a:r>
          </a:p>
          <a:p>
            <a:pPr lvl="2">
              <a:buFont typeface="Arial" charset="0"/>
              <a:buNone/>
              <a:defRPr/>
            </a:pPr>
            <a:r>
              <a:rPr lang="en-US" sz="1050" dirty="0">
                <a:solidFill>
                  <a:srgbClr val="0000FF"/>
                </a:solidFill>
              </a:rPr>
              <a:t>          }</a:t>
            </a:r>
          </a:p>
          <a:p>
            <a:pPr lvl="2">
              <a:buFont typeface="Arial" charset="0"/>
              <a:buNone/>
              <a:defRPr/>
            </a:pPr>
            <a:r>
              <a:rPr lang="en-US" sz="1050" dirty="0">
                <a:solidFill>
                  <a:srgbClr val="0000FF"/>
                </a:solidFill>
              </a:rPr>
              <a:t>	  …</a:t>
            </a:r>
          </a:p>
          <a:p>
            <a:pPr lvl="2">
              <a:buFont typeface="Arial" charset="0"/>
              <a:buNone/>
              <a:defRPr/>
            </a:pPr>
            <a:r>
              <a:rPr lang="en-US" sz="1050" dirty="0">
                <a:solidFill>
                  <a:srgbClr val="0000FF"/>
                </a:solidFill>
              </a:rPr>
              <a:t> 	  }</a:t>
            </a:r>
          </a:p>
          <a:p>
            <a:pPr lvl="2">
              <a:defRPr/>
            </a:pPr>
            <a:endParaRPr lang="en-US" dirty="0">
              <a:solidFill>
                <a:srgbClr val="0000FF"/>
              </a:solidFill>
            </a:endParaRPr>
          </a:p>
          <a:p>
            <a:pPr lvl="2">
              <a:buFont typeface="Arial" charset="0"/>
              <a:buNone/>
              <a:defRPr/>
            </a:pPr>
            <a:r>
              <a:rPr lang="en-US" sz="1000" dirty="0">
                <a:solidFill>
                  <a:srgbClr val="0000FF"/>
                </a:solidFill>
              </a:rPr>
              <a:t> 	</a:t>
            </a:r>
            <a:endParaRPr lang="en-US" sz="1200" dirty="0">
              <a:solidFill>
                <a:srgbClr val="0000FF"/>
              </a:solidFill>
            </a:endParaRPr>
          </a:p>
        </p:txBody>
      </p:sp>
      <p:sp>
        <p:nvSpPr>
          <p:cNvPr id="7" name="Rectangle 6"/>
          <p:cNvSpPr/>
          <p:nvPr/>
        </p:nvSpPr>
        <p:spPr>
          <a:xfrm>
            <a:off x="914400" y="2133600"/>
            <a:ext cx="4876800" cy="7620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07" name="Title 1"/>
          <p:cNvSpPr>
            <a:spLocks noGrp="1"/>
          </p:cNvSpPr>
          <p:nvPr>
            <p:ph type="title"/>
          </p:nvPr>
        </p:nvSpPr>
        <p:spPr/>
        <p:txBody>
          <a:bodyPr/>
          <a:lstStyle/>
          <a:p>
            <a:r>
              <a:rPr lang="en-US"/>
              <a:t>Quelques éléments du language de programmation C</a:t>
            </a:r>
          </a:p>
        </p:txBody>
      </p:sp>
      <p:sp>
        <p:nvSpPr>
          <p:cNvPr id="4" name="Date Placeholder 3"/>
          <p:cNvSpPr>
            <a:spLocks noGrp="1"/>
          </p:cNvSpPr>
          <p:nvPr>
            <p:ph type="dt" sz="quarter" idx="10"/>
          </p:nvPr>
        </p:nvSpPr>
        <p:spPr/>
        <p:txBody>
          <a:bodyPr/>
          <a:lstStyle/>
          <a:p>
            <a:pPr>
              <a:defRPr/>
            </a:pPr>
            <a:fld id="{BDD6DE88-83F7-48C3-A666-273428720D90}" type="datetime1">
              <a:rPr lang="en-US" smtClean="0"/>
              <a:pPr>
                <a:defRPr/>
              </a:pPr>
              <a:t>11/13/2021</a:t>
            </a:fld>
            <a:endParaRPr lang="en-US"/>
          </a:p>
        </p:txBody>
      </p:sp>
      <p:sp>
        <p:nvSpPr>
          <p:cNvPr id="72709" name="Footer Placeholder 4"/>
          <p:cNvSpPr>
            <a:spLocks noGrp="1"/>
          </p:cNvSpPr>
          <p:nvPr>
            <p:ph type="ftr" sz="quarter" idx="11"/>
          </p:nvPr>
        </p:nvSpPr>
        <p:spPr bwMode="auto">
          <a:noFill/>
          <a:ln>
            <a:miter lim="800000"/>
            <a:headEnd/>
            <a:tailEnd/>
          </a:ln>
        </p:spPr>
        <p:txBody>
          <a:bodyPr/>
          <a:lstStyle/>
          <a:p>
            <a:r>
              <a:rPr lang="fr-FR"/>
              <a:t> 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219826CE-1965-4C91-BFF0-3A3B1B4AF7DF}"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4B687D00-78F6-4D98-BC4D-9E41174F53C7}" type="datetime1">
              <a:rPr lang="en-US"/>
              <a:pPr>
                <a:defRPr/>
              </a:pPr>
              <a:t>11/13/2021</a:t>
            </a:fld>
            <a:endParaRPr lang="en-US"/>
          </a:p>
        </p:txBody>
      </p:sp>
      <p:sp>
        <p:nvSpPr>
          <p:cNvPr id="6" name="Slide Number Placeholder 5"/>
          <p:cNvSpPr>
            <a:spLocks noGrp="1"/>
          </p:cNvSpPr>
          <p:nvPr>
            <p:ph type="sldNum" sz="quarter" idx="12"/>
          </p:nvPr>
        </p:nvSpPr>
        <p:spPr/>
        <p:txBody>
          <a:bodyPr/>
          <a:lstStyle/>
          <a:p>
            <a:pPr>
              <a:defRPr/>
            </a:pPr>
            <a:fld id="{06C82A37-7001-47ED-84A4-83AFCC78118D}" type="slidenum">
              <a:rPr lang="en-US"/>
              <a:pPr>
                <a:defRPr/>
              </a:pPr>
              <a:t>3</a:t>
            </a:fld>
            <a:endParaRPr lang="en-US"/>
          </a:p>
        </p:txBody>
      </p:sp>
      <p:sp>
        <p:nvSpPr>
          <p:cNvPr id="19459" name="Rectangle 2"/>
          <p:cNvSpPr>
            <a:spLocks noGrp="1"/>
          </p:cNvSpPr>
          <p:nvPr>
            <p:ph type="title" idx="4294967295"/>
          </p:nvPr>
        </p:nvSpPr>
        <p:spPr/>
        <p:txBody>
          <a:bodyPr/>
          <a:lstStyle/>
          <a:p>
            <a:r>
              <a:rPr lang="fr-FR"/>
              <a:t>Plan de la formation</a:t>
            </a:r>
          </a:p>
        </p:txBody>
      </p:sp>
      <p:sp>
        <p:nvSpPr>
          <p:cNvPr id="19460" name="Rectangle 3"/>
          <p:cNvSpPr>
            <a:spLocks noGrp="1"/>
          </p:cNvSpPr>
          <p:nvPr>
            <p:ph type="body" idx="4294967295"/>
          </p:nvPr>
        </p:nvSpPr>
        <p:spPr/>
        <p:txBody>
          <a:bodyPr/>
          <a:lstStyle/>
          <a:p>
            <a:r>
              <a:rPr lang="fr-FR">
                <a:latin typeface="Comic Sans MS" pitchFamily="66" charset="0"/>
              </a:rPr>
              <a:t>Description des entées/sorties numériques simples</a:t>
            </a:r>
          </a:p>
          <a:p>
            <a:pPr lvl="1"/>
            <a:r>
              <a:rPr lang="fr-FR" sz="1600">
                <a:latin typeface="Comic Sans MS" pitchFamily="66" charset="0"/>
              </a:rPr>
              <a:t>Description et fonctionnement</a:t>
            </a:r>
          </a:p>
          <a:p>
            <a:pPr lvl="2"/>
            <a:r>
              <a:rPr lang="fr-FR" sz="1100">
                <a:latin typeface="Comic Sans MS" pitchFamily="66" charset="0"/>
              </a:rPr>
              <a:t>Exemple 1  : Clignotant d’une LED à vitesse programmable.</a:t>
            </a:r>
          </a:p>
          <a:p>
            <a:pPr lvl="2"/>
            <a:r>
              <a:rPr lang="fr-FR" sz="1100">
                <a:latin typeface="Comic Sans MS" pitchFamily="66" charset="0"/>
              </a:rPr>
              <a:t>Exemple 2 : Décodage et envoi du message « SMS » en code morse.</a:t>
            </a:r>
          </a:p>
          <a:p>
            <a:pPr lvl="2"/>
            <a:r>
              <a:rPr lang="fr-FR" sz="1100">
                <a:latin typeface="Comic Sans MS" pitchFamily="66" charset="0"/>
              </a:rPr>
              <a:t>Exemple 3 : Commande d’un pont en H (à faire).</a:t>
            </a:r>
            <a:r>
              <a:rPr lang="fr-FR" sz="1100" b="1">
                <a:latin typeface="Comic Sans MS" pitchFamily="66" charset="0"/>
              </a:rPr>
              <a:t> </a:t>
            </a:r>
          </a:p>
          <a:p>
            <a:pPr lvl="2"/>
            <a:endParaRPr lang="fr-FR" sz="1400" b="1">
              <a:latin typeface="Comic Sans MS" pitchFamily="66" charset="0"/>
            </a:endParaRPr>
          </a:p>
          <a:p>
            <a:r>
              <a:rPr lang="fr-FR">
                <a:latin typeface="Comic Sans MS" pitchFamily="66" charset="0"/>
              </a:rPr>
              <a:t>Le convertisseur analogique numérique</a:t>
            </a:r>
          </a:p>
          <a:p>
            <a:pPr lvl="1"/>
            <a:r>
              <a:rPr lang="fr-FR">
                <a:latin typeface="Comic Sans MS" pitchFamily="66" charset="0"/>
              </a:rPr>
              <a:t>Description et fonctionnement</a:t>
            </a:r>
          </a:p>
          <a:p>
            <a:pPr lvl="2"/>
            <a:r>
              <a:rPr lang="fr-FR" sz="1100">
                <a:latin typeface="Comic Sans MS" pitchFamily="66" charset="0"/>
              </a:rPr>
              <a:t>Exemple 1 : Réalisation d’un voltmètre   ,  0-10v.</a:t>
            </a:r>
          </a:p>
          <a:p>
            <a:pPr lvl="2"/>
            <a:r>
              <a:rPr lang="fr-FR" sz="1100">
                <a:latin typeface="Comic Sans MS" pitchFamily="66" charset="0"/>
              </a:rPr>
              <a:t>Exemple 2 : Réalisation d’un capacimètre , Cx &gt;2nF.</a:t>
            </a:r>
          </a:p>
          <a:p>
            <a:pPr lvl="2"/>
            <a:endParaRPr lang="fr-FR" sz="1400">
              <a:latin typeface="Comic Sans MS" pitchFamily="66" charset="0"/>
            </a:endParaRPr>
          </a:p>
          <a:p>
            <a:pPr eaLnBrk="1" hangingPunct="1">
              <a:lnSpc>
                <a:spcPct val="90000"/>
              </a:lnSpc>
            </a:pPr>
            <a:r>
              <a:rPr lang="en-US">
                <a:latin typeface="Comic Sans MS" pitchFamily="66" charset="0"/>
              </a:rPr>
              <a:t>Le PWM (Pulse Width Modulation)</a:t>
            </a:r>
          </a:p>
          <a:p>
            <a:pPr lvl="1" eaLnBrk="1" hangingPunct="1">
              <a:lnSpc>
                <a:spcPct val="90000"/>
              </a:lnSpc>
            </a:pPr>
            <a:r>
              <a:rPr lang="en-US">
                <a:latin typeface="Comic Sans MS" pitchFamily="66" charset="0"/>
              </a:rPr>
              <a:t>Description et Fonctionnement</a:t>
            </a:r>
          </a:p>
          <a:p>
            <a:pPr lvl="1" eaLnBrk="1" hangingPunct="1">
              <a:lnSpc>
                <a:spcPct val="90000"/>
              </a:lnSpc>
            </a:pPr>
            <a:r>
              <a:rPr lang="en-US">
                <a:latin typeface="Comic Sans MS" pitchFamily="66" charset="0"/>
              </a:rPr>
              <a:t>Contrôle de l’intensité lumineuse d’une diode LED</a:t>
            </a:r>
          </a:p>
          <a:p>
            <a:pPr lvl="2" eaLnBrk="1" hangingPunct="1">
              <a:lnSpc>
                <a:spcPct val="90000"/>
              </a:lnSpc>
            </a:pPr>
            <a:r>
              <a:rPr lang="en-US">
                <a:latin typeface="Comic Sans MS" pitchFamily="66" charset="0"/>
              </a:rPr>
              <a:t>Contrôle continu</a:t>
            </a:r>
          </a:p>
          <a:p>
            <a:pPr lvl="2" eaLnBrk="1" hangingPunct="1">
              <a:lnSpc>
                <a:spcPct val="90000"/>
              </a:lnSpc>
            </a:pPr>
            <a:r>
              <a:rPr lang="en-US">
                <a:latin typeface="Comic Sans MS" pitchFamily="66" charset="0"/>
              </a:rPr>
              <a:t>A partir des touches ‘+’ et ‘-’</a:t>
            </a:r>
          </a:p>
          <a:p>
            <a:pPr lvl="1" eaLnBrk="1" hangingPunct="1">
              <a:lnSpc>
                <a:spcPct val="90000"/>
              </a:lnSpc>
            </a:pPr>
            <a:r>
              <a:rPr lang="en-US">
                <a:latin typeface="Comic Sans MS" pitchFamily="66" charset="0"/>
              </a:rPr>
              <a:t>Convertisseur Numérique/analogique</a:t>
            </a:r>
          </a:p>
          <a:p>
            <a:pPr lvl="2" eaLnBrk="1" hangingPunct="1">
              <a:lnSpc>
                <a:spcPct val="90000"/>
              </a:lnSpc>
            </a:pPr>
            <a:r>
              <a:rPr lang="en-US" sz="1100">
                <a:latin typeface="Comic Sans MS" pitchFamily="66" charset="0"/>
              </a:rPr>
              <a:t>Exemple 1 : Génération d’une rampe.</a:t>
            </a:r>
          </a:p>
          <a:p>
            <a:pPr lvl="2" eaLnBrk="1" hangingPunct="1">
              <a:lnSpc>
                <a:spcPct val="90000"/>
              </a:lnSpc>
            </a:pPr>
            <a:r>
              <a:rPr lang="en-US" sz="1100">
                <a:latin typeface="Comic Sans MS" pitchFamily="66" charset="0"/>
              </a:rPr>
              <a:t>Exemple 2 : Génération d’un signal triangulaire.</a:t>
            </a:r>
          </a:p>
          <a:p>
            <a:pPr lvl="2" eaLnBrk="1" hangingPunct="1">
              <a:lnSpc>
                <a:spcPct val="90000"/>
              </a:lnSpc>
            </a:pPr>
            <a:r>
              <a:rPr lang="en-US" sz="1100">
                <a:latin typeface="Comic Sans MS" pitchFamily="66" charset="0"/>
              </a:rPr>
              <a:t>Exemple 3 : Génération d’un signal sinusoïdal.</a:t>
            </a:r>
          </a:p>
          <a:p>
            <a:pPr lvl="1" eaLnBrk="1" hangingPunct="1">
              <a:lnSpc>
                <a:spcPct val="90000"/>
              </a:lnSpc>
            </a:pPr>
            <a:r>
              <a:rPr lang="en-US" sz="1600">
                <a:latin typeface="Comic Sans MS" pitchFamily="66" charset="0"/>
              </a:rPr>
              <a:t>Modulation tout ou rien</a:t>
            </a:r>
          </a:p>
          <a:p>
            <a:pPr lvl="2" eaLnBrk="1" hangingPunct="1">
              <a:lnSpc>
                <a:spcPct val="90000"/>
              </a:lnSpc>
            </a:pPr>
            <a:r>
              <a:rPr lang="en-US" sz="1100">
                <a:latin typeface="Comic Sans MS" pitchFamily="66" charset="0"/>
              </a:rPr>
              <a:t>Générateur d’appel général audio (CQ de F5KEQ).</a:t>
            </a:r>
          </a:p>
          <a:p>
            <a:pPr lvl="1"/>
            <a:endParaRPr lang="fr-FR" sz="1600" b="1">
              <a:latin typeface="Comic Sans MS" pitchFamily="66" charset="0"/>
            </a:endParaRPr>
          </a:p>
          <a:p>
            <a:pPr lvl="1"/>
            <a:endParaRPr lang="fr-FR" sz="1600">
              <a:latin typeface="Comic Sans MS" pitchFamily="66" charset="0"/>
            </a:endParaRPr>
          </a:p>
        </p:txBody>
      </p:sp>
      <p:sp>
        <p:nvSpPr>
          <p:cNvPr id="4" name="Footer Placeholder 3"/>
          <p:cNvSpPr txBox="1">
            <a:spLocks noGrp="1"/>
          </p:cNvSpPr>
          <p:nvPr/>
        </p:nvSpPr>
        <p:spPr>
          <a:xfrm>
            <a:off x="1600200" y="6356350"/>
            <a:ext cx="53340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Formation arduino - ARALA - F4GSC - Jean-Luc Levant 2014</a:t>
            </a:r>
            <a:endParaRPr lang="en-US" sz="1200">
              <a:solidFill>
                <a:schemeClr val="tx1">
                  <a:tint val="75000"/>
                </a:schemeClr>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A8D3B5B8-2E3D-4DAE-9BC8-D96495F69DDF}"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0D03722F-6F0E-4622-9D98-0A812DC5975E}" type="slidenum">
              <a:rPr lang="en-US"/>
              <a:pPr>
                <a:defRPr/>
              </a:pPr>
              <a:t>30</a:t>
            </a:fld>
            <a:endParaRPr lang="en-US"/>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B98347AF-45FF-436E-94C6-5B4151819C4E}" type="slidenum">
              <a:rPr lang="en-US" sz="1200">
                <a:solidFill>
                  <a:schemeClr val="tx1">
                    <a:tint val="75000"/>
                  </a:schemeClr>
                </a:solidFill>
                <a:latin typeface="+mn-lt"/>
              </a:rPr>
              <a:pPr algn="r" fontAlgn="auto">
                <a:spcBef>
                  <a:spcPts val="0"/>
                </a:spcBef>
                <a:spcAft>
                  <a:spcPts val="0"/>
                </a:spcAft>
                <a:defRPr/>
              </a:pPr>
              <a:t>30</a:t>
            </a:fld>
            <a:endParaRPr lang="en-US" sz="1200">
              <a:solidFill>
                <a:schemeClr val="tx1">
                  <a:tint val="75000"/>
                </a:schemeClr>
              </a:solidFill>
              <a:latin typeface="+mn-lt"/>
            </a:endParaRPr>
          </a:p>
        </p:txBody>
      </p:sp>
      <p:sp>
        <p:nvSpPr>
          <p:cNvPr id="74758" name="Title 1"/>
          <p:cNvSpPr>
            <a:spLocks noGrp="1"/>
          </p:cNvSpPr>
          <p:nvPr>
            <p:ph type="title"/>
          </p:nvPr>
        </p:nvSpPr>
        <p:spPr>
          <a:xfrm>
            <a:off x="457200" y="3200400"/>
            <a:ext cx="8229600" cy="487363"/>
          </a:xfrm>
        </p:spPr>
        <p:txBody>
          <a:bodyPr/>
          <a:lstStyle/>
          <a:p>
            <a:r>
              <a:rPr lang="en-US"/>
              <a:t>Description des fonctions d’Entrées/Sorties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2F668227-A79F-4BFA-8C9F-3086673BD360}" type="datetime1">
              <a:rPr lang="en-US"/>
              <a:pPr>
                <a:defRPr/>
              </a:pPr>
              <a:t>11/13/2021</a:t>
            </a:fld>
            <a:endParaRPr lang="en-US"/>
          </a:p>
        </p:txBody>
      </p:sp>
      <p:sp>
        <p:nvSpPr>
          <p:cNvPr id="6" name="Slide Number Placeholder 5"/>
          <p:cNvSpPr>
            <a:spLocks noGrp="1"/>
          </p:cNvSpPr>
          <p:nvPr>
            <p:ph type="sldNum" sz="quarter" idx="12"/>
          </p:nvPr>
        </p:nvSpPr>
        <p:spPr/>
        <p:txBody>
          <a:bodyPr/>
          <a:lstStyle/>
          <a:p>
            <a:pPr>
              <a:defRPr/>
            </a:pPr>
            <a:fld id="{3DA56BBE-8300-4959-A604-BD7CD75FED94}" type="slidenum">
              <a:rPr lang="en-US"/>
              <a:pPr>
                <a:defRPr/>
              </a:pPr>
              <a:t>31</a:t>
            </a:fld>
            <a:endParaRPr lang="en-US"/>
          </a:p>
        </p:txBody>
      </p:sp>
      <p:sp>
        <p:nvSpPr>
          <p:cNvPr id="76803" name="Rectangle 2"/>
          <p:cNvSpPr>
            <a:spLocks noGrp="1"/>
          </p:cNvSpPr>
          <p:nvPr>
            <p:ph type="title" idx="4294967295"/>
          </p:nvPr>
        </p:nvSpPr>
        <p:spPr/>
        <p:txBody>
          <a:bodyPr/>
          <a:lstStyle/>
          <a:p>
            <a:r>
              <a:rPr lang="fr-FR"/>
              <a:t>Les Entrées/Sorties Numériques Simples</a:t>
            </a:r>
          </a:p>
        </p:txBody>
      </p:sp>
      <p:sp>
        <p:nvSpPr>
          <p:cNvPr id="76804" name="Rectangle 3"/>
          <p:cNvSpPr>
            <a:spLocks noGrp="1"/>
          </p:cNvSpPr>
          <p:nvPr>
            <p:ph type="body" idx="4294967295"/>
          </p:nvPr>
        </p:nvSpPr>
        <p:spPr>
          <a:xfrm>
            <a:off x="381000" y="914400"/>
            <a:ext cx="8534400" cy="5638800"/>
          </a:xfrm>
        </p:spPr>
        <p:txBody>
          <a:bodyPr/>
          <a:lstStyle/>
          <a:p>
            <a:r>
              <a:rPr lang="fr-FR" b="1">
                <a:latin typeface="Comic Sans MS" pitchFamily="66" charset="0"/>
              </a:rPr>
              <a:t>Propriétés</a:t>
            </a:r>
          </a:p>
          <a:p>
            <a:pPr lvl="1"/>
            <a:r>
              <a:rPr lang="fr-FR">
                <a:latin typeface="Comic Sans MS" pitchFamily="66" charset="0"/>
              </a:rPr>
              <a:t>Ce sont des E/S qui ont deux états et dont ceux-ci sont contrôlés par l’utilisateur (programme).</a:t>
            </a:r>
          </a:p>
          <a:p>
            <a:pPr lvl="1"/>
            <a:endParaRPr lang="fr-FR">
              <a:latin typeface="Comic Sans MS" pitchFamily="66" charset="0"/>
            </a:endParaRPr>
          </a:p>
          <a:p>
            <a:pPr lvl="1"/>
            <a:r>
              <a:rPr lang="fr-FR">
                <a:latin typeface="Comic Sans MS" pitchFamily="66" charset="0"/>
              </a:rPr>
              <a:t>Celles qui ne sont pas des E/S simples sont des E/S analogiques et des E/S spécifiques.</a:t>
            </a:r>
          </a:p>
          <a:p>
            <a:pPr lvl="1">
              <a:buFont typeface="Arial" charset="0"/>
              <a:buNone/>
            </a:pPr>
            <a:endParaRPr lang="fr-FR">
              <a:latin typeface="Comic Sans MS" pitchFamily="66" charset="0"/>
            </a:endParaRPr>
          </a:p>
          <a:p>
            <a:r>
              <a:rPr lang="fr-FR" b="1">
                <a:latin typeface="Comic Sans MS" pitchFamily="66" charset="0"/>
              </a:rPr>
              <a:t>Actions à faire par programmation pour utiliser ces E/S.</a:t>
            </a:r>
          </a:p>
          <a:p>
            <a:pPr lvl="1"/>
            <a:endParaRPr lang="fr-FR" sz="1600">
              <a:latin typeface="Comic Sans MS" pitchFamily="66" charset="0"/>
            </a:endParaRPr>
          </a:p>
          <a:p>
            <a:pPr lvl="2"/>
            <a:r>
              <a:rPr lang="fr-FR" b="1">
                <a:latin typeface="Comic Sans MS" pitchFamily="66" charset="0"/>
              </a:rPr>
              <a:t>Indiquer quelle broche est utilisée.</a:t>
            </a:r>
          </a:p>
          <a:p>
            <a:pPr lvl="2"/>
            <a:endParaRPr lang="fr-FR" b="1">
              <a:latin typeface="Comic Sans MS" pitchFamily="66" charset="0"/>
            </a:endParaRPr>
          </a:p>
          <a:p>
            <a:pPr lvl="3"/>
            <a:r>
              <a:rPr lang="fr-FR" b="1">
                <a:solidFill>
                  <a:srgbClr val="0000FF"/>
                </a:solidFill>
                <a:latin typeface="Comic Sans MS" pitchFamily="66" charset="0"/>
              </a:rPr>
              <a:t>int Signal1 =2;</a:t>
            </a:r>
          </a:p>
          <a:p>
            <a:pPr lvl="3"/>
            <a:endParaRPr lang="fr-FR" b="1">
              <a:solidFill>
                <a:srgbClr val="0000FF"/>
              </a:solidFill>
              <a:latin typeface="Comic Sans MS" pitchFamily="66" charset="0"/>
            </a:endParaRPr>
          </a:p>
          <a:p>
            <a:pPr lvl="2"/>
            <a:r>
              <a:rPr lang="fr-FR" b="1">
                <a:latin typeface="Comic Sans MS" pitchFamily="66" charset="0"/>
              </a:rPr>
              <a:t>Indiquer la direction de l’E/S </a:t>
            </a:r>
            <a:r>
              <a:rPr lang="fr-FR" b="1">
                <a:latin typeface="Comic Sans MS" pitchFamily="66" charset="0"/>
                <a:sym typeface="Wingdings" pitchFamily="2" charset="2"/>
              </a:rPr>
              <a:t> est-ce que l’utilisateur à besoin d’une Entrée ou une Sortie?</a:t>
            </a:r>
          </a:p>
          <a:p>
            <a:pPr lvl="2"/>
            <a:endParaRPr lang="fr-FR" b="1">
              <a:latin typeface="Comic Sans MS" pitchFamily="66" charset="0"/>
              <a:sym typeface="Wingdings" pitchFamily="2" charset="2"/>
            </a:endParaRPr>
          </a:p>
          <a:p>
            <a:pPr lvl="3"/>
            <a:r>
              <a:rPr lang="fr-FR" b="1">
                <a:solidFill>
                  <a:srgbClr val="0000FF"/>
                </a:solidFill>
                <a:latin typeface="Comic Sans MS" pitchFamily="66" charset="0"/>
                <a:sym typeface="Wingdings" pitchFamily="2" charset="2"/>
              </a:rPr>
              <a:t>pinMode( Signal1,OUTPUT);</a:t>
            </a:r>
            <a:r>
              <a:rPr lang="fr-FR">
                <a:latin typeface="Comic Sans MS" pitchFamily="66" charset="0"/>
                <a:sym typeface="Wingdings" pitchFamily="2" charset="2"/>
              </a:rPr>
              <a:t> ou </a:t>
            </a:r>
            <a:r>
              <a:rPr lang="fr-FR" b="1">
                <a:solidFill>
                  <a:srgbClr val="0000FF"/>
                </a:solidFill>
                <a:latin typeface="Comic Sans MS" pitchFamily="66" charset="0"/>
                <a:sym typeface="Wingdings" pitchFamily="2" charset="2"/>
              </a:rPr>
              <a:t>pinMode(Signal1,INPUT);</a:t>
            </a:r>
          </a:p>
          <a:p>
            <a:pPr lvl="3"/>
            <a:endParaRPr lang="fr-FR" b="1">
              <a:solidFill>
                <a:srgbClr val="0000FF"/>
              </a:solidFill>
              <a:latin typeface="Comic Sans MS" pitchFamily="66" charset="0"/>
              <a:sym typeface="Wingdings" pitchFamily="2" charset="2"/>
            </a:endParaRPr>
          </a:p>
          <a:p>
            <a:pPr lvl="2"/>
            <a:r>
              <a:rPr lang="fr-FR" b="1">
                <a:latin typeface="Comic Sans MS" pitchFamily="66" charset="0"/>
                <a:sym typeface="Wingdings" pitchFamily="2" charset="2"/>
              </a:rPr>
              <a:t>En fonction du besoin du programme, forcer la Sortie à l’état haut(VDD) ou bas (GND) ou lire l’Entrée.</a:t>
            </a:r>
          </a:p>
          <a:p>
            <a:pPr lvl="2">
              <a:buFont typeface="Arial" charset="0"/>
              <a:buNone/>
            </a:pPr>
            <a:endParaRPr lang="fr-FR" b="1">
              <a:latin typeface="Comic Sans MS" pitchFamily="66" charset="0"/>
              <a:sym typeface="Wingdings" pitchFamily="2" charset="2"/>
            </a:endParaRPr>
          </a:p>
          <a:p>
            <a:pPr lvl="3"/>
            <a:r>
              <a:rPr lang="fr-FR" b="1">
                <a:latin typeface="Comic Sans MS" pitchFamily="66" charset="0"/>
              </a:rPr>
              <a:t>Sortie</a:t>
            </a:r>
            <a:r>
              <a:rPr lang="fr-FR">
                <a:latin typeface="Comic Sans MS" pitchFamily="66" charset="0"/>
              </a:rPr>
              <a:t>  :  </a:t>
            </a:r>
            <a:r>
              <a:rPr lang="fr-FR" b="1">
                <a:solidFill>
                  <a:srgbClr val="0000FF"/>
                </a:solidFill>
                <a:latin typeface="Comic Sans MS" pitchFamily="66" charset="0"/>
              </a:rPr>
              <a:t>digitalWrite(Signal1,HIGH);</a:t>
            </a:r>
            <a:r>
              <a:rPr lang="fr-FR">
                <a:latin typeface="Comic Sans MS" pitchFamily="66" charset="0"/>
              </a:rPr>
              <a:t> ou </a:t>
            </a:r>
            <a:r>
              <a:rPr lang="fr-FR" b="1">
                <a:solidFill>
                  <a:srgbClr val="0000FF"/>
                </a:solidFill>
                <a:latin typeface="Comic Sans MS" pitchFamily="66" charset="0"/>
              </a:rPr>
              <a:t>digitalWrite(Signal1,LOW);</a:t>
            </a:r>
          </a:p>
          <a:p>
            <a:pPr lvl="3"/>
            <a:r>
              <a:rPr lang="fr-FR" b="1">
                <a:latin typeface="Comic Sans MS" pitchFamily="66" charset="0"/>
              </a:rPr>
              <a:t>Entrée</a:t>
            </a:r>
            <a:r>
              <a:rPr lang="fr-FR">
                <a:latin typeface="Comic Sans MS" pitchFamily="66" charset="0"/>
              </a:rPr>
              <a:t> :  </a:t>
            </a:r>
            <a:r>
              <a:rPr lang="fr-FR" b="1">
                <a:solidFill>
                  <a:srgbClr val="0000FF"/>
                </a:solidFill>
                <a:latin typeface="Comic Sans MS" pitchFamily="66" charset="0"/>
              </a:rPr>
              <a:t>var = digitalRead(Signal1);</a:t>
            </a:r>
          </a:p>
        </p:txBody>
      </p:sp>
      <p:sp>
        <p:nvSpPr>
          <p:cNvPr id="4" name="Footer Placeholder 3"/>
          <p:cNvSpPr txBox="1">
            <a:spLocks noGrp="1"/>
          </p:cNvSpPr>
          <p:nvPr/>
        </p:nvSpPr>
        <p:spPr>
          <a:xfrm>
            <a:off x="1600200" y="6356350"/>
            <a:ext cx="53340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Formation arduino - ARALA - F4GSC - Jean-Luc Levant 2014</a:t>
            </a:r>
            <a:endParaRPr lang="en-US" sz="1200">
              <a:solidFill>
                <a:schemeClr val="tx1">
                  <a:tint val="75000"/>
                </a:schemeClr>
              </a:solidFill>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FB39C52B-EC92-4382-9814-99EB18E34E6A}" type="datetime1">
              <a:rPr lang="en-US"/>
              <a:pPr>
                <a:defRPr/>
              </a:pPr>
              <a:t>11/13/2021</a:t>
            </a:fld>
            <a:endParaRPr lang="en-US"/>
          </a:p>
        </p:txBody>
      </p:sp>
      <p:sp>
        <p:nvSpPr>
          <p:cNvPr id="6" name="Slide Number Placeholder 5"/>
          <p:cNvSpPr>
            <a:spLocks noGrp="1"/>
          </p:cNvSpPr>
          <p:nvPr>
            <p:ph type="sldNum" sz="quarter" idx="12"/>
          </p:nvPr>
        </p:nvSpPr>
        <p:spPr/>
        <p:txBody>
          <a:bodyPr/>
          <a:lstStyle/>
          <a:p>
            <a:pPr>
              <a:defRPr/>
            </a:pPr>
            <a:fld id="{4DD2D03C-0952-49FE-AF4A-97C9359245E7}" type="slidenum">
              <a:rPr lang="en-US"/>
              <a:pPr>
                <a:defRPr/>
              </a:pPr>
              <a:t>32</a:t>
            </a:fld>
            <a:endParaRPr lang="en-US"/>
          </a:p>
        </p:txBody>
      </p:sp>
      <p:sp>
        <p:nvSpPr>
          <p:cNvPr id="78851" name="Rectangle 2"/>
          <p:cNvSpPr>
            <a:spLocks noGrp="1"/>
          </p:cNvSpPr>
          <p:nvPr>
            <p:ph type="title" idx="4294967295"/>
          </p:nvPr>
        </p:nvSpPr>
        <p:spPr/>
        <p:txBody>
          <a:bodyPr/>
          <a:lstStyle/>
          <a:p>
            <a:r>
              <a:rPr lang="fr-FR"/>
              <a:t>Les Entrées/Sorties Numériques Simples</a:t>
            </a:r>
          </a:p>
        </p:txBody>
      </p:sp>
      <p:sp>
        <p:nvSpPr>
          <p:cNvPr id="78852" name="Rectangle 3"/>
          <p:cNvSpPr>
            <a:spLocks noGrp="1"/>
          </p:cNvSpPr>
          <p:nvPr>
            <p:ph type="body" idx="4294967295"/>
          </p:nvPr>
        </p:nvSpPr>
        <p:spPr>
          <a:xfrm>
            <a:off x="381000" y="914400"/>
            <a:ext cx="8229600" cy="5181600"/>
          </a:xfrm>
        </p:spPr>
        <p:txBody>
          <a:bodyPr/>
          <a:lstStyle/>
          <a:p>
            <a:pPr>
              <a:lnSpc>
                <a:spcPct val="90000"/>
              </a:lnSpc>
            </a:pPr>
            <a:r>
              <a:rPr lang="fr-FR" sz="1800">
                <a:latin typeface="Comic Sans MS" pitchFamily="66" charset="0"/>
              </a:rPr>
              <a:t>Exemple 1 – Utilisation des entrées/sorties</a:t>
            </a:r>
          </a:p>
          <a:p>
            <a:pPr lvl="1">
              <a:lnSpc>
                <a:spcPct val="90000"/>
              </a:lnSpc>
            </a:pPr>
            <a:r>
              <a:rPr lang="fr-FR">
                <a:latin typeface="Comic Sans MS" pitchFamily="66" charset="0"/>
              </a:rPr>
              <a:t>Faire clignoter la led associée à la broche 13 avec une période de 1 seconde si la broche 2 est à l’état 1 (VDD=5v) et à 2 secondes si elle est à 0 (Gnd=0v).</a:t>
            </a:r>
          </a:p>
          <a:p>
            <a:pPr lvl="2">
              <a:lnSpc>
                <a:spcPct val="90000"/>
              </a:lnSpc>
            </a:pPr>
            <a:endParaRPr lang="fr-FR">
              <a:latin typeface="Comic Sans MS" pitchFamily="66" charset="0"/>
            </a:endParaRPr>
          </a:p>
          <a:p>
            <a:pPr lvl="3">
              <a:lnSpc>
                <a:spcPct val="90000"/>
              </a:lnSpc>
            </a:pPr>
            <a:r>
              <a:rPr lang="fr-FR" sz="1000" b="1">
                <a:solidFill>
                  <a:srgbClr val="0000FF"/>
                </a:solidFill>
                <a:latin typeface="Comic Sans MS" pitchFamily="66" charset="0"/>
              </a:rPr>
              <a:t>Déclaration des broches utilisées</a:t>
            </a:r>
          </a:p>
          <a:p>
            <a:pPr lvl="4">
              <a:lnSpc>
                <a:spcPct val="90000"/>
              </a:lnSpc>
              <a:buFont typeface="Arial" charset="0"/>
              <a:buNone/>
            </a:pPr>
            <a:r>
              <a:rPr lang="fr-FR" sz="1000">
                <a:solidFill>
                  <a:srgbClr val="0000FF"/>
                </a:solidFill>
                <a:latin typeface="Comic Sans MS" pitchFamily="66" charset="0"/>
              </a:rPr>
              <a:t>int Led=13 ; </a:t>
            </a:r>
          </a:p>
          <a:p>
            <a:pPr lvl="4">
              <a:lnSpc>
                <a:spcPct val="90000"/>
              </a:lnSpc>
              <a:buFont typeface="Arial" charset="0"/>
              <a:buNone/>
            </a:pPr>
            <a:r>
              <a:rPr lang="fr-FR" sz="1000">
                <a:solidFill>
                  <a:srgbClr val="0000FF"/>
                </a:solidFill>
                <a:latin typeface="Comic Sans MS" pitchFamily="66" charset="0"/>
              </a:rPr>
              <a:t>int Interrupteur= 2 ;</a:t>
            </a:r>
          </a:p>
          <a:p>
            <a:pPr lvl="3">
              <a:lnSpc>
                <a:spcPct val="90000"/>
              </a:lnSpc>
            </a:pPr>
            <a:endParaRPr lang="fr-FR" sz="1000">
              <a:solidFill>
                <a:srgbClr val="0000FF"/>
              </a:solidFill>
              <a:latin typeface="Comic Sans MS" pitchFamily="66" charset="0"/>
            </a:endParaRPr>
          </a:p>
          <a:p>
            <a:pPr lvl="3">
              <a:lnSpc>
                <a:spcPct val="90000"/>
              </a:lnSpc>
            </a:pPr>
            <a:r>
              <a:rPr lang="fr-FR" sz="1000" b="1">
                <a:solidFill>
                  <a:srgbClr val="0000FF"/>
                </a:solidFill>
                <a:latin typeface="Comic Sans MS" pitchFamily="66" charset="0"/>
              </a:rPr>
              <a:t>Indiquer la direction des broches 2 et 13</a:t>
            </a:r>
          </a:p>
          <a:p>
            <a:pPr lvl="4">
              <a:lnSpc>
                <a:spcPct val="90000"/>
              </a:lnSpc>
              <a:buFont typeface="Arial" charset="0"/>
              <a:buNone/>
            </a:pPr>
            <a:r>
              <a:rPr lang="fr-FR" sz="1000" b="1">
                <a:solidFill>
                  <a:srgbClr val="0000FF"/>
                </a:solidFill>
                <a:latin typeface="Comic Sans MS" pitchFamily="66" charset="0"/>
              </a:rPr>
              <a:t>Void setup</a:t>
            </a:r>
          </a:p>
          <a:p>
            <a:pPr lvl="4">
              <a:lnSpc>
                <a:spcPct val="90000"/>
              </a:lnSpc>
              <a:buFont typeface="Arial" charset="0"/>
              <a:buNone/>
            </a:pPr>
            <a:r>
              <a:rPr lang="fr-FR" sz="1000" b="1">
                <a:solidFill>
                  <a:srgbClr val="0000FF"/>
                </a:solidFill>
                <a:latin typeface="Comic Sans MS" pitchFamily="66" charset="0"/>
              </a:rPr>
              <a:t>{</a:t>
            </a:r>
          </a:p>
          <a:p>
            <a:pPr lvl="4">
              <a:lnSpc>
                <a:spcPct val="90000"/>
              </a:lnSpc>
              <a:buFont typeface="Arial" charset="0"/>
              <a:buNone/>
            </a:pPr>
            <a:r>
              <a:rPr lang="fr-FR" sz="1000">
                <a:solidFill>
                  <a:srgbClr val="0000FF"/>
                </a:solidFill>
                <a:latin typeface="Comic Sans MS" pitchFamily="66" charset="0"/>
              </a:rPr>
              <a:t>	pinMode(Led,OUTPUT);</a:t>
            </a:r>
          </a:p>
          <a:p>
            <a:pPr lvl="4">
              <a:lnSpc>
                <a:spcPct val="90000"/>
              </a:lnSpc>
              <a:buFont typeface="Arial" charset="0"/>
              <a:buNone/>
            </a:pPr>
            <a:r>
              <a:rPr lang="fr-FR" sz="1000">
                <a:solidFill>
                  <a:srgbClr val="0000FF"/>
                </a:solidFill>
                <a:latin typeface="Comic Sans MS" pitchFamily="66" charset="0"/>
              </a:rPr>
              <a:t>	pinMode(Interrupteur,INPUT);</a:t>
            </a:r>
          </a:p>
          <a:p>
            <a:pPr lvl="4">
              <a:lnSpc>
                <a:spcPct val="90000"/>
              </a:lnSpc>
              <a:buFont typeface="Arial" charset="0"/>
              <a:buNone/>
            </a:pPr>
            <a:r>
              <a:rPr lang="fr-FR" sz="1000" b="1">
                <a:solidFill>
                  <a:srgbClr val="0000FF"/>
                </a:solidFill>
                <a:latin typeface="Comic Sans MS" pitchFamily="66" charset="0"/>
              </a:rPr>
              <a:t>}</a:t>
            </a:r>
          </a:p>
          <a:p>
            <a:pPr lvl="3">
              <a:lnSpc>
                <a:spcPct val="90000"/>
              </a:lnSpc>
            </a:pPr>
            <a:endParaRPr lang="fr-FR" sz="1000">
              <a:solidFill>
                <a:srgbClr val="0000FF"/>
              </a:solidFill>
              <a:latin typeface="Comic Sans MS" pitchFamily="66" charset="0"/>
            </a:endParaRPr>
          </a:p>
          <a:p>
            <a:pPr lvl="3">
              <a:lnSpc>
                <a:spcPct val="90000"/>
              </a:lnSpc>
            </a:pPr>
            <a:r>
              <a:rPr lang="fr-FR" sz="1000" b="1">
                <a:solidFill>
                  <a:srgbClr val="0000FF"/>
                </a:solidFill>
                <a:latin typeface="Comic Sans MS" pitchFamily="66" charset="0"/>
              </a:rPr>
              <a:t>Programme </a:t>
            </a:r>
          </a:p>
          <a:p>
            <a:pPr lvl="4">
              <a:lnSpc>
                <a:spcPct val="90000"/>
              </a:lnSpc>
              <a:buFont typeface="Arial" charset="0"/>
              <a:buNone/>
            </a:pPr>
            <a:r>
              <a:rPr lang="fr-FR" sz="1000" b="1">
                <a:solidFill>
                  <a:srgbClr val="0000FF"/>
                </a:solidFill>
                <a:latin typeface="Comic Sans MS" pitchFamily="66" charset="0"/>
              </a:rPr>
              <a:t>Void loop()</a:t>
            </a:r>
          </a:p>
          <a:p>
            <a:pPr lvl="4">
              <a:lnSpc>
                <a:spcPct val="90000"/>
              </a:lnSpc>
              <a:buFont typeface="Arial" charset="0"/>
              <a:buNone/>
            </a:pPr>
            <a:r>
              <a:rPr lang="fr-FR" sz="1000" b="1">
                <a:solidFill>
                  <a:srgbClr val="0000FF"/>
                </a:solidFill>
                <a:latin typeface="Comic Sans MS" pitchFamily="66" charset="0"/>
              </a:rPr>
              <a:t>{</a:t>
            </a:r>
          </a:p>
          <a:p>
            <a:pPr lvl="4">
              <a:lnSpc>
                <a:spcPct val="90000"/>
              </a:lnSpc>
              <a:buFont typeface="Arial" charset="0"/>
              <a:buNone/>
            </a:pPr>
            <a:r>
              <a:rPr lang="fr-FR" sz="1000">
                <a:solidFill>
                  <a:srgbClr val="0000FF"/>
                </a:solidFill>
                <a:latin typeface="Comic Sans MS" pitchFamily="66" charset="0"/>
              </a:rPr>
              <a:t>boolean Toggle;</a:t>
            </a:r>
          </a:p>
          <a:p>
            <a:pPr lvl="4">
              <a:lnSpc>
                <a:spcPct val="90000"/>
              </a:lnSpc>
              <a:buFont typeface="Arial" charset="0"/>
              <a:buNone/>
            </a:pPr>
            <a:endParaRPr lang="fr-FR" sz="1000" b="1">
              <a:solidFill>
                <a:srgbClr val="0000FF"/>
              </a:solidFill>
              <a:latin typeface="Comic Sans MS" pitchFamily="66" charset="0"/>
            </a:endParaRPr>
          </a:p>
          <a:p>
            <a:pPr lvl="4">
              <a:lnSpc>
                <a:spcPct val="90000"/>
              </a:lnSpc>
              <a:buFont typeface="Arial" charset="0"/>
              <a:buNone/>
            </a:pPr>
            <a:r>
              <a:rPr lang="fr-FR" sz="1000" b="1">
                <a:solidFill>
                  <a:srgbClr val="0000FF"/>
                </a:solidFill>
                <a:latin typeface="Comic Sans MS" pitchFamily="66" charset="0"/>
              </a:rPr>
              <a:t>	if </a:t>
            </a:r>
            <a:r>
              <a:rPr lang="fr-FR" sz="1000">
                <a:solidFill>
                  <a:srgbClr val="0000FF"/>
                </a:solidFill>
                <a:latin typeface="Comic Sans MS" pitchFamily="66" charset="0"/>
              </a:rPr>
              <a:t>(digitalRead(Interrupt)==1) delay(1000) ;</a:t>
            </a:r>
          </a:p>
          <a:p>
            <a:pPr lvl="4">
              <a:lnSpc>
                <a:spcPct val="90000"/>
              </a:lnSpc>
              <a:buFont typeface="Arial" charset="0"/>
              <a:buNone/>
            </a:pPr>
            <a:r>
              <a:rPr lang="fr-FR" sz="1000" b="1">
                <a:solidFill>
                  <a:srgbClr val="0000FF"/>
                </a:solidFill>
                <a:latin typeface="Comic Sans MS" pitchFamily="66" charset="0"/>
              </a:rPr>
              <a:t>	else </a:t>
            </a:r>
            <a:r>
              <a:rPr lang="fr-FR" sz="1000">
                <a:solidFill>
                  <a:srgbClr val="0000FF"/>
                </a:solidFill>
                <a:latin typeface="Comic Sans MS" pitchFamily="66" charset="0"/>
              </a:rPr>
              <a:t>delay(2000) ;</a:t>
            </a:r>
          </a:p>
          <a:p>
            <a:pPr lvl="4">
              <a:lnSpc>
                <a:spcPct val="90000"/>
              </a:lnSpc>
              <a:buFont typeface="Arial" charset="0"/>
              <a:buNone/>
            </a:pPr>
            <a:r>
              <a:rPr lang="fr-FR" sz="1000" b="1">
                <a:solidFill>
                  <a:srgbClr val="0000FF"/>
                </a:solidFill>
                <a:latin typeface="Comic Sans MS" pitchFamily="66" charset="0"/>
              </a:rPr>
              <a:t>	if</a:t>
            </a:r>
            <a:r>
              <a:rPr lang="fr-FR" sz="1000">
                <a:solidFill>
                  <a:srgbClr val="0000FF"/>
                </a:solidFill>
                <a:latin typeface="Comic Sans MS" pitchFamily="66" charset="0"/>
              </a:rPr>
              <a:t> (Toggle==1) </a:t>
            </a:r>
          </a:p>
          <a:p>
            <a:pPr lvl="4">
              <a:lnSpc>
                <a:spcPct val="90000"/>
              </a:lnSpc>
              <a:buFont typeface="Arial" charset="0"/>
              <a:buNone/>
            </a:pPr>
            <a:r>
              <a:rPr lang="fr-FR" sz="1000" b="1">
                <a:solidFill>
                  <a:srgbClr val="0000FF"/>
                </a:solidFill>
                <a:latin typeface="Comic Sans MS" pitchFamily="66" charset="0"/>
              </a:rPr>
              <a:t>	{ </a:t>
            </a:r>
          </a:p>
          <a:p>
            <a:pPr lvl="4">
              <a:lnSpc>
                <a:spcPct val="90000"/>
              </a:lnSpc>
              <a:buFont typeface="Arial" charset="0"/>
              <a:buNone/>
            </a:pPr>
            <a:r>
              <a:rPr lang="fr-FR" sz="1000">
                <a:solidFill>
                  <a:srgbClr val="0000FF"/>
                </a:solidFill>
                <a:latin typeface="Comic Sans MS" pitchFamily="66" charset="0"/>
              </a:rPr>
              <a:t>   	    digitalWrite(Led,LOW) ; Toggle=0;</a:t>
            </a:r>
          </a:p>
          <a:p>
            <a:pPr lvl="4">
              <a:lnSpc>
                <a:spcPct val="90000"/>
              </a:lnSpc>
              <a:buFont typeface="Arial" charset="0"/>
              <a:buNone/>
            </a:pPr>
            <a:r>
              <a:rPr lang="fr-FR" sz="1000" b="1">
                <a:solidFill>
                  <a:srgbClr val="0000FF"/>
                </a:solidFill>
                <a:latin typeface="Comic Sans MS" pitchFamily="66" charset="0"/>
              </a:rPr>
              <a:t>	}</a:t>
            </a:r>
          </a:p>
          <a:p>
            <a:pPr lvl="4">
              <a:lnSpc>
                <a:spcPct val="90000"/>
              </a:lnSpc>
              <a:buFont typeface="Arial" charset="0"/>
              <a:buNone/>
            </a:pPr>
            <a:r>
              <a:rPr lang="fr-FR" sz="1000" b="1">
                <a:solidFill>
                  <a:srgbClr val="0000FF"/>
                </a:solidFill>
                <a:latin typeface="Comic Sans MS" pitchFamily="66" charset="0"/>
              </a:rPr>
              <a:t>	else </a:t>
            </a:r>
          </a:p>
          <a:p>
            <a:pPr lvl="4">
              <a:lnSpc>
                <a:spcPct val="90000"/>
              </a:lnSpc>
              <a:buFont typeface="Arial" charset="0"/>
              <a:buNone/>
            </a:pPr>
            <a:r>
              <a:rPr lang="fr-FR" sz="1000" b="1">
                <a:solidFill>
                  <a:srgbClr val="0000FF"/>
                </a:solidFill>
                <a:latin typeface="Comic Sans MS" pitchFamily="66" charset="0"/>
              </a:rPr>
              <a:t>	{ </a:t>
            </a:r>
          </a:p>
          <a:p>
            <a:pPr lvl="4">
              <a:lnSpc>
                <a:spcPct val="90000"/>
              </a:lnSpc>
              <a:buFont typeface="Arial" charset="0"/>
              <a:buNone/>
            </a:pPr>
            <a:r>
              <a:rPr lang="fr-FR" sz="1000">
                <a:solidFill>
                  <a:srgbClr val="0000FF"/>
                </a:solidFill>
                <a:latin typeface="Comic Sans MS" pitchFamily="66" charset="0"/>
              </a:rPr>
              <a:t>   	     digitalWrite(Led,HIGH) ; Toggle=1;</a:t>
            </a:r>
          </a:p>
          <a:p>
            <a:pPr lvl="4">
              <a:lnSpc>
                <a:spcPct val="90000"/>
              </a:lnSpc>
              <a:buFont typeface="Arial" charset="0"/>
              <a:buNone/>
            </a:pPr>
            <a:r>
              <a:rPr lang="fr-FR" sz="1000" b="1">
                <a:solidFill>
                  <a:srgbClr val="0000FF"/>
                </a:solidFill>
                <a:latin typeface="Comic Sans MS" pitchFamily="66" charset="0"/>
              </a:rPr>
              <a:t>	}</a:t>
            </a:r>
          </a:p>
          <a:p>
            <a:pPr lvl="4">
              <a:lnSpc>
                <a:spcPct val="90000"/>
              </a:lnSpc>
              <a:buFont typeface="Arial" charset="0"/>
              <a:buNone/>
            </a:pPr>
            <a:r>
              <a:rPr lang="fr-FR" sz="1000" b="1">
                <a:solidFill>
                  <a:srgbClr val="0000FF"/>
                </a:solidFill>
                <a:latin typeface="Comic Sans MS" pitchFamily="66" charset="0"/>
              </a:rPr>
              <a:t>}</a:t>
            </a:r>
          </a:p>
        </p:txBody>
      </p:sp>
      <p:sp>
        <p:nvSpPr>
          <p:cNvPr id="4" name="Footer Placeholder 3"/>
          <p:cNvSpPr txBox="1">
            <a:spLocks noGrp="1"/>
          </p:cNvSpPr>
          <p:nvPr/>
        </p:nvSpPr>
        <p:spPr>
          <a:xfrm>
            <a:off x="1600200" y="6356350"/>
            <a:ext cx="53340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Formation arduino - ARALA - F4GSC - Jean-Luc Levant 2014</a:t>
            </a:r>
            <a:endParaRPr lang="en-US" sz="1200">
              <a:solidFill>
                <a:schemeClr val="tx1">
                  <a:tint val="75000"/>
                </a:schemeClr>
              </a:solidFill>
              <a:latin typeface="+mn-lt"/>
            </a:endParaRPr>
          </a:p>
        </p:txBody>
      </p:sp>
      <p:sp>
        <p:nvSpPr>
          <p:cNvPr id="78854" name="Text Box 46"/>
          <p:cNvSpPr txBox="1">
            <a:spLocks noChangeArrowheads="1"/>
          </p:cNvSpPr>
          <p:nvPr/>
        </p:nvSpPr>
        <p:spPr bwMode="auto">
          <a:xfrm>
            <a:off x="228600" y="6172200"/>
            <a:ext cx="1881188" cy="461963"/>
          </a:xfrm>
          <a:prstGeom prst="rect">
            <a:avLst/>
          </a:prstGeom>
          <a:noFill/>
          <a:ln w="9525">
            <a:noFill/>
            <a:miter lim="800000"/>
            <a:headEnd/>
            <a:tailEnd/>
          </a:ln>
        </p:spPr>
        <p:txBody>
          <a:bodyPr wrap="none">
            <a:spAutoFit/>
          </a:bodyPr>
          <a:lstStyle/>
          <a:p>
            <a:r>
              <a:rPr lang="fr-FR" sz="1200" b="1">
                <a:latin typeface="Comic Sans MS" pitchFamily="66" charset="0"/>
              </a:rPr>
              <a:t>C.F expérimentation_1</a:t>
            </a:r>
          </a:p>
          <a:p>
            <a:r>
              <a:rPr lang="fr-FR" sz="1200">
                <a:latin typeface="Comic Sans MS" pitchFamily="66"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ate Placeholder 3"/>
          <p:cNvSpPr>
            <a:spLocks noGrp="1"/>
          </p:cNvSpPr>
          <p:nvPr>
            <p:ph type="dt" sz="quarter" idx="10"/>
          </p:nvPr>
        </p:nvSpPr>
        <p:spPr/>
        <p:txBody>
          <a:bodyPr/>
          <a:lstStyle/>
          <a:p>
            <a:pPr>
              <a:defRPr/>
            </a:pPr>
            <a:fld id="{BC19D62A-4592-4082-879F-E7F7DB17C66A}" type="datetime1">
              <a:rPr lang="en-US"/>
              <a:pPr>
                <a:defRPr/>
              </a:pPr>
              <a:t>11/13/2021</a:t>
            </a:fld>
            <a:endParaRPr lang="en-US"/>
          </a:p>
        </p:txBody>
      </p:sp>
      <p:sp>
        <p:nvSpPr>
          <p:cNvPr id="41" name="Slide Number Placeholder 5"/>
          <p:cNvSpPr>
            <a:spLocks noGrp="1"/>
          </p:cNvSpPr>
          <p:nvPr>
            <p:ph type="sldNum" sz="quarter" idx="12"/>
          </p:nvPr>
        </p:nvSpPr>
        <p:spPr/>
        <p:txBody>
          <a:bodyPr/>
          <a:lstStyle/>
          <a:p>
            <a:pPr>
              <a:defRPr/>
            </a:pPr>
            <a:fld id="{D741E059-E178-412B-B976-1D011D36FFDE}" type="slidenum">
              <a:rPr lang="en-US"/>
              <a:pPr>
                <a:defRPr/>
              </a:pPr>
              <a:t>33</a:t>
            </a:fld>
            <a:endParaRPr lang="en-US"/>
          </a:p>
        </p:txBody>
      </p:sp>
      <p:sp>
        <p:nvSpPr>
          <p:cNvPr id="80899" name="Rectangle 2"/>
          <p:cNvSpPr>
            <a:spLocks noGrp="1"/>
          </p:cNvSpPr>
          <p:nvPr>
            <p:ph type="title" idx="4294967295"/>
          </p:nvPr>
        </p:nvSpPr>
        <p:spPr/>
        <p:txBody>
          <a:bodyPr/>
          <a:lstStyle/>
          <a:p>
            <a:r>
              <a:rPr lang="fr-FR"/>
              <a:t>Les Entrées/Sorties Numériques Simples</a:t>
            </a:r>
          </a:p>
        </p:txBody>
      </p:sp>
      <p:sp>
        <p:nvSpPr>
          <p:cNvPr id="80900" name="Rectangle 3"/>
          <p:cNvSpPr>
            <a:spLocks noGrp="1"/>
          </p:cNvSpPr>
          <p:nvPr>
            <p:ph type="body" sz="half" idx="4294967295"/>
          </p:nvPr>
        </p:nvSpPr>
        <p:spPr>
          <a:xfrm>
            <a:off x="381000" y="914400"/>
            <a:ext cx="8610600" cy="2438400"/>
          </a:xfrm>
        </p:spPr>
        <p:txBody>
          <a:bodyPr/>
          <a:lstStyle/>
          <a:p>
            <a:r>
              <a:rPr lang="fr-FR" sz="1800">
                <a:latin typeface="Comic Sans MS" pitchFamily="66" charset="0"/>
              </a:rPr>
              <a:t>Exemple 2 – Utilisation des sorties</a:t>
            </a:r>
          </a:p>
          <a:p>
            <a:pPr lvl="1"/>
            <a:r>
              <a:rPr lang="fr-FR">
                <a:latin typeface="Comic Sans MS" pitchFamily="66" charset="0"/>
              </a:rPr>
              <a:t>Décoder et Générer en code morse le message « SMS » </a:t>
            </a:r>
          </a:p>
          <a:p>
            <a:pPr lvl="2"/>
            <a:r>
              <a:rPr lang="fr-FR" sz="1400">
                <a:latin typeface="Comic Sans MS" pitchFamily="66" charset="0"/>
              </a:rPr>
              <a:t>Durée point : tpoint = 200ms</a:t>
            </a:r>
          </a:p>
          <a:p>
            <a:pPr lvl="2"/>
            <a:r>
              <a:rPr lang="fr-FR" sz="1400">
                <a:latin typeface="Comic Sans MS" pitchFamily="66" charset="0"/>
              </a:rPr>
              <a:t>  «       trait : 3 x tpoint</a:t>
            </a:r>
          </a:p>
          <a:p>
            <a:pPr lvl="2"/>
            <a:r>
              <a:rPr lang="fr-FR" sz="1400">
                <a:latin typeface="Comic Sans MS" pitchFamily="66" charset="0"/>
              </a:rPr>
              <a:t>Interval entre deux lettres : Interv1 = 3 x tpoint</a:t>
            </a:r>
          </a:p>
          <a:p>
            <a:pPr lvl="2"/>
            <a:r>
              <a:rPr lang="fr-FR" sz="1400">
                <a:latin typeface="Comic Sans MS" pitchFamily="66" charset="0"/>
              </a:rPr>
              <a:t>Interval dentre deux mots  : Interv2 = 7 x tpoint </a:t>
            </a:r>
          </a:p>
          <a:p>
            <a:endParaRPr lang="fr-FR" sz="1200"/>
          </a:p>
        </p:txBody>
      </p:sp>
      <p:sp>
        <p:nvSpPr>
          <p:cNvPr id="80901" name="Line 17"/>
          <p:cNvSpPr>
            <a:spLocks noChangeShapeType="1"/>
          </p:cNvSpPr>
          <p:nvPr/>
        </p:nvSpPr>
        <p:spPr bwMode="auto">
          <a:xfrm>
            <a:off x="1852613" y="3549650"/>
            <a:ext cx="0" cy="381000"/>
          </a:xfrm>
          <a:prstGeom prst="line">
            <a:avLst/>
          </a:prstGeom>
          <a:noFill/>
          <a:ln w="12700">
            <a:solidFill>
              <a:srgbClr val="0000FF"/>
            </a:solidFill>
            <a:prstDash val="dash"/>
            <a:round/>
            <a:headEnd/>
            <a:tailEnd/>
          </a:ln>
        </p:spPr>
        <p:txBody>
          <a:bodyPr/>
          <a:lstStyle/>
          <a:p>
            <a:endParaRPr lang="en-US"/>
          </a:p>
        </p:txBody>
      </p:sp>
      <p:sp>
        <p:nvSpPr>
          <p:cNvPr id="80902" name="Line 18"/>
          <p:cNvSpPr>
            <a:spLocks noChangeShapeType="1"/>
          </p:cNvSpPr>
          <p:nvPr/>
        </p:nvSpPr>
        <p:spPr bwMode="auto">
          <a:xfrm>
            <a:off x="2535238" y="4572000"/>
            <a:ext cx="0" cy="762000"/>
          </a:xfrm>
          <a:prstGeom prst="line">
            <a:avLst/>
          </a:prstGeom>
          <a:noFill/>
          <a:ln w="12700">
            <a:solidFill>
              <a:srgbClr val="0000FF"/>
            </a:solidFill>
            <a:prstDash val="dash"/>
            <a:round/>
            <a:headEnd/>
            <a:tailEnd/>
          </a:ln>
        </p:spPr>
        <p:txBody>
          <a:bodyPr/>
          <a:lstStyle/>
          <a:p>
            <a:endParaRPr lang="en-US"/>
          </a:p>
        </p:txBody>
      </p:sp>
      <p:sp>
        <p:nvSpPr>
          <p:cNvPr id="80903" name="Line 19"/>
          <p:cNvSpPr>
            <a:spLocks noChangeShapeType="1"/>
          </p:cNvSpPr>
          <p:nvPr/>
        </p:nvSpPr>
        <p:spPr bwMode="auto">
          <a:xfrm>
            <a:off x="2711450" y="4572000"/>
            <a:ext cx="0" cy="762000"/>
          </a:xfrm>
          <a:prstGeom prst="line">
            <a:avLst/>
          </a:prstGeom>
          <a:noFill/>
          <a:ln w="12700">
            <a:solidFill>
              <a:srgbClr val="0000FF"/>
            </a:solidFill>
            <a:prstDash val="dash"/>
            <a:round/>
            <a:headEnd/>
            <a:tailEnd/>
          </a:ln>
        </p:spPr>
        <p:txBody>
          <a:bodyPr/>
          <a:lstStyle/>
          <a:p>
            <a:endParaRPr lang="en-US"/>
          </a:p>
        </p:txBody>
      </p:sp>
      <p:sp>
        <p:nvSpPr>
          <p:cNvPr id="80904" name="Line 20"/>
          <p:cNvSpPr>
            <a:spLocks noChangeShapeType="1"/>
          </p:cNvSpPr>
          <p:nvPr/>
        </p:nvSpPr>
        <p:spPr bwMode="auto">
          <a:xfrm>
            <a:off x="3190875" y="4572000"/>
            <a:ext cx="9525" cy="685800"/>
          </a:xfrm>
          <a:prstGeom prst="line">
            <a:avLst/>
          </a:prstGeom>
          <a:noFill/>
          <a:ln w="12700">
            <a:solidFill>
              <a:srgbClr val="0000FF"/>
            </a:solidFill>
            <a:prstDash val="dash"/>
            <a:round/>
            <a:headEnd/>
            <a:tailEnd/>
          </a:ln>
        </p:spPr>
        <p:txBody>
          <a:bodyPr/>
          <a:lstStyle/>
          <a:p>
            <a:endParaRPr lang="en-US"/>
          </a:p>
        </p:txBody>
      </p:sp>
      <p:sp>
        <p:nvSpPr>
          <p:cNvPr id="80905" name="Line 21"/>
          <p:cNvSpPr>
            <a:spLocks noChangeShapeType="1"/>
          </p:cNvSpPr>
          <p:nvPr/>
        </p:nvSpPr>
        <p:spPr bwMode="auto">
          <a:xfrm flipH="1">
            <a:off x="3657600" y="4572000"/>
            <a:ext cx="4763" cy="685800"/>
          </a:xfrm>
          <a:prstGeom prst="line">
            <a:avLst/>
          </a:prstGeom>
          <a:noFill/>
          <a:ln w="12700">
            <a:solidFill>
              <a:srgbClr val="0000FF"/>
            </a:solidFill>
            <a:prstDash val="dash"/>
            <a:round/>
            <a:headEnd/>
            <a:tailEnd/>
          </a:ln>
        </p:spPr>
        <p:txBody>
          <a:bodyPr/>
          <a:lstStyle/>
          <a:p>
            <a:endParaRPr lang="en-US"/>
          </a:p>
        </p:txBody>
      </p:sp>
      <p:sp>
        <p:nvSpPr>
          <p:cNvPr id="80906" name="Line 22"/>
          <p:cNvSpPr>
            <a:spLocks noChangeShapeType="1"/>
          </p:cNvSpPr>
          <p:nvPr/>
        </p:nvSpPr>
        <p:spPr bwMode="auto">
          <a:xfrm flipH="1">
            <a:off x="5589588" y="4495800"/>
            <a:ext cx="0" cy="457200"/>
          </a:xfrm>
          <a:prstGeom prst="line">
            <a:avLst/>
          </a:prstGeom>
          <a:noFill/>
          <a:ln w="12700">
            <a:solidFill>
              <a:srgbClr val="0000FF"/>
            </a:solidFill>
            <a:prstDash val="dash"/>
            <a:round/>
            <a:headEnd/>
            <a:tailEnd/>
          </a:ln>
        </p:spPr>
        <p:txBody>
          <a:bodyPr/>
          <a:lstStyle/>
          <a:p>
            <a:endParaRPr lang="en-US"/>
          </a:p>
        </p:txBody>
      </p:sp>
      <p:sp>
        <p:nvSpPr>
          <p:cNvPr id="80907" name="Line 23"/>
          <p:cNvSpPr>
            <a:spLocks noChangeShapeType="1"/>
          </p:cNvSpPr>
          <p:nvPr/>
        </p:nvSpPr>
        <p:spPr bwMode="auto">
          <a:xfrm>
            <a:off x="6954838" y="4495800"/>
            <a:ext cx="0" cy="533400"/>
          </a:xfrm>
          <a:prstGeom prst="line">
            <a:avLst/>
          </a:prstGeom>
          <a:noFill/>
          <a:ln w="12700">
            <a:solidFill>
              <a:srgbClr val="0000FF"/>
            </a:solidFill>
            <a:prstDash val="dash"/>
            <a:round/>
            <a:headEnd/>
            <a:tailEnd/>
          </a:ln>
        </p:spPr>
        <p:txBody>
          <a:bodyPr/>
          <a:lstStyle/>
          <a:p>
            <a:endParaRPr lang="en-US"/>
          </a:p>
        </p:txBody>
      </p:sp>
      <p:sp>
        <p:nvSpPr>
          <p:cNvPr id="80908" name="Line 26"/>
          <p:cNvSpPr>
            <a:spLocks noChangeShapeType="1"/>
          </p:cNvSpPr>
          <p:nvPr/>
        </p:nvSpPr>
        <p:spPr bwMode="auto">
          <a:xfrm>
            <a:off x="2336800" y="5181600"/>
            <a:ext cx="209550" cy="0"/>
          </a:xfrm>
          <a:prstGeom prst="line">
            <a:avLst/>
          </a:prstGeom>
          <a:noFill/>
          <a:ln w="9525">
            <a:solidFill>
              <a:srgbClr val="0000FF"/>
            </a:solidFill>
            <a:round/>
            <a:headEnd/>
            <a:tailEnd type="triangle" w="med" len="med"/>
          </a:ln>
        </p:spPr>
        <p:txBody>
          <a:bodyPr/>
          <a:lstStyle/>
          <a:p>
            <a:endParaRPr lang="en-US"/>
          </a:p>
        </p:txBody>
      </p:sp>
      <p:sp>
        <p:nvSpPr>
          <p:cNvPr id="80909" name="Line 27"/>
          <p:cNvSpPr>
            <a:spLocks noChangeShapeType="1"/>
          </p:cNvSpPr>
          <p:nvPr/>
        </p:nvSpPr>
        <p:spPr bwMode="auto">
          <a:xfrm flipH="1">
            <a:off x="2686050" y="5181600"/>
            <a:ext cx="209550" cy="0"/>
          </a:xfrm>
          <a:prstGeom prst="line">
            <a:avLst/>
          </a:prstGeom>
          <a:noFill/>
          <a:ln w="9525">
            <a:solidFill>
              <a:srgbClr val="0000FF"/>
            </a:solidFill>
            <a:round/>
            <a:headEnd/>
            <a:tailEnd type="triangle" w="med" len="med"/>
          </a:ln>
        </p:spPr>
        <p:txBody>
          <a:bodyPr/>
          <a:lstStyle/>
          <a:p>
            <a:endParaRPr lang="en-US"/>
          </a:p>
        </p:txBody>
      </p:sp>
      <p:sp>
        <p:nvSpPr>
          <p:cNvPr id="80910" name="Line 28"/>
          <p:cNvSpPr>
            <a:spLocks noChangeShapeType="1"/>
          </p:cNvSpPr>
          <p:nvPr/>
        </p:nvSpPr>
        <p:spPr bwMode="auto">
          <a:xfrm>
            <a:off x="3048000" y="5181600"/>
            <a:ext cx="146050" cy="0"/>
          </a:xfrm>
          <a:prstGeom prst="line">
            <a:avLst/>
          </a:prstGeom>
          <a:noFill/>
          <a:ln w="9525">
            <a:solidFill>
              <a:srgbClr val="0000FF"/>
            </a:solidFill>
            <a:round/>
            <a:headEnd/>
            <a:tailEnd type="triangle" w="med" len="med"/>
          </a:ln>
        </p:spPr>
        <p:txBody>
          <a:bodyPr/>
          <a:lstStyle/>
          <a:p>
            <a:endParaRPr lang="en-US"/>
          </a:p>
        </p:txBody>
      </p:sp>
      <p:sp>
        <p:nvSpPr>
          <p:cNvPr id="80911" name="Line 29"/>
          <p:cNvSpPr>
            <a:spLocks noChangeShapeType="1"/>
          </p:cNvSpPr>
          <p:nvPr/>
        </p:nvSpPr>
        <p:spPr bwMode="auto">
          <a:xfrm flipH="1">
            <a:off x="3200400" y="4800600"/>
            <a:ext cx="209550" cy="0"/>
          </a:xfrm>
          <a:prstGeom prst="line">
            <a:avLst/>
          </a:prstGeom>
          <a:noFill/>
          <a:ln w="9525">
            <a:solidFill>
              <a:srgbClr val="0000FF"/>
            </a:solidFill>
            <a:round/>
            <a:headEnd/>
            <a:tailEnd type="triangle" w="med" len="med"/>
          </a:ln>
        </p:spPr>
        <p:txBody>
          <a:bodyPr/>
          <a:lstStyle/>
          <a:p>
            <a:endParaRPr lang="en-US"/>
          </a:p>
        </p:txBody>
      </p:sp>
      <p:sp>
        <p:nvSpPr>
          <p:cNvPr id="80912" name="Line 30"/>
          <p:cNvSpPr>
            <a:spLocks noChangeShapeType="1"/>
          </p:cNvSpPr>
          <p:nvPr/>
        </p:nvSpPr>
        <p:spPr bwMode="auto">
          <a:xfrm>
            <a:off x="5472113" y="4800600"/>
            <a:ext cx="117475" cy="0"/>
          </a:xfrm>
          <a:prstGeom prst="line">
            <a:avLst/>
          </a:prstGeom>
          <a:noFill/>
          <a:ln w="9525">
            <a:solidFill>
              <a:srgbClr val="0000FF"/>
            </a:solidFill>
            <a:round/>
            <a:headEnd/>
            <a:tailEnd type="triangle" w="med" len="med"/>
          </a:ln>
        </p:spPr>
        <p:txBody>
          <a:bodyPr/>
          <a:lstStyle/>
          <a:p>
            <a:endParaRPr lang="en-US"/>
          </a:p>
        </p:txBody>
      </p:sp>
      <p:sp>
        <p:nvSpPr>
          <p:cNvPr id="80913" name="Line 31"/>
          <p:cNvSpPr>
            <a:spLocks noChangeShapeType="1"/>
          </p:cNvSpPr>
          <p:nvPr/>
        </p:nvSpPr>
        <p:spPr bwMode="auto">
          <a:xfrm flipH="1">
            <a:off x="6950075" y="4800600"/>
            <a:ext cx="209550" cy="0"/>
          </a:xfrm>
          <a:prstGeom prst="line">
            <a:avLst/>
          </a:prstGeom>
          <a:noFill/>
          <a:ln w="9525">
            <a:solidFill>
              <a:srgbClr val="0000FF"/>
            </a:solidFill>
            <a:round/>
            <a:headEnd/>
            <a:tailEnd type="triangle" w="med" len="med"/>
          </a:ln>
        </p:spPr>
        <p:txBody>
          <a:bodyPr/>
          <a:lstStyle/>
          <a:p>
            <a:endParaRPr lang="en-US"/>
          </a:p>
        </p:txBody>
      </p:sp>
      <p:sp>
        <p:nvSpPr>
          <p:cNvPr id="80914" name="Text Box 32"/>
          <p:cNvSpPr txBox="1">
            <a:spLocks noChangeArrowheads="1"/>
          </p:cNvSpPr>
          <p:nvPr/>
        </p:nvSpPr>
        <p:spPr bwMode="auto">
          <a:xfrm>
            <a:off x="7053263" y="4648200"/>
            <a:ext cx="828675" cy="304800"/>
          </a:xfrm>
          <a:prstGeom prst="rect">
            <a:avLst/>
          </a:prstGeom>
          <a:noFill/>
          <a:ln w="9525">
            <a:noFill/>
            <a:miter lim="800000"/>
            <a:headEnd/>
            <a:tailEnd/>
          </a:ln>
        </p:spPr>
        <p:txBody>
          <a:bodyPr wrap="none">
            <a:spAutoFit/>
          </a:bodyPr>
          <a:lstStyle/>
          <a:p>
            <a:r>
              <a:rPr lang="fr-FR" sz="1400">
                <a:solidFill>
                  <a:srgbClr val="0000FF"/>
                </a:solidFill>
              </a:rPr>
              <a:t>7 x tpoint</a:t>
            </a:r>
          </a:p>
        </p:txBody>
      </p:sp>
      <p:sp>
        <p:nvSpPr>
          <p:cNvPr id="80915" name="Text Box 33"/>
          <p:cNvSpPr txBox="1">
            <a:spLocks noChangeArrowheads="1"/>
          </p:cNvSpPr>
          <p:nvPr/>
        </p:nvSpPr>
        <p:spPr bwMode="auto">
          <a:xfrm>
            <a:off x="3810000" y="5029200"/>
            <a:ext cx="828675" cy="304800"/>
          </a:xfrm>
          <a:prstGeom prst="rect">
            <a:avLst/>
          </a:prstGeom>
          <a:noFill/>
          <a:ln w="9525">
            <a:noFill/>
            <a:miter lim="800000"/>
            <a:headEnd/>
            <a:tailEnd/>
          </a:ln>
        </p:spPr>
        <p:txBody>
          <a:bodyPr wrap="none">
            <a:spAutoFit/>
          </a:bodyPr>
          <a:lstStyle/>
          <a:p>
            <a:r>
              <a:rPr lang="fr-FR" sz="1400">
                <a:solidFill>
                  <a:srgbClr val="0000FF"/>
                </a:solidFill>
              </a:rPr>
              <a:t>3 x tpoint</a:t>
            </a:r>
          </a:p>
        </p:txBody>
      </p:sp>
      <p:sp>
        <p:nvSpPr>
          <p:cNvPr id="80916" name="Text Box 34"/>
          <p:cNvSpPr txBox="1">
            <a:spLocks noChangeArrowheads="1"/>
          </p:cNvSpPr>
          <p:nvPr/>
        </p:nvSpPr>
        <p:spPr bwMode="auto">
          <a:xfrm>
            <a:off x="1568450" y="5022850"/>
            <a:ext cx="828675" cy="304800"/>
          </a:xfrm>
          <a:prstGeom prst="rect">
            <a:avLst/>
          </a:prstGeom>
          <a:noFill/>
          <a:ln w="9525">
            <a:noFill/>
            <a:miter lim="800000"/>
            <a:headEnd/>
            <a:tailEnd/>
          </a:ln>
        </p:spPr>
        <p:txBody>
          <a:bodyPr wrap="none">
            <a:spAutoFit/>
          </a:bodyPr>
          <a:lstStyle/>
          <a:p>
            <a:r>
              <a:rPr lang="fr-FR" sz="1400">
                <a:solidFill>
                  <a:srgbClr val="0000FF"/>
                </a:solidFill>
              </a:rPr>
              <a:t>1 x tpoint</a:t>
            </a:r>
          </a:p>
        </p:txBody>
      </p:sp>
      <p:sp>
        <p:nvSpPr>
          <p:cNvPr id="80917" name="Line 37"/>
          <p:cNvSpPr>
            <a:spLocks noChangeShapeType="1"/>
          </p:cNvSpPr>
          <p:nvPr/>
        </p:nvSpPr>
        <p:spPr bwMode="auto">
          <a:xfrm>
            <a:off x="2711450" y="3549650"/>
            <a:ext cx="0" cy="381000"/>
          </a:xfrm>
          <a:prstGeom prst="line">
            <a:avLst/>
          </a:prstGeom>
          <a:noFill/>
          <a:ln w="12700">
            <a:solidFill>
              <a:srgbClr val="0000FF"/>
            </a:solidFill>
            <a:prstDash val="dash"/>
            <a:round/>
            <a:headEnd/>
            <a:tailEnd/>
          </a:ln>
        </p:spPr>
        <p:txBody>
          <a:bodyPr/>
          <a:lstStyle/>
          <a:p>
            <a:endParaRPr lang="en-US"/>
          </a:p>
        </p:txBody>
      </p:sp>
      <p:sp>
        <p:nvSpPr>
          <p:cNvPr id="80918" name="Line 38"/>
          <p:cNvSpPr>
            <a:spLocks noChangeShapeType="1"/>
          </p:cNvSpPr>
          <p:nvPr/>
        </p:nvSpPr>
        <p:spPr bwMode="auto">
          <a:xfrm>
            <a:off x="3198813" y="3562350"/>
            <a:ext cx="0" cy="381000"/>
          </a:xfrm>
          <a:prstGeom prst="line">
            <a:avLst/>
          </a:prstGeom>
          <a:noFill/>
          <a:ln w="12700">
            <a:solidFill>
              <a:srgbClr val="0000FF"/>
            </a:solidFill>
            <a:prstDash val="dash"/>
            <a:round/>
            <a:headEnd/>
            <a:tailEnd/>
          </a:ln>
        </p:spPr>
        <p:txBody>
          <a:bodyPr/>
          <a:lstStyle/>
          <a:p>
            <a:endParaRPr lang="en-US"/>
          </a:p>
        </p:txBody>
      </p:sp>
      <p:sp>
        <p:nvSpPr>
          <p:cNvPr id="80919" name="Line 39"/>
          <p:cNvSpPr>
            <a:spLocks noChangeShapeType="1"/>
          </p:cNvSpPr>
          <p:nvPr/>
        </p:nvSpPr>
        <p:spPr bwMode="auto">
          <a:xfrm>
            <a:off x="4284663" y="3581400"/>
            <a:ext cx="0" cy="381000"/>
          </a:xfrm>
          <a:prstGeom prst="line">
            <a:avLst/>
          </a:prstGeom>
          <a:noFill/>
          <a:ln w="12700">
            <a:solidFill>
              <a:srgbClr val="0000FF"/>
            </a:solidFill>
            <a:prstDash val="dash"/>
            <a:round/>
            <a:headEnd/>
            <a:tailEnd/>
          </a:ln>
        </p:spPr>
        <p:txBody>
          <a:bodyPr/>
          <a:lstStyle/>
          <a:p>
            <a:endParaRPr lang="en-US"/>
          </a:p>
        </p:txBody>
      </p:sp>
      <p:sp>
        <p:nvSpPr>
          <p:cNvPr id="80920" name="Line 40"/>
          <p:cNvSpPr>
            <a:spLocks noChangeShapeType="1"/>
          </p:cNvSpPr>
          <p:nvPr/>
        </p:nvSpPr>
        <p:spPr bwMode="auto">
          <a:xfrm>
            <a:off x="4722813" y="3581400"/>
            <a:ext cx="0" cy="381000"/>
          </a:xfrm>
          <a:prstGeom prst="line">
            <a:avLst/>
          </a:prstGeom>
          <a:noFill/>
          <a:ln w="12700">
            <a:solidFill>
              <a:srgbClr val="0000FF"/>
            </a:solidFill>
            <a:prstDash val="dash"/>
            <a:round/>
            <a:headEnd/>
            <a:tailEnd/>
          </a:ln>
        </p:spPr>
        <p:txBody>
          <a:bodyPr/>
          <a:lstStyle/>
          <a:p>
            <a:endParaRPr lang="en-US"/>
          </a:p>
        </p:txBody>
      </p:sp>
      <p:sp>
        <p:nvSpPr>
          <p:cNvPr id="80921" name="Line 41"/>
          <p:cNvSpPr>
            <a:spLocks noChangeShapeType="1"/>
          </p:cNvSpPr>
          <p:nvPr/>
        </p:nvSpPr>
        <p:spPr bwMode="auto">
          <a:xfrm>
            <a:off x="5586413" y="3505200"/>
            <a:ext cx="0" cy="381000"/>
          </a:xfrm>
          <a:prstGeom prst="line">
            <a:avLst/>
          </a:prstGeom>
          <a:noFill/>
          <a:ln w="12700">
            <a:solidFill>
              <a:srgbClr val="0000FF"/>
            </a:solidFill>
            <a:prstDash val="dash"/>
            <a:round/>
            <a:headEnd/>
            <a:tailEnd/>
          </a:ln>
        </p:spPr>
        <p:txBody>
          <a:bodyPr/>
          <a:lstStyle/>
          <a:p>
            <a:endParaRPr lang="en-US"/>
          </a:p>
        </p:txBody>
      </p:sp>
      <p:sp>
        <p:nvSpPr>
          <p:cNvPr id="80922" name="Text Box 42"/>
          <p:cNvSpPr txBox="1">
            <a:spLocks noChangeArrowheads="1"/>
          </p:cNvSpPr>
          <p:nvPr/>
        </p:nvSpPr>
        <p:spPr bwMode="auto">
          <a:xfrm>
            <a:off x="3478213" y="3505200"/>
            <a:ext cx="530225" cy="304800"/>
          </a:xfrm>
          <a:prstGeom prst="rect">
            <a:avLst/>
          </a:prstGeom>
          <a:noFill/>
          <a:ln w="9525">
            <a:noFill/>
            <a:miter lim="800000"/>
            <a:headEnd/>
            <a:tailEnd/>
          </a:ln>
        </p:spPr>
        <p:txBody>
          <a:bodyPr wrap="none">
            <a:spAutoFit/>
          </a:bodyPr>
          <a:lstStyle/>
          <a:p>
            <a:r>
              <a:rPr lang="fr-FR" sz="1400">
                <a:solidFill>
                  <a:srgbClr val="0000FF"/>
                </a:solidFill>
              </a:rPr>
              <a:t>« M»</a:t>
            </a:r>
          </a:p>
        </p:txBody>
      </p:sp>
      <p:sp>
        <p:nvSpPr>
          <p:cNvPr id="80923" name="Text Box 43"/>
          <p:cNvSpPr txBox="1">
            <a:spLocks noChangeArrowheads="1"/>
          </p:cNvSpPr>
          <p:nvPr/>
        </p:nvSpPr>
        <p:spPr bwMode="auto">
          <a:xfrm>
            <a:off x="1965325" y="3505200"/>
            <a:ext cx="549275" cy="304800"/>
          </a:xfrm>
          <a:prstGeom prst="rect">
            <a:avLst/>
          </a:prstGeom>
          <a:noFill/>
          <a:ln w="9525">
            <a:noFill/>
            <a:miter lim="800000"/>
            <a:headEnd/>
            <a:tailEnd/>
          </a:ln>
        </p:spPr>
        <p:txBody>
          <a:bodyPr wrap="none">
            <a:spAutoFit/>
          </a:bodyPr>
          <a:lstStyle/>
          <a:p>
            <a:r>
              <a:rPr lang="fr-FR" sz="1400">
                <a:solidFill>
                  <a:srgbClr val="0000FF"/>
                </a:solidFill>
              </a:rPr>
              <a:t>« S »</a:t>
            </a:r>
          </a:p>
        </p:txBody>
      </p:sp>
      <p:sp>
        <p:nvSpPr>
          <p:cNvPr id="80924" name="Text Box 44"/>
          <p:cNvSpPr txBox="1">
            <a:spLocks noChangeArrowheads="1"/>
          </p:cNvSpPr>
          <p:nvPr/>
        </p:nvSpPr>
        <p:spPr bwMode="auto">
          <a:xfrm>
            <a:off x="4876800" y="3505200"/>
            <a:ext cx="549275" cy="304800"/>
          </a:xfrm>
          <a:prstGeom prst="rect">
            <a:avLst/>
          </a:prstGeom>
          <a:noFill/>
          <a:ln w="9525">
            <a:noFill/>
            <a:miter lim="800000"/>
            <a:headEnd/>
            <a:tailEnd/>
          </a:ln>
        </p:spPr>
        <p:txBody>
          <a:bodyPr wrap="none">
            <a:spAutoFit/>
          </a:bodyPr>
          <a:lstStyle/>
          <a:p>
            <a:r>
              <a:rPr lang="fr-FR" sz="1400">
                <a:solidFill>
                  <a:srgbClr val="0000FF"/>
                </a:solidFill>
              </a:rPr>
              <a:t>« S »</a:t>
            </a:r>
          </a:p>
        </p:txBody>
      </p:sp>
      <p:sp>
        <p:nvSpPr>
          <p:cNvPr id="80925" name="Line 48"/>
          <p:cNvSpPr>
            <a:spLocks noChangeShapeType="1"/>
          </p:cNvSpPr>
          <p:nvPr/>
        </p:nvSpPr>
        <p:spPr bwMode="auto">
          <a:xfrm>
            <a:off x="4583113" y="3657600"/>
            <a:ext cx="139700" cy="0"/>
          </a:xfrm>
          <a:prstGeom prst="line">
            <a:avLst/>
          </a:prstGeom>
          <a:noFill/>
          <a:ln w="9525">
            <a:solidFill>
              <a:srgbClr val="0000FF"/>
            </a:solidFill>
            <a:round/>
            <a:headEnd/>
            <a:tailEnd type="triangle" w="med" len="med"/>
          </a:ln>
        </p:spPr>
        <p:txBody>
          <a:bodyPr/>
          <a:lstStyle/>
          <a:p>
            <a:endParaRPr lang="en-US"/>
          </a:p>
        </p:txBody>
      </p:sp>
      <p:sp>
        <p:nvSpPr>
          <p:cNvPr id="80926" name="Line 49"/>
          <p:cNvSpPr>
            <a:spLocks noChangeShapeType="1"/>
          </p:cNvSpPr>
          <p:nvPr/>
        </p:nvSpPr>
        <p:spPr bwMode="auto">
          <a:xfrm flipH="1">
            <a:off x="5583238" y="3606800"/>
            <a:ext cx="209550" cy="0"/>
          </a:xfrm>
          <a:prstGeom prst="line">
            <a:avLst/>
          </a:prstGeom>
          <a:noFill/>
          <a:ln w="9525">
            <a:solidFill>
              <a:srgbClr val="0000FF"/>
            </a:solidFill>
            <a:round/>
            <a:headEnd/>
            <a:tailEnd type="triangle" w="med" len="med"/>
          </a:ln>
        </p:spPr>
        <p:txBody>
          <a:bodyPr/>
          <a:lstStyle/>
          <a:p>
            <a:endParaRPr lang="en-US"/>
          </a:p>
        </p:txBody>
      </p:sp>
      <p:sp>
        <p:nvSpPr>
          <p:cNvPr id="80927" name="Line 50"/>
          <p:cNvSpPr>
            <a:spLocks noChangeShapeType="1"/>
          </p:cNvSpPr>
          <p:nvPr/>
        </p:nvSpPr>
        <p:spPr bwMode="auto">
          <a:xfrm flipH="1">
            <a:off x="4260850" y="3657600"/>
            <a:ext cx="139700" cy="0"/>
          </a:xfrm>
          <a:prstGeom prst="line">
            <a:avLst/>
          </a:prstGeom>
          <a:noFill/>
          <a:ln w="9525">
            <a:solidFill>
              <a:srgbClr val="0000FF"/>
            </a:solidFill>
            <a:round/>
            <a:headEnd/>
            <a:tailEnd type="triangle" w="med" len="med"/>
          </a:ln>
        </p:spPr>
        <p:txBody>
          <a:bodyPr/>
          <a:lstStyle/>
          <a:p>
            <a:endParaRPr lang="en-US"/>
          </a:p>
        </p:txBody>
      </p:sp>
      <p:sp>
        <p:nvSpPr>
          <p:cNvPr id="80928" name="Line 51"/>
          <p:cNvSpPr>
            <a:spLocks noChangeShapeType="1"/>
          </p:cNvSpPr>
          <p:nvPr/>
        </p:nvSpPr>
        <p:spPr bwMode="auto">
          <a:xfrm>
            <a:off x="3048000" y="3657600"/>
            <a:ext cx="146050" cy="0"/>
          </a:xfrm>
          <a:prstGeom prst="line">
            <a:avLst/>
          </a:prstGeom>
          <a:noFill/>
          <a:ln w="9525">
            <a:solidFill>
              <a:srgbClr val="0000FF"/>
            </a:solidFill>
            <a:round/>
            <a:headEnd/>
            <a:tailEnd type="triangle" w="med" len="med"/>
          </a:ln>
        </p:spPr>
        <p:txBody>
          <a:bodyPr/>
          <a:lstStyle/>
          <a:p>
            <a:endParaRPr lang="en-US"/>
          </a:p>
        </p:txBody>
      </p:sp>
      <p:sp>
        <p:nvSpPr>
          <p:cNvPr id="80929" name="Line 52"/>
          <p:cNvSpPr>
            <a:spLocks noChangeShapeType="1"/>
          </p:cNvSpPr>
          <p:nvPr/>
        </p:nvSpPr>
        <p:spPr bwMode="auto">
          <a:xfrm>
            <a:off x="1706563" y="3657600"/>
            <a:ext cx="146050" cy="0"/>
          </a:xfrm>
          <a:prstGeom prst="line">
            <a:avLst/>
          </a:prstGeom>
          <a:noFill/>
          <a:ln w="9525">
            <a:solidFill>
              <a:srgbClr val="0000FF"/>
            </a:solidFill>
            <a:round/>
            <a:headEnd/>
            <a:tailEnd type="triangle" w="med" len="med"/>
          </a:ln>
        </p:spPr>
        <p:txBody>
          <a:bodyPr/>
          <a:lstStyle/>
          <a:p>
            <a:endParaRPr lang="en-US"/>
          </a:p>
        </p:txBody>
      </p:sp>
      <p:sp>
        <p:nvSpPr>
          <p:cNvPr id="4" name="Footer Placeholder 3"/>
          <p:cNvSpPr txBox="1">
            <a:spLocks noGrp="1"/>
          </p:cNvSpPr>
          <p:nvPr/>
        </p:nvSpPr>
        <p:spPr>
          <a:xfrm>
            <a:off x="1600200" y="6356350"/>
            <a:ext cx="53340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Formation arduino - ARALA - F4GSC - Jean-Luc Levant 2014</a:t>
            </a:r>
            <a:endParaRPr lang="en-US" sz="1200">
              <a:solidFill>
                <a:schemeClr val="tx1">
                  <a:tint val="75000"/>
                </a:schemeClr>
              </a:solidFill>
              <a:latin typeface="+mn-lt"/>
            </a:endParaRPr>
          </a:p>
        </p:txBody>
      </p:sp>
      <p:sp>
        <p:nvSpPr>
          <p:cNvPr id="80931" name="Text Box 46"/>
          <p:cNvSpPr txBox="1">
            <a:spLocks noChangeArrowheads="1"/>
          </p:cNvSpPr>
          <p:nvPr/>
        </p:nvSpPr>
        <p:spPr bwMode="auto">
          <a:xfrm>
            <a:off x="228600" y="5715000"/>
            <a:ext cx="1881188" cy="461963"/>
          </a:xfrm>
          <a:prstGeom prst="rect">
            <a:avLst/>
          </a:prstGeom>
          <a:noFill/>
          <a:ln w="9525">
            <a:noFill/>
            <a:miter lim="800000"/>
            <a:headEnd/>
            <a:tailEnd/>
          </a:ln>
        </p:spPr>
        <p:txBody>
          <a:bodyPr wrap="none">
            <a:spAutoFit/>
          </a:bodyPr>
          <a:lstStyle/>
          <a:p>
            <a:r>
              <a:rPr lang="fr-FR" sz="1200" b="1">
                <a:latin typeface="Comic Sans MS" pitchFamily="66" charset="0"/>
              </a:rPr>
              <a:t>C.F expérimentation_2</a:t>
            </a:r>
          </a:p>
          <a:p>
            <a:r>
              <a:rPr lang="fr-FR" sz="1200">
                <a:latin typeface="Comic Sans MS" pitchFamily="66" charset="0"/>
              </a:rPr>
              <a:t> </a:t>
            </a:r>
          </a:p>
        </p:txBody>
      </p:sp>
      <p:pic>
        <p:nvPicPr>
          <p:cNvPr id="80932" name="Picture 47"/>
          <p:cNvPicPr>
            <a:picLocks noChangeAspect="1" noChangeArrowheads="1"/>
          </p:cNvPicPr>
          <p:nvPr/>
        </p:nvPicPr>
        <p:blipFill>
          <a:blip r:embed="rId3"/>
          <a:srcRect/>
          <a:stretch>
            <a:fillRect/>
          </a:stretch>
        </p:blipFill>
        <p:spPr bwMode="auto">
          <a:xfrm>
            <a:off x="1828800" y="3886200"/>
            <a:ext cx="4229100" cy="752475"/>
          </a:xfrm>
          <a:prstGeom prst="rect">
            <a:avLst/>
          </a:prstGeom>
          <a:noFill/>
          <a:ln w="9525">
            <a:noFill/>
            <a:miter lim="800000"/>
            <a:headEnd/>
            <a:tailEnd/>
          </a:ln>
        </p:spPr>
      </p:pic>
      <p:sp>
        <p:nvSpPr>
          <p:cNvPr id="80933" name="Text Box 34"/>
          <p:cNvSpPr txBox="1">
            <a:spLocks noChangeArrowheads="1"/>
          </p:cNvSpPr>
          <p:nvPr/>
        </p:nvSpPr>
        <p:spPr bwMode="auto">
          <a:xfrm>
            <a:off x="838200" y="4648200"/>
            <a:ext cx="828675" cy="304800"/>
          </a:xfrm>
          <a:prstGeom prst="rect">
            <a:avLst/>
          </a:prstGeom>
          <a:noFill/>
          <a:ln w="9525">
            <a:noFill/>
            <a:miter lim="800000"/>
            <a:headEnd/>
            <a:tailEnd/>
          </a:ln>
        </p:spPr>
        <p:txBody>
          <a:bodyPr wrap="none">
            <a:spAutoFit/>
          </a:bodyPr>
          <a:lstStyle/>
          <a:p>
            <a:r>
              <a:rPr lang="fr-FR" sz="1400">
                <a:solidFill>
                  <a:srgbClr val="0000FF"/>
                </a:solidFill>
              </a:rPr>
              <a:t>1 x tpoint</a:t>
            </a:r>
          </a:p>
        </p:txBody>
      </p:sp>
      <p:sp>
        <p:nvSpPr>
          <p:cNvPr id="80934" name="Line 20"/>
          <p:cNvSpPr>
            <a:spLocks noChangeShapeType="1"/>
          </p:cNvSpPr>
          <p:nvPr/>
        </p:nvSpPr>
        <p:spPr bwMode="auto">
          <a:xfrm>
            <a:off x="1849438" y="4495800"/>
            <a:ext cx="0" cy="457200"/>
          </a:xfrm>
          <a:prstGeom prst="line">
            <a:avLst/>
          </a:prstGeom>
          <a:noFill/>
          <a:ln w="12700">
            <a:solidFill>
              <a:srgbClr val="0000FF"/>
            </a:solidFill>
            <a:prstDash val="dash"/>
            <a:round/>
            <a:headEnd/>
            <a:tailEnd/>
          </a:ln>
        </p:spPr>
        <p:txBody>
          <a:bodyPr/>
          <a:lstStyle/>
          <a:p>
            <a:endParaRPr lang="en-US"/>
          </a:p>
        </p:txBody>
      </p:sp>
      <p:sp>
        <p:nvSpPr>
          <p:cNvPr id="80935" name="Line 28"/>
          <p:cNvSpPr>
            <a:spLocks noChangeShapeType="1"/>
          </p:cNvSpPr>
          <p:nvPr/>
        </p:nvSpPr>
        <p:spPr bwMode="auto">
          <a:xfrm>
            <a:off x="1722438" y="4800600"/>
            <a:ext cx="144462" cy="0"/>
          </a:xfrm>
          <a:prstGeom prst="line">
            <a:avLst/>
          </a:prstGeom>
          <a:noFill/>
          <a:ln w="9525">
            <a:solidFill>
              <a:srgbClr val="0000FF"/>
            </a:solidFill>
            <a:round/>
            <a:headEnd/>
            <a:tailEnd type="triangle" w="med" len="med"/>
          </a:ln>
        </p:spPr>
        <p:txBody>
          <a:bodyPr/>
          <a:lstStyle/>
          <a:p>
            <a:endParaRPr lang="en-US"/>
          </a:p>
        </p:txBody>
      </p:sp>
      <p:sp>
        <p:nvSpPr>
          <p:cNvPr id="80936" name="Line 21"/>
          <p:cNvSpPr>
            <a:spLocks noChangeShapeType="1"/>
          </p:cNvSpPr>
          <p:nvPr/>
        </p:nvSpPr>
        <p:spPr bwMode="auto">
          <a:xfrm flipH="1">
            <a:off x="2025650" y="4506913"/>
            <a:ext cx="0" cy="457200"/>
          </a:xfrm>
          <a:prstGeom prst="line">
            <a:avLst/>
          </a:prstGeom>
          <a:noFill/>
          <a:ln w="12700">
            <a:solidFill>
              <a:srgbClr val="0000FF"/>
            </a:solidFill>
            <a:prstDash val="dash"/>
            <a:round/>
            <a:headEnd/>
            <a:tailEnd/>
          </a:ln>
        </p:spPr>
        <p:txBody>
          <a:bodyPr/>
          <a:lstStyle/>
          <a:p>
            <a:endParaRPr lang="en-US"/>
          </a:p>
        </p:txBody>
      </p:sp>
      <p:sp>
        <p:nvSpPr>
          <p:cNvPr id="80937" name="Line 29"/>
          <p:cNvSpPr>
            <a:spLocks noChangeShapeType="1"/>
          </p:cNvSpPr>
          <p:nvPr/>
        </p:nvSpPr>
        <p:spPr bwMode="auto">
          <a:xfrm flipH="1">
            <a:off x="2012950" y="4800600"/>
            <a:ext cx="152400" cy="0"/>
          </a:xfrm>
          <a:prstGeom prst="line">
            <a:avLst/>
          </a:prstGeom>
          <a:noFill/>
          <a:ln w="9525">
            <a:solidFill>
              <a:srgbClr val="0000FF"/>
            </a:solidFill>
            <a:round/>
            <a:headEnd/>
            <a:tailEnd type="triangle" w="med" len="med"/>
          </a:ln>
        </p:spPr>
        <p:txBody>
          <a:bodyPr/>
          <a:lstStyle/>
          <a:p>
            <a:endParaRPr lang="en-US"/>
          </a:p>
        </p:txBody>
      </p:sp>
      <p:sp>
        <p:nvSpPr>
          <p:cNvPr id="80938" name="Line 28"/>
          <p:cNvSpPr>
            <a:spLocks noChangeShapeType="1"/>
          </p:cNvSpPr>
          <p:nvPr/>
        </p:nvSpPr>
        <p:spPr bwMode="auto">
          <a:xfrm>
            <a:off x="2590800" y="4800600"/>
            <a:ext cx="146050" cy="0"/>
          </a:xfrm>
          <a:prstGeom prst="line">
            <a:avLst/>
          </a:prstGeom>
          <a:noFill/>
          <a:ln w="9525">
            <a:solidFill>
              <a:srgbClr val="0000FF"/>
            </a:solidFill>
            <a:round/>
            <a:headEnd/>
            <a:tailEnd type="triangle" w="med" len="med"/>
          </a:ln>
        </p:spPr>
        <p:txBody>
          <a:bodyPr/>
          <a:lstStyle/>
          <a:p>
            <a:endParaRPr lang="en-US"/>
          </a:p>
        </p:txBody>
      </p:sp>
      <p:sp>
        <p:nvSpPr>
          <p:cNvPr id="80939" name="Line 29"/>
          <p:cNvSpPr>
            <a:spLocks noChangeShapeType="1"/>
          </p:cNvSpPr>
          <p:nvPr/>
        </p:nvSpPr>
        <p:spPr bwMode="auto">
          <a:xfrm flipH="1">
            <a:off x="3657600" y="5181600"/>
            <a:ext cx="209550" cy="0"/>
          </a:xfrm>
          <a:prstGeom prst="line">
            <a:avLst/>
          </a:prstGeom>
          <a:noFill/>
          <a:ln w="9525">
            <a:solidFill>
              <a:srgbClr val="0000FF"/>
            </a:solidFill>
            <a:round/>
            <a:headEnd/>
            <a:tailEnd type="triangle" w="med" len="med"/>
          </a:ln>
        </p:spPr>
        <p:txBody>
          <a:bodyPr/>
          <a:lstStyle/>
          <a:p>
            <a:endParaRPr lang="en-US"/>
          </a:p>
        </p:txBody>
      </p:sp>
      <p:sp>
        <p:nvSpPr>
          <p:cNvPr id="80940" name="Text Box 33"/>
          <p:cNvSpPr txBox="1">
            <a:spLocks noChangeArrowheads="1"/>
          </p:cNvSpPr>
          <p:nvPr/>
        </p:nvSpPr>
        <p:spPr bwMode="auto">
          <a:xfrm>
            <a:off x="3352800" y="4648200"/>
            <a:ext cx="828675" cy="304800"/>
          </a:xfrm>
          <a:prstGeom prst="rect">
            <a:avLst/>
          </a:prstGeom>
          <a:noFill/>
          <a:ln w="9525">
            <a:noFill/>
            <a:miter lim="800000"/>
            <a:headEnd/>
            <a:tailEnd/>
          </a:ln>
        </p:spPr>
        <p:txBody>
          <a:bodyPr wrap="none">
            <a:spAutoFit/>
          </a:bodyPr>
          <a:lstStyle/>
          <a:p>
            <a:r>
              <a:rPr lang="fr-FR" sz="1400">
                <a:solidFill>
                  <a:srgbClr val="0000FF"/>
                </a:solidFill>
              </a:rPr>
              <a:t>3 x tpoint</a:t>
            </a:r>
          </a:p>
        </p:txBody>
      </p:sp>
      <p:sp>
        <p:nvSpPr>
          <p:cNvPr id="80941" name="Line 50"/>
          <p:cNvSpPr>
            <a:spLocks noChangeShapeType="1"/>
          </p:cNvSpPr>
          <p:nvPr/>
        </p:nvSpPr>
        <p:spPr bwMode="auto">
          <a:xfrm flipH="1">
            <a:off x="2727325" y="3662363"/>
            <a:ext cx="139700" cy="0"/>
          </a:xfrm>
          <a:prstGeom prst="line">
            <a:avLst/>
          </a:prstGeom>
          <a:noFill/>
          <a:ln w="9525">
            <a:solidFill>
              <a:srgbClr val="0000FF"/>
            </a:solidFill>
            <a:round/>
            <a:headEnd/>
            <a:tailEnd type="triangle" w="med" len="med"/>
          </a:ln>
        </p:spPr>
        <p:txBody>
          <a:bodyPr/>
          <a:lstStyle/>
          <a:p>
            <a:endParaRPr lang="en-US"/>
          </a:p>
        </p:txBody>
      </p:sp>
      <p:pic>
        <p:nvPicPr>
          <p:cNvPr id="80942" name="Picture 48"/>
          <p:cNvPicPr>
            <a:picLocks noChangeAspect="1" noChangeArrowheads="1"/>
          </p:cNvPicPr>
          <p:nvPr/>
        </p:nvPicPr>
        <p:blipFill>
          <a:blip r:embed="rId4"/>
          <a:srcRect/>
          <a:stretch>
            <a:fillRect/>
          </a:stretch>
        </p:blipFill>
        <p:spPr bwMode="auto">
          <a:xfrm>
            <a:off x="6934200" y="3868738"/>
            <a:ext cx="1057275" cy="752475"/>
          </a:xfrm>
          <a:prstGeom prst="rect">
            <a:avLst/>
          </a:prstGeom>
          <a:noFill/>
          <a:ln w="9525">
            <a:noFill/>
            <a:miter lim="800000"/>
            <a:headEnd/>
            <a:tailEnd/>
          </a:ln>
        </p:spPr>
      </p:pic>
      <p:cxnSp>
        <p:nvCxnSpPr>
          <p:cNvPr id="59" name="Straight Connector 58"/>
          <p:cNvCxnSpPr/>
          <p:nvPr/>
        </p:nvCxnSpPr>
        <p:spPr>
          <a:xfrm>
            <a:off x="5583238" y="4619625"/>
            <a:ext cx="13716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fld id="{D6D45202-7B1D-4F33-A3D3-8F2A9D5615D4}" type="datetime1">
              <a:rPr lang="en-US"/>
              <a:pPr>
                <a:defRPr/>
              </a:pPr>
              <a:t>11/13/2021</a:t>
            </a:fld>
            <a:endParaRPr lang="en-US"/>
          </a:p>
        </p:txBody>
      </p:sp>
      <p:sp>
        <p:nvSpPr>
          <p:cNvPr id="16" name="Slide Number Placeholder 5"/>
          <p:cNvSpPr>
            <a:spLocks noGrp="1"/>
          </p:cNvSpPr>
          <p:nvPr>
            <p:ph type="sldNum" sz="quarter" idx="12"/>
          </p:nvPr>
        </p:nvSpPr>
        <p:spPr/>
        <p:txBody>
          <a:bodyPr/>
          <a:lstStyle/>
          <a:p>
            <a:pPr>
              <a:defRPr/>
            </a:pPr>
            <a:fld id="{836E4C6A-DD1C-4F19-A47D-751986C9A78D}" type="slidenum">
              <a:rPr lang="en-US"/>
              <a:pPr>
                <a:defRPr/>
              </a:pPr>
              <a:t>34</a:t>
            </a:fld>
            <a:endParaRPr lang="en-US"/>
          </a:p>
        </p:txBody>
      </p:sp>
      <p:sp>
        <p:nvSpPr>
          <p:cNvPr id="82947" name="Rectangle 13"/>
          <p:cNvSpPr>
            <a:spLocks noGrp="1"/>
          </p:cNvSpPr>
          <p:nvPr>
            <p:ph type="title" idx="4294967295"/>
          </p:nvPr>
        </p:nvSpPr>
        <p:spPr/>
        <p:txBody>
          <a:bodyPr/>
          <a:lstStyle/>
          <a:p>
            <a:r>
              <a:rPr lang="fr-FR"/>
              <a:t>Les Entrées/Sorties Numériques Simples</a:t>
            </a:r>
          </a:p>
        </p:txBody>
      </p:sp>
      <p:sp>
        <p:nvSpPr>
          <p:cNvPr id="82948" name="Rectangle 3"/>
          <p:cNvSpPr>
            <a:spLocks noGrp="1"/>
          </p:cNvSpPr>
          <p:nvPr>
            <p:ph type="body" sz="half" idx="4294967295"/>
          </p:nvPr>
        </p:nvSpPr>
        <p:spPr>
          <a:xfrm>
            <a:off x="381000" y="914400"/>
            <a:ext cx="8610600" cy="5334000"/>
          </a:xfrm>
        </p:spPr>
        <p:txBody>
          <a:bodyPr/>
          <a:lstStyle/>
          <a:p>
            <a:r>
              <a:rPr lang="fr-FR" sz="1800">
                <a:latin typeface="Comic Sans MS" pitchFamily="66" charset="0"/>
              </a:rPr>
              <a:t>Exemple 2</a:t>
            </a:r>
          </a:p>
          <a:p>
            <a:pPr lvl="1"/>
            <a:r>
              <a:rPr lang="fr-FR">
                <a:latin typeface="Comic Sans MS" pitchFamily="66" charset="0"/>
              </a:rPr>
              <a:t>Programme</a:t>
            </a:r>
          </a:p>
        </p:txBody>
      </p:sp>
      <p:graphicFrame>
        <p:nvGraphicFramePr>
          <p:cNvPr id="83014" name="Group 70"/>
          <p:cNvGraphicFramePr>
            <a:graphicFrameLocks noGrp="1"/>
          </p:cNvGraphicFramePr>
          <p:nvPr>
            <p:ph sz="half" idx="4294967295"/>
          </p:nvPr>
        </p:nvGraphicFramePr>
        <p:xfrm>
          <a:off x="1905000" y="1524000"/>
          <a:ext cx="5943600" cy="4888992"/>
        </p:xfrm>
        <a:graphic>
          <a:graphicData uri="http://schemas.openxmlformats.org/drawingml/2006/table">
            <a:tbl>
              <a:tblPr/>
              <a:tblGrid>
                <a:gridCol w="2819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42672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err="1">
                          <a:ln>
                            <a:noFill/>
                          </a:ln>
                          <a:solidFill>
                            <a:srgbClr val="0000FF"/>
                          </a:solidFill>
                          <a:effectLst/>
                          <a:latin typeface="Calibri" pitchFamily="34" charset="0"/>
                        </a:rPr>
                        <a:t>int</a:t>
                      </a: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Led</a:t>
                      </a:r>
                      <a:r>
                        <a:rPr kumimoji="0" lang="fr-FR" sz="1000" b="0" i="0" u="none" strike="noStrike" cap="none" normalizeH="0" baseline="0" dirty="0">
                          <a:ln>
                            <a:noFill/>
                          </a:ln>
                          <a:solidFill>
                            <a:srgbClr val="0000FF"/>
                          </a:solidFill>
                          <a:effectLst/>
                          <a:latin typeface="Calibri" pitchFamily="34" charset="0"/>
                        </a:rPr>
                        <a:t>=13;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000" b="0" i="0" u="none" strike="noStrike" cap="none" normalizeH="0" baseline="0" dirty="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//---- 0 : 1 point, 1: un trait, 2: séparation entre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//---deux lettres, 3 : séparation entre deux mots.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err="1">
                          <a:ln>
                            <a:noFill/>
                          </a:ln>
                          <a:solidFill>
                            <a:srgbClr val="0000FF"/>
                          </a:solidFill>
                          <a:effectLst/>
                          <a:latin typeface="Calibri" pitchFamily="34" charset="0"/>
                        </a:rPr>
                        <a:t>byte</a:t>
                      </a: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Morse_Tab</a:t>
                      </a:r>
                      <a:r>
                        <a:rPr kumimoji="0" lang="fr-FR" sz="1000" b="0" i="0" u="none" strike="noStrike" cap="none" normalizeH="0" baseline="0" dirty="0">
                          <a:ln>
                            <a:noFill/>
                          </a:ln>
                          <a:solidFill>
                            <a:srgbClr val="0000FF"/>
                          </a:solidFill>
                          <a:effectLst/>
                          <a:latin typeface="Calibri" pitchFamily="34" charset="0"/>
                        </a:rPr>
                        <a:t>[]={1,1,1,2,1,1,2,1,1,1,3};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err="1">
                          <a:ln>
                            <a:noFill/>
                          </a:ln>
                          <a:solidFill>
                            <a:srgbClr val="0000FF"/>
                          </a:solidFill>
                          <a:effectLst/>
                          <a:latin typeface="Calibri" pitchFamily="34" charset="0"/>
                        </a:rPr>
                        <a:t>int</a:t>
                      </a:r>
                      <a:r>
                        <a:rPr kumimoji="0" lang="fr-FR" sz="1000" b="0" i="0" u="none" strike="noStrike" cap="none" normalizeH="0" baseline="0" dirty="0">
                          <a:ln>
                            <a:noFill/>
                          </a:ln>
                          <a:solidFill>
                            <a:srgbClr val="0000FF"/>
                          </a:solidFill>
                          <a:effectLst/>
                          <a:latin typeface="Calibri" pitchFamily="34" charset="0"/>
                        </a:rPr>
                        <a:t>  point=200;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000" b="0" i="0" u="none" strike="noStrike" cap="none" normalizeH="0" baseline="0" dirty="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err="1">
                          <a:ln>
                            <a:noFill/>
                          </a:ln>
                          <a:solidFill>
                            <a:srgbClr val="0000FF"/>
                          </a:solidFill>
                          <a:effectLst/>
                          <a:latin typeface="Calibri" pitchFamily="34" charset="0"/>
                        </a:rPr>
                        <a:t>void</a:t>
                      </a:r>
                      <a:r>
                        <a:rPr kumimoji="0" lang="fr-FR" sz="1000" b="1" i="0" u="none" strike="noStrike" cap="none" normalizeH="0" baseline="0" dirty="0">
                          <a:ln>
                            <a:noFill/>
                          </a:ln>
                          <a:solidFill>
                            <a:srgbClr val="0000FF"/>
                          </a:solidFill>
                          <a:effectLst/>
                          <a:latin typeface="Calibri" pitchFamily="34" charset="0"/>
                        </a:rPr>
                        <a:t> setup()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pinMode</a:t>
                      </a:r>
                      <a:r>
                        <a:rPr kumimoji="0" lang="fr-FR" sz="1000" b="0" i="0" u="none" strike="noStrike" cap="none" normalizeH="0" baseline="0" dirty="0">
                          <a:ln>
                            <a:noFill/>
                          </a:ln>
                          <a:solidFill>
                            <a:srgbClr val="0000FF"/>
                          </a:solidFill>
                          <a:effectLst/>
                          <a:latin typeface="Calibri" pitchFamily="34" charset="0"/>
                        </a:rPr>
                        <a:t>(</a:t>
                      </a:r>
                      <a:r>
                        <a:rPr kumimoji="0" lang="fr-FR" sz="1000" b="0" i="0" u="none" strike="noStrike" cap="none" normalizeH="0" baseline="0" dirty="0" err="1">
                          <a:ln>
                            <a:noFill/>
                          </a:ln>
                          <a:solidFill>
                            <a:srgbClr val="0000FF"/>
                          </a:solidFill>
                          <a:effectLst/>
                          <a:latin typeface="Calibri" pitchFamily="34" charset="0"/>
                        </a:rPr>
                        <a:t>Led,OUTPUT</a:t>
                      </a:r>
                      <a:r>
                        <a:rPr kumimoji="0" lang="fr-FR" sz="10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err="1">
                          <a:ln>
                            <a:noFill/>
                          </a:ln>
                          <a:solidFill>
                            <a:srgbClr val="0000FF"/>
                          </a:solidFill>
                          <a:effectLst/>
                          <a:latin typeface="Calibri" pitchFamily="34" charset="0"/>
                        </a:rPr>
                        <a:t>void</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loop</a:t>
                      </a: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byte</a:t>
                      </a:r>
                      <a:r>
                        <a:rPr kumimoji="0" lang="fr-FR" sz="1000" b="0" i="0" u="none" strike="noStrike" cap="none" normalizeH="0" baseline="0" dirty="0">
                          <a:ln>
                            <a:noFill/>
                          </a:ln>
                          <a:solidFill>
                            <a:srgbClr val="0000FF"/>
                          </a:solidFill>
                          <a:effectLst/>
                          <a:latin typeface="Calibri" pitchFamily="34" charset="0"/>
                        </a:rPr>
                        <a:t> code ;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int</a:t>
                      </a:r>
                      <a:r>
                        <a:rPr kumimoji="0" lang="fr-FR" sz="1000" b="0" i="0" u="none" strike="noStrike" cap="none" normalizeH="0" baseline="0" dirty="0">
                          <a:ln>
                            <a:noFill/>
                          </a:ln>
                          <a:solidFill>
                            <a:srgbClr val="0000FF"/>
                          </a:solidFill>
                          <a:effectLst/>
                          <a:latin typeface="Calibri" pitchFamily="34" charset="0"/>
                        </a:rPr>
                        <a:t> i;</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err="1">
                          <a:ln>
                            <a:noFill/>
                          </a:ln>
                          <a:solidFill>
                            <a:srgbClr val="0000FF"/>
                          </a:solidFill>
                          <a:effectLst/>
                          <a:latin typeface="Calibri" pitchFamily="34" charset="0"/>
                        </a:rPr>
                        <a:t>while</a:t>
                      </a:r>
                      <a:r>
                        <a:rPr kumimoji="0" lang="fr-FR" sz="1000" b="1" i="0" u="none" strike="noStrike" cap="none" normalizeH="0" baseline="0" dirty="0">
                          <a:ln>
                            <a:noFill/>
                          </a:ln>
                          <a:solidFill>
                            <a:srgbClr val="0000FF"/>
                          </a:solidFill>
                          <a:effectLst/>
                          <a:latin typeface="Calibri" pitchFamily="34" charset="0"/>
                        </a:rPr>
                        <a:t>(1){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4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a:ln>
                            <a:noFill/>
                          </a:ln>
                          <a:solidFill>
                            <a:srgbClr val="0000FF"/>
                          </a:solidFill>
                          <a:effectLst/>
                          <a:latin typeface="Calibri" pitchFamily="34" charset="0"/>
                        </a:rPr>
                        <a:t>//--- Décodeur morse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switch</a:t>
                      </a: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Morse_Tab</a:t>
                      </a:r>
                      <a:r>
                        <a:rPr kumimoji="0" lang="fr-FR" sz="1000" b="0" i="0" u="none" strike="noStrike" cap="none" normalizeH="0" baseline="0" dirty="0">
                          <a:ln>
                            <a:noFill/>
                          </a:ln>
                          <a:solidFill>
                            <a:srgbClr val="0000FF"/>
                          </a:solidFill>
                          <a:effectLst/>
                          <a:latin typeface="Calibri" pitchFamily="34" charset="0"/>
                        </a:rPr>
                        <a:t>[i]){</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a:ln>
                            <a:noFill/>
                          </a:ln>
                          <a:solidFill>
                            <a:srgbClr val="0000FF"/>
                          </a:solidFill>
                          <a:effectLst/>
                          <a:latin typeface="Calibri" pitchFamily="34" charset="0"/>
                        </a:rPr>
                        <a:t>case 0: {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digitalWrite</a:t>
                      </a:r>
                      <a:r>
                        <a:rPr kumimoji="0" lang="fr-FR" sz="1000" b="0" i="0" u="none" strike="noStrike" cap="none" normalizeH="0" baseline="0" dirty="0">
                          <a:ln>
                            <a:noFill/>
                          </a:ln>
                          <a:solidFill>
                            <a:srgbClr val="0000FF"/>
                          </a:solidFill>
                          <a:effectLst/>
                          <a:latin typeface="Calibri" pitchFamily="34" charset="0"/>
                        </a:rPr>
                        <a:t>(</a:t>
                      </a:r>
                      <a:r>
                        <a:rPr kumimoji="0" lang="fr-FR" sz="1000" b="0" i="0" u="none" strike="noStrike" cap="none" normalizeH="0" baseline="0" dirty="0" err="1">
                          <a:ln>
                            <a:noFill/>
                          </a:ln>
                          <a:solidFill>
                            <a:srgbClr val="0000FF"/>
                          </a:solidFill>
                          <a:effectLst/>
                          <a:latin typeface="Calibri" pitchFamily="34" charset="0"/>
                        </a:rPr>
                        <a:t>Led,HIGH</a:t>
                      </a: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delay</a:t>
                      </a:r>
                      <a:r>
                        <a:rPr kumimoji="0" lang="fr-FR" sz="1000" b="0" i="0" u="none" strike="noStrike" cap="none" normalizeH="0" baseline="0" dirty="0">
                          <a:ln>
                            <a:noFill/>
                          </a:ln>
                          <a:solidFill>
                            <a:srgbClr val="0000FF"/>
                          </a:solidFill>
                          <a:effectLst/>
                          <a:latin typeface="Calibri" pitchFamily="34" charset="0"/>
                        </a:rPr>
                        <a:t>(point);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digitalWrite</a:t>
                      </a:r>
                      <a:r>
                        <a:rPr kumimoji="0" lang="fr-FR" sz="1000" b="0" i="0" u="none" strike="noStrike" cap="none" normalizeH="0" baseline="0" dirty="0">
                          <a:ln>
                            <a:noFill/>
                          </a:ln>
                          <a:solidFill>
                            <a:srgbClr val="0000FF"/>
                          </a:solidFill>
                          <a:effectLst/>
                          <a:latin typeface="Calibri" pitchFamily="34" charset="0"/>
                        </a:rPr>
                        <a:t>(</a:t>
                      </a:r>
                      <a:r>
                        <a:rPr kumimoji="0" lang="fr-FR" sz="1000" b="0" i="0" u="none" strike="noStrike" cap="none" normalizeH="0" baseline="0" dirty="0" err="1">
                          <a:ln>
                            <a:noFill/>
                          </a:ln>
                          <a:solidFill>
                            <a:srgbClr val="0000FF"/>
                          </a:solidFill>
                          <a:effectLst/>
                          <a:latin typeface="Calibri" pitchFamily="34" charset="0"/>
                        </a:rPr>
                        <a:t>Led,LOW</a:t>
                      </a: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delay</a:t>
                      </a:r>
                      <a:r>
                        <a:rPr kumimoji="0" lang="fr-FR" sz="1000" b="0" i="0" u="none" strike="noStrike" cap="none" normalizeH="0" baseline="0" dirty="0">
                          <a:ln>
                            <a:noFill/>
                          </a:ln>
                          <a:solidFill>
                            <a:srgbClr val="0000FF"/>
                          </a:solidFill>
                          <a:effectLst/>
                          <a:latin typeface="Calibri" pitchFamily="34" charset="0"/>
                        </a:rPr>
                        <a:t>(point);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break;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case 1: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digitalWrite</a:t>
                      </a:r>
                      <a:r>
                        <a:rPr kumimoji="0" lang="fr-FR" sz="1000" b="0" i="0" u="none" strike="noStrike" cap="none" normalizeH="0" baseline="0" dirty="0">
                          <a:ln>
                            <a:noFill/>
                          </a:ln>
                          <a:solidFill>
                            <a:srgbClr val="0000FF"/>
                          </a:solidFill>
                          <a:effectLst/>
                          <a:latin typeface="Calibri" pitchFamily="34" charset="0"/>
                        </a:rPr>
                        <a:t>(</a:t>
                      </a:r>
                      <a:r>
                        <a:rPr kumimoji="0" lang="fr-FR" sz="1000" b="0" i="0" u="none" strike="noStrike" cap="none" normalizeH="0" baseline="0" dirty="0" err="1">
                          <a:ln>
                            <a:noFill/>
                          </a:ln>
                          <a:solidFill>
                            <a:srgbClr val="0000FF"/>
                          </a:solidFill>
                          <a:effectLst/>
                          <a:latin typeface="Calibri" pitchFamily="34" charset="0"/>
                        </a:rPr>
                        <a:t>Led,HIGH</a:t>
                      </a: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delay</a:t>
                      </a:r>
                      <a:r>
                        <a:rPr kumimoji="0" lang="fr-FR" sz="1000" b="0" i="0" u="none" strike="noStrike" cap="none" normalizeH="0" baseline="0" dirty="0">
                          <a:ln>
                            <a:noFill/>
                          </a:ln>
                          <a:solidFill>
                            <a:srgbClr val="0000FF"/>
                          </a:solidFill>
                          <a:effectLst/>
                          <a:latin typeface="Calibri" pitchFamily="34" charset="0"/>
                        </a:rPr>
                        <a:t>(2*point);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digitalWrite</a:t>
                      </a:r>
                      <a:r>
                        <a:rPr kumimoji="0" lang="fr-FR" sz="1000" b="0" i="0" u="none" strike="noStrike" cap="none" normalizeH="0" baseline="0" dirty="0">
                          <a:ln>
                            <a:noFill/>
                          </a:ln>
                          <a:solidFill>
                            <a:srgbClr val="0000FF"/>
                          </a:solidFill>
                          <a:effectLst/>
                          <a:latin typeface="Calibri" pitchFamily="34" charset="0"/>
                        </a:rPr>
                        <a:t>(</a:t>
                      </a:r>
                      <a:r>
                        <a:rPr kumimoji="0" lang="fr-FR" sz="1000" b="0" i="0" u="none" strike="noStrike" cap="none" normalizeH="0" baseline="0" dirty="0" err="1">
                          <a:ln>
                            <a:noFill/>
                          </a:ln>
                          <a:solidFill>
                            <a:srgbClr val="0000FF"/>
                          </a:solidFill>
                          <a:effectLst/>
                          <a:latin typeface="Calibri" pitchFamily="34" charset="0"/>
                        </a:rPr>
                        <a:t>Led,LOW</a:t>
                      </a:r>
                      <a:r>
                        <a:rPr kumimoji="0" lang="fr-FR" sz="1000" b="0" i="0" u="none" strike="noStrike" cap="none" normalizeH="0" baseline="0" dirty="0">
                          <a:ln>
                            <a:noFill/>
                          </a:ln>
                          <a:solidFill>
                            <a:srgbClr val="0000FF"/>
                          </a:solidFill>
                          <a:effectLst/>
                          <a:latin typeface="Calibri" pitchFamily="34" charset="0"/>
                        </a:rPr>
                        <a:t>) ; </a:t>
                      </a:r>
                      <a:r>
                        <a:rPr kumimoji="0" lang="fr-FR" sz="1000" b="0" i="0" u="none" strike="noStrike" cap="none" normalizeH="0" baseline="0" dirty="0" err="1">
                          <a:ln>
                            <a:noFill/>
                          </a:ln>
                          <a:solidFill>
                            <a:srgbClr val="0000FF"/>
                          </a:solidFill>
                          <a:effectLst/>
                          <a:latin typeface="Calibri" pitchFamily="34" charset="0"/>
                        </a:rPr>
                        <a:t>delay</a:t>
                      </a:r>
                      <a:r>
                        <a:rPr kumimoji="0" lang="fr-FR" sz="1000" b="0" i="0" u="none" strike="noStrike" cap="none" normalizeH="0" baseline="0" dirty="0">
                          <a:ln>
                            <a:noFill/>
                          </a:ln>
                          <a:solidFill>
                            <a:srgbClr val="0000FF"/>
                          </a:solidFill>
                          <a:effectLst/>
                          <a:latin typeface="Calibri" pitchFamily="34" charset="0"/>
                        </a:rPr>
                        <a:t>(point);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break;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case 2:{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digitalWrite</a:t>
                      </a:r>
                      <a:r>
                        <a:rPr kumimoji="0" lang="fr-FR" sz="1000" b="0" i="0" u="none" strike="noStrike" cap="none" normalizeH="0" baseline="0" dirty="0">
                          <a:ln>
                            <a:noFill/>
                          </a:ln>
                          <a:solidFill>
                            <a:srgbClr val="0000FF"/>
                          </a:solidFill>
                          <a:effectLst/>
                          <a:latin typeface="Calibri" pitchFamily="34" charset="0"/>
                        </a:rPr>
                        <a:t>(</a:t>
                      </a:r>
                      <a:r>
                        <a:rPr kumimoji="0" lang="fr-FR" sz="1000" b="0" i="0" u="none" strike="noStrike" cap="none" normalizeH="0" baseline="0" dirty="0" err="1">
                          <a:ln>
                            <a:noFill/>
                          </a:ln>
                          <a:solidFill>
                            <a:srgbClr val="0000FF"/>
                          </a:solidFill>
                          <a:effectLst/>
                          <a:latin typeface="Calibri" pitchFamily="34" charset="0"/>
                        </a:rPr>
                        <a:t>Led,LOW</a:t>
                      </a: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delay</a:t>
                      </a:r>
                      <a:r>
                        <a:rPr kumimoji="0" lang="fr-FR" sz="1000" b="0" i="0" u="none" strike="noStrike" cap="none" normalizeH="0" baseline="0" dirty="0">
                          <a:ln>
                            <a:noFill/>
                          </a:ln>
                          <a:solidFill>
                            <a:srgbClr val="0000FF"/>
                          </a:solidFill>
                          <a:effectLst/>
                          <a:latin typeface="Calibri" pitchFamily="34" charset="0"/>
                        </a:rPr>
                        <a:t>(3*point);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break;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case 3:{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digitalWrite</a:t>
                      </a:r>
                      <a:r>
                        <a:rPr kumimoji="0" lang="fr-FR" sz="1000" b="0" i="0" u="none" strike="noStrike" cap="none" normalizeH="0" baseline="0" dirty="0">
                          <a:ln>
                            <a:noFill/>
                          </a:ln>
                          <a:solidFill>
                            <a:srgbClr val="0000FF"/>
                          </a:solidFill>
                          <a:effectLst/>
                          <a:latin typeface="Calibri" pitchFamily="34" charset="0"/>
                        </a:rPr>
                        <a:t>(</a:t>
                      </a:r>
                      <a:r>
                        <a:rPr kumimoji="0" lang="fr-FR" sz="1000" b="0" i="0" u="none" strike="noStrike" cap="none" normalizeH="0" baseline="0" dirty="0" err="1">
                          <a:ln>
                            <a:noFill/>
                          </a:ln>
                          <a:solidFill>
                            <a:srgbClr val="0000FF"/>
                          </a:solidFill>
                          <a:effectLst/>
                          <a:latin typeface="Calibri" pitchFamily="34" charset="0"/>
                        </a:rPr>
                        <a:t>Led,LOW</a:t>
                      </a: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delay</a:t>
                      </a:r>
                      <a:r>
                        <a:rPr kumimoji="0" lang="fr-FR" sz="1000" b="0" i="0" u="none" strike="noStrike" cap="none" normalizeH="0" baseline="0" dirty="0">
                          <a:ln>
                            <a:noFill/>
                          </a:ln>
                          <a:solidFill>
                            <a:srgbClr val="0000FF"/>
                          </a:solidFill>
                          <a:effectLst/>
                          <a:latin typeface="Calibri" pitchFamily="34" charset="0"/>
                        </a:rPr>
                        <a:t>(7*point);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break;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++i;</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if </a:t>
                      </a:r>
                      <a:r>
                        <a:rPr kumimoji="0" lang="fr-FR" sz="1000" b="0" i="0" u="none" strike="noStrike" cap="none" normalizeH="0" baseline="0" dirty="0">
                          <a:ln>
                            <a:noFill/>
                          </a:ln>
                          <a:solidFill>
                            <a:srgbClr val="0000FF"/>
                          </a:solidFill>
                          <a:effectLst/>
                          <a:latin typeface="Calibri" pitchFamily="34" charset="0"/>
                        </a:rPr>
                        <a:t>(i&gt;10)i=0;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Footer Placeholder 3"/>
          <p:cNvSpPr txBox="1">
            <a:spLocks noGrp="1"/>
          </p:cNvSpPr>
          <p:nvPr/>
        </p:nvSpPr>
        <p:spPr>
          <a:xfrm>
            <a:off x="1600200" y="6356350"/>
            <a:ext cx="53340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Formation arduino - ARALA - F4GSC - Jean-Luc Levant 2014</a:t>
            </a:r>
            <a:endParaRPr lang="en-US" sz="1200">
              <a:solidFill>
                <a:schemeClr val="tx1">
                  <a:tint val="75000"/>
                </a:schemeClr>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68ACBE-9097-4EA0-91AB-5C4C4F56AF64}"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04C1C417-8679-403E-A0AD-7B1D63B280AC}" type="slidenum">
              <a:rPr lang="en-US"/>
              <a:pPr>
                <a:defRPr/>
              </a:pPr>
              <a:t>35</a:t>
            </a:fld>
            <a:endParaRPr lang="en-US"/>
          </a:p>
        </p:txBody>
      </p:sp>
      <p:sp>
        <p:nvSpPr>
          <p:cNvPr id="84995" name="Title 1"/>
          <p:cNvSpPr>
            <a:spLocks noGrp="1"/>
          </p:cNvSpPr>
          <p:nvPr>
            <p:ph type="title"/>
          </p:nvPr>
        </p:nvSpPr>
        <p:spPr/>
        <p:txBody>
          <a:bodyPr/>
          <a:lstStyle/>
          <a:p>
            <a:pPr eaLnBrk="1" hangingPunct="1"/>
            <a:r>
              <a:rPr lang="fr-FR"/>
              <a:t>Convertisseur Analogique/Numérique</a:t>
            </a:r>
          </a:p>
        </p:txBody>
      </p:sp>
      <p:sp>
        <p:nvSpPr>
          <p:cNvPr id="84996" name="Content Placeholder 2"/>
          <p:cNvSpPr>
            <a:spLocks noGrp="1"/>
          </p:cNvSpPr>
          <p:nvPr>
            <p:ph idx="1"/>
          </p:nvPr>
        </p:nvSpPr>
        <p:spPr/>
        <p:txBody>
          <a:bodyPr/>
          <a:lstStyle/>
          <a:p>
            <a:pPr eaLnBrk="1" hangingPunct="1"/>
            <a:r>
              <a:rPr lang="en-US" b="1"/>
              <a:t>Définition et fonctionnement</a:t>
            </a:r>
          </a:p>
          <a:p>
            <a:pPr lvl="1" eaLnBrk="1" hangingPunct="1"/>
            <a:r>
              <a:rPr lang="en-US"/>
              <a:t>Fonction électronique intégrée dans µCTRL qui asssure l’</a:t>
            </a:r>
            <a:r>
              <a:rPr lang="en-US">
                <a:solidFill>
                  <a:srgbClr val="FF3300"/>
                </a:solidFill>
              </a:rPr>
              <a:t>interface</a:t>
            </a:r>
            <a:r>
              <a:rPr lang="en-US"/>
              <a:t> entre me </a:t>
            </a:r>
            <a:r>
              <a:rPr lang="en-US">
                <a:solidFill>
                  <a:srgbClr val="FF3300"/>
                </a:solidFill>
              </a:rPr>
              <a:t>monde analogique et le monde numérique </a:t>
            </a:r>
            <a:r>
              <a:rPr lang="en-US">
                <a:sym typeface="Wingdings" pitchFamily="2" charset="2"/>
              </a:rPr>
              <a:t> Conversion analogique/numérique (CAN).</a:t>
            </a:r>
          </a:p>
          <a:p>
            <a:pPr lvl="2" eaLnBrk="1" hangingPunct="1"/>
            <a:r>
              <a:rPr lang="en-US" b="1">
                <a:sym typeface="Wingdings" pitchFamily="2" charset="2"/>
              </a:rPr>
              <a:t>Monde numérique</a:t>
            </a:r>
          </a:p>
          <a:p>
            <a:pPr lvl="3" eaLnBrk="1" hangingPunct="1"/>
            <a:r>
              <a:rPr lang="en-US" sz="1200" b="1">
                <a:sym typeface="Wingdings" pitchFamily="2" charset="2"/>
              </a:rPr>
              <a:t>Bit</a:t>
            </a:r>
            <a:r>
              <a:rPr lang="en-US" sz="1200">
                <a:sym typeface="Wingdings" pitchFamily="2" charset="2"/>
              </a:rPr>
              <a:t>: chiffre binaire qui ne peut prendre que deux valeurs :</a:t>
            </a:r>
          </a:p>
          <a:p>
            <a:pPr lvl="4" eaLnBrk="1" hangingPunct="1"/>
            <a:r>
              <a:rPr lang="en-US" sz="1200">
                <a:solidFill>
                  <a:srgbClr val="0000FF"/>
                </a:solidFill>
                <a:sym typeface="Wingdings" pitchFamily="2" charset="2"/>
              </a:rPr>
              <a:t>0 ou 1</a:t>
            </a:r>
          </a:p>
          <a:p>
            <a:pPr lvl="4" eaLnBrk="1" hangingPunct="1"/>
            <a:r>
              <a:rPr lang="en-US" sz="1200">
                <a:solidFill>
                  <a:srgbClr val="0000FF"/>
                </a:solidFill>
                <a:sym typeface="Wingdings" pitchFamily="2" charset="2"/>
              </a:rPr>
              <a:t>0 ou VDD  : Grandeur binaire au sens électrique du terme  0 la masse  VDD 5v,3v,… </a:t>
            </a:r>
          </a:p>
          <a:p>
            <a:pPr lvl="4" eaLnBrk="1" hangingPunct="1"/>
            <a:endParaRPr lang="en-US" sz="1200">
              <a:sym typeface="Wingdings" pitchFamily="2" charset="2"/>
            </a:endParaRPr>
          </a:p>
          <a:p>
            <a:pPr lvl="3" eaLnBrk="1" hangingPunct="1"/>
            <a:r>
              <a:rPr lang="en-US" sz="1200" b="1">
                <a:sym typeface="Wingdings" pitchFamily="2" charset="2"/>
              </a:rPr>
              <a:t>Chiffre codé sur N bits</a:t>
            </a:r>
          </a:p>
          <a:p>
            <a:pPr lvl="4" eaLnBrk="1" hangingPunct="1"/>
            <a:r>
              <a:rPr lang="en-US" sz="1200">
                <a:solidFill>
                  <a:srgbClr val="0000FF"/>
                </a:solidFill>
                <a:sym typeface="Wingdings" pitchFamily="2" charset="2"/>
              </a:rPr>
              <a:t>4 bits   : codage de 16 valeurs </a:t>
            </a:r>
          </a:p>
          <a:p>
            <a:pPr lvl="4" eaLnBrk="1" hangingPunct="1"/>
            <a:r>
              <a:rPr lang="en-US" sz="1200">
                <a:solidFill>
                  <a:srgbClr val="0000FF"/>
                </a:solidFill>
                <a:sym typeface="Wingdings" pitchFamily="2" charset="2"/>
              </a:rPr>
              <a:t>8 bits   : codage de 256 valeurs</a:t>
            </a:r>
          </a:p>
          <a:p>
            <a:pPr lvl="4" eaLnBrk="1" hangingPunct="1"/>
            <a:r>
              <a:rPr lang="en-US" sz="1200">
                <a:solidFill>
                  <a:srgbClr val="0000FF"/>
                </a:solidFill>
                <a:sym typeface="Wingdings" pitchFamily="2" charset="2"/>
              </a:rPr>
              <a:t>16 bits : codage de 65536 valeurs </a:t>
            </a:r>
          </a:p>
          <a:p>
            <a:pPr lvl="4" eaLnBrk="1" hangingPunct="1">
              <a:buFont typeface="Arial" charset="0"/>
              <a:buNone/>
            </a:pPr>
            <a:endParaRPr lang="en-US">
              <a:sym typeface="Wingdings" pitchFamily="2" charset="2"/>
            </a:endParaRPr>
          </a:p>
          <a:p>
            <a:pPr lvl="2" eaLnBrk="1" hangingPunct="1"/>
            <a:r>
              <a:rPr lang="en-US" b="1">
                <a:sym typeface="Wingdings" pitchFamily="2" charset="2"/>
              </a:rPr>
              <a:t>Monde analogique</a:t>
            </a:r>
          </a:p>
          <a:p>
            <a:pPr lvl="3" eaLnBrk="1" hangingPunct="1"/>
            <a:r>
              <a:rPr lang="en-US" sz="1200">
                <a:solidFill>
                  <a:srgbClr val="0000FF"/>
                </a:solidFill>
                <a:sym typeface="Wingdings" pitchFamily="2" charset="2"/>
              </a:rPr>
              <a:t>Grandeur qui peut prendre une infinité de valeur au cours du temps qui passe. </a:t>
            </a:r>
          </a:p>
          <a:p>
            <a:pPr lvl="3" eaLnBrk="1" hangingPunct="1"/>
            <a:r>
              <a:rPr lang="en-US" sz="1200">
                <a:solidFill>
                  <a:srgbClr val="0000FF"/>
                </a:solidFill>
                <a:sym typeface="Wingdings" pitchFamily="2" charset="2"/>
              </a:rPr>
              <a:t>Il faudrait une infinité de bit pour coder une grandeur analogique  pas réalisable physiquement.</a:t>
            </a:r>
          </a:p>
          <a:p>
            <a:pPr lvl="3" eaLnBrk="1" hangingPunct="1"/>
            <a:r>
              <a:rPr lang="en-US" sz="1200">
                <a:solidFill>
                  <a:srgbClr val="0000FF"/>
                </a:solidFill>
                <a:sym typeface="Wingdings" pitchFamily="2" charset="2"/>
              </a:rPr>
              <a:t>Résolution (la plus petite valeur que le CAN peut coder:</a:t>
            </a:r>
          </a:p>
          <a:p>
            <a:pPr lvl="4" eaLnBrk="1" hangingPunct="1"/>
            <a:r>
              <a:rPr lang="en-US" sz="1200" b="1">
                <a:solidFill>
                  <a:srgbClr val="0000FF"/>
                </a:solidFill>
                <a:sym typeface="Wingdings" pitchFamily="2" charset="2"/>
              </a:rPr>
              <a:t>Res= Vref/2^Nbits, </a:t>
            </a:r>
            <a:r>
              <a:rPr lang="en-US" sz="1200">
                <a:solidFill>
                  <a:srgbClr val="0000FF"/>
                </a:solidFill>
                <a:sym typeface="Wingdings" pitchFamily="2" charset="2"/>
              </a:rPr>
              <a:t>exemple Vref=5v , Nbits=8   Res = 5/256 =19mV.</a:t>
            </a:r>
          </a:p>
          <a:p>
            <a:pPr lvl="4" eaLnBrk="1" hangingPunct="1"/>
            <a:endParaRPr lang="en-US" sz="1200">
              <a:solidFill>
                <a:srgbClr val="0000FF"/>
              </a:solidFill>
              <a:sym typeface="Wingdings" pitchFamily="2" charset="2"/>
            </a:endParaRPr>
          </a:p>
          <a:p>
            <a:pPr lvl="3" eaLnBrk="1" hangingPunct="1"/>
            <a:r>
              <a:rPr lang="en-US" sz="1200">
                <a:solidFill>
                  <a:srgbClr val="0000FF"/>
                </a:solidFill>
                <a:sym typeface="Wingdings" pitchFamily="2" charset="2"/>
              </a:rPr>
              <a:t>Le convertisseur analogique numérique arrondit donc la grandeur analogique (troncature).</a:t>
            </a:r>
            <a:endParaRPr lang="en-US" sz="1200">
              <a:solidFill>
                <a:srgbClr val="0000FF"/>
              </a:solidFill>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5" name="Date Placeholder 4"/>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C92BE4B5-FF26-4FED-A42C-FE17E31C3FCE}"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9ABB7A1B-F533-47E1-89AE-2234FAB45703}" type="slidenum">
              <a:rPr lang="en-US" sz="1200">
                <a:solidFill>
                  <a:schemeClr val="tx1">
                    <a:tint val="75000"/>
                  </a:schemeClr>
                </a:solidFill>
                <a:latin typeface="+mn-lt"/>
              </a:rPr>
              <a:pPr algn="r" fontAlgn="auto">
                <a:spcBef>
                  <a:spcPts val="0"/>
                </a:spcBef>
                <a:spcAft>
                  <a:spcPts val="0"/>
                </a:spcAft>
                <a:defRPr/>
              </a:pPr>
              <a:t>35</a:t>
            </a:fld>
            <a:endParaRPr lang="en-US" sz="1200">
              <a:solidFill>
                <a:schemeClr val="tx1">
                  <a:tint val="75000"/>
                </a:schemeClr>
              </a:solidFill>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8"/>
          <p:cNvPicPr>
            <a:picLocks noChangeAspect="1" noChangeArrowheads="1"/>
          </p:cNvPicPr>
          <p:nvPr/>
        </p:nvPicPr>
        <p:blipFill>
          <a:blip r:embed="rId3"/>
          <a:srcRect/>
          <a:stretch>
            <a:fillRect/>
          </a:stretch>
        </p:blipFill>
        <p:spPr bwMode="auto">
          <a:xfrm>
            <a:off x="304800" y="3276600"/>
            <a:ext cx="4495800" cy="2895600"/>
          </a:xfrm>
          <a:prstGeom prst="rect">
            <a:avLst/>
          </a:prstGeom>
          <a:noFill/>
          <a:ln w="9525">
            <a:noFill/>
            <a:miter lim="800000"/>
            <a:headEnd/>
            <a:tailEnd/>
          </a:ln>
        </p:spPr>
      </p:pic>
      <p:pic>
        <p:nvPicPr>
          <p:cNvPr id="87042" name="Picture 7"/>
          <p:cNvPicPr>
            <a:picLocks noChangeAspect="1" noChangeArrowheads="1"/>
          </p:cNvPicPr>
          <p:nvPr/>
        </p:nvPicPr>
        <p:blipFill>
          <a:blip r:embed="rId4"/>
          <a:srcRect/>
          <a:stretch>
            <a:fillRect/>
          </a:stretch>
        </p:blipFill>
        <p:spPr bwMode="auto">
          <a:xfrm>
            <a:off x="3200400" y="3200400"/>
            <a:ext cx="1371600" cy="561975"/>
          </a:xfrm>
          <a:prstGeom prst="rect">
            <a:avLst/>
          </a:prstGeom>
          <a:noFill/>
          <a:ln w="9525">
            <a:noFill/>
            <a:miter lim="800000"/>
            <a:headEnd/>
            <a:tailEnd/>
          </a:ln>
        </p:spPr>
      </p:pic>
      <p:sp>
        <p:nvSpPr>
          <p:cNvPr id="7" name="Date Placeholder 3"/>
          <p:cNvSpPr>
            <a:spLocks noGrp="1"/>
          </p:cNvSpPr>
          <p:nvPr>
            <p:ph type="dt" sz="quarter" idx="10"/>
          </p:nvPr>
        </p:nvSpPr>
        <p:spPr/>
        <p:txBody>
          <a:bodyPr/>
          <a:lstStyle/>
          <a:p>
            <a:pPr>
              <a:defRPr/>
            </a:pPr>
            <a:fld id="{F397B61C-E458-4E47-AB8A-A6F9CD0367B4}"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60620FEE-A98B-4B25-A16F-4F529F35021D}" type="slidenum">
              <a:rPr lang="en-US"/>
              <a:pPr>
                <a:defRPr/>
              </a:pPr>
              <a:t>36</a:t>
            </a:fld>
            <a:endParaRPr lang="en-US"/>
          </a:p>
        </p:txBody>
      </p:sp>
      <p:sp>
        <p:nvSpPr>
          <p:cNvPr id="87045" name="Title 1"/>
          <p:cNvSpPr>
            <a:spLocks noGrp="1"/>
          </p:cNvSpPr>
          <p:nvPr>
            <p:ph type="title"/>
          </p:nvPr>
        </p:nvSpPr>
        <p:spPr/>
        <p:txBody>
          <a:bodyPr/>
          <a:lstStyle/>
          <a:p>
            <a:pPr eaLnBrk="1" hangingPunct="1"/>
            <a:r>
              <a:rPr lang="fr-FR"/>
              <a:t>Convertisseur Analogique/Numérique</a:t>
            </a:r>
          </a:p>
        </p:txBody>
      </p:sp>
      <p:sp>
        <p:nvSpPr>
          <p:cNvPr id="87046" name="Content Placeholder 2"/>
          <p:cNvSpPr>
            <a:spLocks noGrp="1"/>
          </p:cNvSpPr>
          <p:nvPr>
            <p:ph idx="1"/>
          </p:nvPr>
        </p:nvSpPr>
        <p:spPr>
          <a:xfrm>
            <a:off x="381000" y="914400"/>
            <a:ext cx="6019800" cy="2209800"/>
          </a:xfrm>
        </p:spPr>
        <p:txBody>
          <a:bodyPr/>
          <a:lstStyle/>
          <a:p>
            <a:pPr eaLnBrk="1" hangingPunct="1"/>
            <a:r>
              <a:rPr lang="en-US" b="1"/>
              <a:t>Description et fonctionnement </a:t>
            </a:r>
          </a:p>
          <a:p>
            <a:pPr lvl="1" eaLnBrk="1" hangingPunct="1"/>
            <a:r>
              <a:rPr lang="fr-FR" sz="1400"/>
              <a:t>Un convertisseur numérique/analogique 10-bits fournit une tension de comparaison à l’entrée V- du comparateur qui est contrôlée par le compteur 10-bits.</a:t>
            </a:r>
          </a:p>
          <a:p>
            <a:pPr lvl="1" eaLnBrk="1" hangingPunct="1"/>
            <a:r>
              <a:rPr lang="fr-FR" sz="1400"/>
              <a:t>Lorsque la tension de référence V- est égale à la tension analogique V+ le processus de conversion s’arrête et fournit la grandeur analogique convertie en numérique (ANx-analogique </a:t>
            </a:r>
            <a:r>
              <a:rPr lang="fr-FR" sz="1400">
                <a:sym typeface="Wingdings" pitchFamily="2" charset="2"/>
              </a:rPr>
              <a:t> ANx-Numérique)</a:t>
            </a:r>
            <a:r>
              <a:rPr lang="fr-FR" sz="1400"/>
              <a:t>.</a:t>
            </a:r>
            <a:endParaRPr lang="en-US" sz="1400"/>
          </a:p>
        </p:txBody>
      </p:sp>
      <p:sp>
        <p:nvSpPr>
          <p:cNvPr id="4" name="Footer Placeholder 3"/>
          <p:cNvSpPr>
            <a:spLocks noGrp="1"/>
          </p:cNvSpPr>
          <p:nvPr>
            <p:ph type="ftr" sz="quarter" idx="11"/>
          </p:nvPr>
        </p:nvSpPr>
        <p:spPr>
          <a:xfrm>
            <a:off x="1600200" y="6324600"/>
            <a:ext cx="5334000" cy="365125"/>
          </a:xfrm>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5" name="Date Placeholder 4"/>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EDDB7722-F60E-4C40-890B-AD66661D84D3}"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05C09141-98E9-485F-AE7B-E8AC6D0180C5}" type="slidenum">
              <a:rPr lang="en-US" sz="1200">
                <a:solidFill>
                  <a:schemeClr val="tx1">
                    <a:tint val="75000"/>
                  </a:schemeClr>
                </a:solidFill>
                <a:latin typeface="+mn-lt"/>
              </a:rPr>
              <a:pPr algn="r" fontAlgn="auto">
                <a:spcBef>
                  <a:spcPts val="0"/>
                </a:spcBef>
                <a:spcAft>
                  <a:spcPts val="0"/>
                </a:spcAft>
                <a:defRPr/>
              </a:pPr>
              <a:t>36</a:t>
            </a:fld>
            <a:endParaRPr lang="en-US" sz="1200">
              <a:solidFill>
                <a:schemeClr val="tx1">
                  <a:tint val="75000"/>
                </a:schemeClr>
              </a:solidFill>
              <a:latin typeface="+mn-lt"/>
            </a:endParaRPr>
          </a:p>
        </p:txBody>
      </p:sp>
      <p:pic>
        <p:nvPicPr>
          <p:cNvPr id="87050" name="Picture 4"/>
          <p:cNvPicPr>
            <a:picLocks noChangeAspect="1" noChangeArrowheads="1"/>
          </p:cNvPicPr>
          <p:nvPr/>
        </p:nvPicPr>
        <p:blipFill>
          <a:blip r:embed="rId5"/>
          <a:srcRect/>
          <a:stretch>
            <a:fillRect/>
          </a:stretch>
        </p:blipFill>
        <p:spPr bwMode="auto">
          <a:xfrm>
            <a:off x="6400800" y="914400"/>
            <a:ext cx="2133600" cy="2030413"/>
          </a:xfrm>
          <a:prstGeom prst="rect">
            <a:avLst/>
          </a:prstGeom>
          <a:noFill/>
          <a:ln w="9525">
            <a:noFill/>
            <a:miter lim="800000"/>
            <a:headEnd/>
            <a:tailEnd/>
          </a:ln>
        </p:spPr>
      </p:pic>
      <p:pic>
        <p:nvPicPr>
          <p:cNvPr id="87051" name="Picture 6"/>
          <p:cNvPicPr>
            <a:picLocks noChangeAspect="1" noChangeArrowheads="1"/>
          </p:cNvPicPr>
          <p:nvPr/>
        </p:nvPicPr>
        <p:blipFill>
          <a:blip r:embed="rId6"/>
          <a:srcRect/>
          <a:stretch>
            <a:fillRect/>
          </a:stretch>
        </p:blipFill>
        <p:spPr bwMode="auto">
          <a:xfrm>
            <a:off x="2362200" y="4724400"/>
            <a:ext cx="809625" cy="468313"/>
          </a:xfrm>
          <a:prstGeom prst="rect">
            <a:avLst/>
          </a:prstGeom>
          <a:noFill/>
          <a:ln w="9525">
            <a:noFill/>
            <a:miter lim="800000"/>
            <a:headEnd/>
            <a:tailEnd/>
          </a:ln>
        </p:spPr>
      </p:pic>
      <p:pic>
        <p:nvPicPr>
          <p:cNvPr id="87052" name="Picture 10"/>
          <p:cNvPicPr>
            <a:picLocks noChangeAspect="1" noChangeArrowheads="1"/>
          </p:cNvPicPr>
          <p:nvPr/>
        </p:nvPicPr>
        <p:blipFill>
          <a:blip r:embed="rId7"/>
          <a:srcRect/>
          <a:stretch>
            <a:fillRect/>
          </a:stretch>
        </p:blipFill>
        <p:spPr bwMode="auto">
          <a:xfrm>
            <a:off x="5029200" y="3429000"/>
            <a:ext cx="3962400" cy="2819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Title 1"/>
          <p:cNvSpPr>
            <a:spLocks noGrp="1"/>
          </p:cNvSpPr>
          <p:nvPr>
            <p:ph type="title"/>
          </p:nvPr>
        </p:nvSpPr>
        <p:spPr/>
        <p:txBody>
          <a:bodyPr/>
          <a:lstStyle/>
          <a:p>
            <a:r>
              <a:rPr lang="fr-FR"/>
              <a:t>Convertisseur Analogique/Numérique</a:t>
            </a:r>
            <a:endParaRPr lang="en-US"/>
          </a:p>
        </p:txBody>
      </p:sp>
      <p:sp>
        <p:nvSpPr>
          <p:cNvPr id="96265" name="Content Placeholder 2"/>
          <p:cNvSpPr>
            <a:spLocks noGrp="1"/>
          </p:cNvSpPr>
          <p:nvPr>
            <p:ph idx="1"/>
          </p:nvPr>
        </p:nvSpPr>
        <p:spPr>
          <a:xfrm>
            <a:off x="381000" y="914400"/>
            <a:ext cx="8229600" cy="1524000"/>
          </a:xfrm>
        </p:spPr>
        <p:txBody>
          <a:bodyPr/>
          <a:lstStyle/>
          <a:p>
            <a:r>
              <a:rPr lang="fr-FR" b="1"/>
              <a:t>Example 1: Réalisation d’un voltmètre  </a:t>
            </a:r>
          </a:p>
          <a:p>
            <a:pPr lvl="1"/>
            <a:r>
              <a:rPr lang="fr-FR"/>
              <a:t>Le principe consiste à utiliser le CAN pour mesurer une tension analogique comprise entre 0 et 10v. La lecture sera envoyée sur le port de la liaison de mise au point (Tool </a:t>
            </a:r>
            <a:r>
              <a:rPr lang="fr-FR">
                <a:sym typeface="Wingdings" pitchFamily="2" charset="2"/>
              </a:rPr>
              <a:t> Serial link)</a:t>
            </a:r>
            <a:r>
              <a:rPr lang="fr-FR"/>
              <a:t>. </a:t>
            </a:r>
            <a:endParaRPr lang="en-US"/>
          </a:p>
        </p:txBody>
      </p:sp>
      <p:sp>
        <p:nvSpPr>
          <p:cNvPr id="4" name="Date Placeholder 3"/>
          <p:cNvSpPr>
            <a:spLocks noGrp="1"/>
          </p:cNvSpPr>
          <p:nvPr>
            <p:ph type="dt" sz="quarter" idx="10"/>
          </p:nvPr>
        </p:nvSpPr>
        <p:spPr/>
        <p:txBody>
          <a:bodyPr/>
          <a:lstStyle/>
          <a:p>
            <a:pPr>
              <a:defRPr/>
            </a:pPr>
            <a:fld id="{EF45943B-59E7-46BC-ABC4-875FC2FACC02}" type="datetime1">
              <a:rPr lang="en-US" smtClean="0"/>
              <a:pPr>
                <a:defRPr/>
              </a:pPr>
              <a:t>11/13/2021</a:t>
            </a:fld>
            <a:endParaRPr lang="en-US"/>
          </a:p>
        </p:txBody>
      </p:sp>
      <p:sp>
        <p:nvSpPr>
          <p:cNvPr id="96267"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A32A0FD0-54CA-421C-B479-15CEF268DB64}" type="slidenum">
              <a:rPr lang="en-US" smtClean="0"/>
              <a:pPr>
                <a:defRPr/>
              </a:pPr>
              <a:t>37</a:t>
            </a:fld>
            <a:endParaRPr lang="en-US"/>
          </a:p>
        </p:txBody>
      </p:sp>
      <p:graphicFrame>
        <p:nvGraphicFramePr>
          <p:cNvPr id="96263" name="Object 7"/>
          <p:cNvGraphicFramePr>
            <a:graphicFrameLocks noChangeAspect="1"/>
          </p:cNvGraphicFramePr>
          <p:nvPr/>
        </p:nvGraphicFramePr>
        <p:xfrm>
          <a:off x="1371600" y="2362200"/>
          <a:ext cx="3201988" cy="2619375"/>
        </p:xfrm>
        <a:graphic>
          <a:graphicData uri="http://schemas.openxmlformats.org/presentationml/2006/ole">
            <mc:AlternateContent xmlns:mc="http://schemas.openxmlformats.org/markup-compatibility/2006">
              <mc:Choice xmlns:v="urn:schemas-microsoft-com:vml" Requires="v">
                <p:oleObj spid="_x0000_s96264" name="Visio" r:id="rId4" imgW="3590239" imgH="2339035" progId="">
                  <p:embed/>
                </p:oleObj>
              </mc:Choice>
              <mc:Fallback>
                <p:oleObj name="Visio" r:id="rId4" imgW="3590239" imgH="2339035"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362200"/>
                        <a:ext cx="3201988"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69" name="Rectangle 15"/>
          <p:cNvSpPr>
            <a:spLocks noChangeArrowheads="1"/>
          </p:cNvSpPr>
          <p:nvPr/>
        </p:nvSpPr>
        <p:spPr bwMode="auto">
          <a:xfrm>
            <a:off x="5029200" y="2543175"/>
            <a:ext cx="3962400" cy="2308225"/>
          </a:xfrm>
          <a:prstGeom prst="rect">
            <a:avLst/>
          </a:prstGeom>
          <a:noFill/>
          <a:ln w="9525">
            <a:noFill/>
            <a:miter lim="800000"/>
            <a:headEnd/>
            <a:tailEnd/>
          </a:ln>
        </p:spPr>
        <p:txBody>
          <a:bodyPr>
            <a:spAutoFit/>
          </a:bodyPr>
          <a:lstStyle/>
          <a:p>
            <a:r>
              <a:rPr lang="fr-FR" sz="1200">
                <a:solidFill>
                  <a:srgbClr val="0000FF"/>
                </a:solidFill>
              </a:rPr>
              <a:t>const int voltMetrePin = A1;</a:t>
            </a:r>
          </a:p>
          <a:p>
            <a:r>
              <a:rPr lang="fr-FR" sz="1200">
                <a:solidFill>
                  <a:srgbClr val="0000FF"/>
                </a:solidFill>
              </a:rPr>
              <a:t>float Tension;</a:t>
            </a:r>
          </a:p>
          <a:p>
            <a:r>
              <a:rPr lang="fr-FR" sz="1200">
                <a:solidFill>
                  <a:srgbClr val="0000FF"/>
                </a:solidFill>
              </a:rPr>
              <a:t>void setup() {</a:t>
            </a:r>
          </a:p>
          <a:p>
            <a:r>
              <a:rPr lang="fr-FR" sz="1200">
                <a:solidFill>
                  <a:srgbClr val="0000FF"/>
                </a:solidFill>
              </a:rPr>
              <a:t>Serial.begin(9600);</a:t>
            </a:r>
          </a:p>
          <a:p>
            <a:r>
              <a:rPr lang="fr-FR" sz="1200">
                <a:solidFill>
                  <a:srgbClr val="0000FF"/>
                </a:solidFill>
              </a:rPr>
              <a:t>analogReference(DEFAULT);</a:t>
            </a:r>
          </a:p>
          <a:p>
            <a:r>
              <a:rPr lang="fr-FR" sz="1200">
                <a:solidFill>
                  <a:srgbClr val="0000FF"/>
                </a:solidFill>
              </a:rPr>
              <a:t>}</a:t>
            </a:r>
          </a:p>
          <a:p>
            <a:endParaRPr lang="fr-FR" sz="1200">
              <a:solidFill>
                <a:srgbClr val="0000FF"/>
              </a:solidFill>
            </a:endParaRPr>
          </a:p>
          <a:p>
            <a:r>
              <a:rPr lang="fr-FR" sz="1200">
                <a:solidFill>
                  <a:srgbClr val="0000FF"/>
                </a:solidFill>
              </a:rPr>
              <a:t>void loop() {</a:t>
            </a:r>
          </a:p>
          <a:p>
            <a:r>
              <a:rPr lang="fr-FR" sz="1200">
                <a:solidFill>
                  <a:srgbClr val="0000FF"/>
                </a:solidFill>
              </a:rPr>
              <a:t>  Tension=analogRead(voltMetrePin)*10.0/1023;</a:t>
            </a:r>
          </a:p>
          <a:p>
            <a:endParaRPr lang="fr-FR" sz="1200">
              <a:solidFill>
                <a:srgbClr val="0000FF"/>
              </a:solidFill>
            </a:endParaRPr>
          </a:p>
          <a:p>
            <a:r>
              <a:rPr lang="fr-FR" sz="1200">
                <a:solidFill>
                  <a:srgbClr val="0000FF"/>
                </a:solidFill>
              </a:rPr>
              <a:t>  Serial.print(" Tension (mV) = ");Serial.println(Tension);</a:t>
            </a:r>
          </a:p>
          <a:p>
            <a:r>
              <a:rPr lang="fr-FR" sz="1200">
                <a:solidFill>
                  <a:srgbClr val="0000FF"/>
                </a:solidFill>
              </a:rPr>
              <a:t>}</a:t>
            </a:r>
          </a:p>
        </p:txBody>
      </p:sp>
      <p:sp>
        <p:nvSpPr>
          <p:cNvPr id="96270" name="Text Box 46"/>
          <p:cNvSpPr txBox="1">
            <a:spLocks noChangeArrowheads="1"/>
          </p:cNvSpPr>
          <p:nvPr/>
        </p:nvSpPr>
        <p:spPr bwMode="auto">
          <a:xfrm>
            <a:off x="304800" y="5562600"/>
            <a:ext cx="1881188" cy="461963"/>
          </a:xfrm>
          <a:prstGeom prst="rect">
            <a:avLst/>
          </a:prstGeom>
          <a:noFill/>
          <a:ln w="9525">
            <a:noFill/>
            <a:miter lim="800000"/>
            <a:headEnd/>
            <a:tailEnd/>
          </a:ln>
        </p:spPr>
        <p:txBody>
          <a:bodyPr wrap="none">
            <a:spAutoFit/>
          </a:bodyPr>
          <a:lstStyle/>
          <a:p>
            <a:r>
              <a:rPr lang="fr-FR" sz="1200" b="1">
                <a:latin typeface="Comic Sans MS" pitchFamily="66" charset="0"/>
              </a:rPr>
              <a:t>C.F expérimentation_3</a:t>
            </a:r>
          </a:p>
          <a:p>
            <a:r>
              <a:rPr lang="fr-FR" sz="1200">
                <a:latin typeface="Comic Sans MS" pitchFamily="66"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1" name="Title 1"/>
          <p:cNvSpPr>
            <a:spLocks noGrp="1"/>
          </p:cNvSpPr>
          <p:nvPr>
            <p:ph type="title"/>
          </p:nvPr>
        </p:nvSpPr>
        <p:spPr/>
        <p:txBody>
          <a:bodyPr/>
          <a:lstStyle/>
          <a:p>
            <a:r>
              <a:rPr lang="fr-FR"/>
              <a:t>Convertisseur Analogique/Numérique</a:t>
            </a:r>
            <a:endParaRPr lang="en-US"/>
          </a:p>
        </p:txBody>
      </p:sp>
      <p:sp>
        <p:nvSpPr>
          <p:cNvPr id="146442" name="Content Placeholder 2"/>
          <p:cNvSpPr>
            <a:spLocks noGrp="1"/>
          </p:cNvSpPr>
          <p:nvPr>
            <p:ph idx="1"/>
          </p:nvPr>
        </p:nvSpPr>
        <p:spPr>
          <a:xfrm>
            <a:off x="381000" y="914400"/>
            <a:ext cx="8229600" cy="1752600"/>
          </a:xfrm>
        </p:spPr>
        <p:txBody>
          <a:bodyPr/>
          <a:lstStyle/>
          <a:p>
            <a:r>
              <a:rPr lang="fr-FR" b="1"/>
              <a:t>Exemple 2 : Réalisation d’un capacimètre.</a:t>
            </a:r>
          </a:p>
          <a:p>
            <a:pPr lvl="1"/>
            <a:r>
              <a:rPr lang="fr-FR" sz="1400"/>
              <a:t>Le principe de la mesure de Cx consiste à la charger électriquement par l’intermédiaire d’un échelon de tension et d’une résistance connue. </a:t>
            </a:r>
          </a:p>
          <a:p>
            <a:pPr lvl="1"/>
            <a:r>
              <a:rPr lang="fr-FR" sz="1400"/>
              <a:t>Le convertisseur analogique numérique poursuit la tension jusqu’à ce qu’elle ait atteinte 63% de sa valeur finale. Un compteur logiciel mesure le temps entre le début et la fin de la charge</a:t>
            </a:r>
            <a:r>
              <a:rPr lang="fr-FR"/>
              <a:t>.</a:t>
            </a:r>
          </a:p>
          <a:p>
            <a:pPr lvl="1"/>
            <a:r>
              <a:rPr lang="fr-FR" sz="1400"/>
              <a:t>Une fois Cx mesurée, celle-ci est déchargée par la broche RAZ.</a:t>
            </a:r>
          </a:p>
          <a:p>
            <a:pPr lvl="1"/>
            <a:r>
              <a:rPr lang="fr-FR" sz="1400"/>
              <a:t>La fonction delay(1ms) est utilisée comme base de temps de référence.</a:t>
            </a:r>
          </a:p>
          <a:p>
            <a:pPr lvl="1">
              <a:buFont typeface="Arial" charset="0"/>
              <a:buNone/>
            </a:pPr>
            <a:endParaRPr lang="en-US"/>
          </a:p>
        </p:txBody>
      </p:sp>
      <p:sp>
        <p:nvSpPr>
          <p:cNvPr id="4" name="Date Placeholder 3"/>
          <p:cNvSpPr>
            <a:spLocks noGrp="1"/>
          </p:cNvSpPr>
          <p:nvPr>
            <p:ph type="dt" sz="quarter" idx="10"/>
          </p:nvPr>
        </p:nvSpPr>
        <p:spPr>
          <a:xfrm>
            <a:off x="7315200" y="6324600"/>
            <a:ext cx="914400" cy="365125"/>
          </a:xfrm>
        </p:spPr>
        <p:txBody>
          <a:bodyPr/>
          <a:lstStyle/>
          <a:p>
            <a:pPr>
              <a:defRPr/>
            </a:pPr>
            <a:fld id="{EF45943B-59E7-46BC-ABC4-875FC2FACC02}" type="datetime1">
              <a:rPr lang="en-US" smtClean="0"/>
              <a:pPr>
                <a:defRPr/>
              </a:pPr>
              <a:t>11/13/2021</a:t>
            </a:fld>
            <a:endParaRPr lang="en-US" dirty="0"/>
          </a:p>
        </p:txBody>
      </p:sp>
      <p:sp>
        <p:nvSpPr>
          <p:cNvPr id="146444" name="Footer Placeholder 4"/>
          <p:cNvSpPr>
            <a:spLocks noGrp="1"/>
          </p:cNvSpPr>
          <p:nvPr>
            <p:ph type="ftr" sz="quarter" idx="11"/>
          </p:nvPr>
        </p:nvSpPr>
        <p:spPr bwMode="auto">
          <a:xfrm>
            <a:off x="1828800" y="6324600"/>
            <a:ext cx="5334000" cy="365125"/>
          </a:xfrm>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F1030B88-6B4B-481C-9C52-96E334D7ACB5}" type="slidenum">
              <a:rPr lang="en-US" smtClean="0"/>
              <a:pPr>
                <a:defRPr/>
              </a:pPr>
              <a:t>38</a:t>
            </a:fld>
            <a:endParaRPr lang="en-US"/>
          </a:p>
        </p:txBody>
      </p:sp>
      <p:pic>
        <p:nvPicPr>
          <p:cNvPr id="146446" name="Picture 7"/>
          <p:cNvPicPr>
            <a:picLocks noChangeAspect="1" noChangeArrowheads="1"/>
          </p:cNvPicPr>
          <p:nvPr/>
        </p:nvPicPr>
        <p:blipFill>
          <a:blip r:embed="rId4"/>
          <a:srcRect/>
          <a:stretch>
            <a:fillRect/>
          </a:stretch>
        </p:blipFill>
        <p:spPr bwMode="auto">
          <a:xfrm>
            <a:off x="4724400" y="3352800"/>
            <a:ext cx="4305300" cy="1581150"/>
          </a:xfrm>
          <a:prstGeom prst="rect">
            <a:avLst/>
          </a:prstGeom>
          <a:noFill/>
          <a:ln w="9525">
            <a:noFill/>
            <a:miter lim="800000"/>
            <a:headEnd/>
            <a:tailEnd/>
          </a:ln>
        </p:spPr>
      </p:pic>
      <p:sp>
        <p:nvSpPr>
          <p:cNvPr id="146447" name="Content Placeholder 2"/>
          <p:cNvSpPr txBox="1">
            <a:spLocks/>
          </p:cNvSpPr>
          <p:nvPr/>
        </p:nvSpPr>
        <p:spPr bwMode="auto">
          <a:xfrm>
            <a:off x="304800" y="4800600"/>
            <a:ext cx="8229600" cy="1752600"/>
          </a:xfrm>
          <a:prstGeom prst="rect">
            <a:avLst/>
          </a:prstGeom>
          <a:noFill/>
          <a:ln w="9525">
            <a:noFill/>
            <a:miter lim="800000"/>
            <a:headEnd/>
            <a:tailEnd/>
          </a:ln>
        </p:spPr>
        <p:txBody>
          <a:bodyPr/>
          <a:lstStyle/>
          <a:p>
            <a:pPr marL="742950" lvl="1" indent="-285750" eaLnBrk="0" hangingPunct="0">
              <a:spcBef>
                <a:spcPct val="20000"/>
              </a:spcBef>
              <a:buFont typeface="Arial" charset="0"/>
              <a:buNone/>
            </a:pPr>
            <a:endParaRPr lang="fr-FR" sz="1600">
              <a:latin typeface="Comic Sans MS" pitchFamily="66" charset="0"/>
            </a:endParaRPr>
          </a:p>
        </p:txBody>
      </p:sp>
      <p:graphicFrame>
        <p:nvGraphicFramePr>
          <p:cNvPr id="146440" name="Object 8"/>
          <p:cNvGraphicFramePr>
            <a:graphicFrameLocks noChangeAspect="1"/>
          </p:cNvGraphicFramePr>
          <p:nvPr/>
        </p:nvGraphicFramePr>
        <p:xfrm>
          <a:off x="5715000" y="5486400"/>
          <a:ext cx="1652588" cy="457200"/>
        </p:xfrm>
        <a:graphic>
          <a:graphicData uri="http://schemas.openxmlformats.org/presentationml/2006/ole">
            <mc:AlternateContent xmlns:mc="http://schemas.openxmlformats.org/markup-compatibility/2006">
              <mc:Choice xmlns:v="urn:schemas-microsoft-com:vml" Requires="v">
                <p:oleObj spid="_x0000_s146441" name="Equation" r:id="rId5" imgW="1422360" imgH="393480" progId="Equation.3">
                  <p:embed/>
                </p:oleObj>
              </mc:Choice>
              <mc:Fallback>
                <p:oleObj name="Equation" r:id="rId5" imgW="1422360" imgH="39348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486400"/>
                        <a:ext cx="1652588" cy="457200"/>
                      </a:xfrm>
                      <a:prstGeom prst="rect">
                        <a:avLst/>
                      </a:prstGeom>
                      <a:solidFill>
                        <a:schemeClr val="hlink">
                          <a:alpha val="53999"/>
                        </a:schemeClr>
                      </a:solidFill>
                    </p:spPr>
                  </p:pic>
                </p:oleObj>
              </mc:Fallback>
            </mc:AlternateContent>
          </a:graphicData>
        </a:graphic>
      </p:graphicFrame>
      <p:sp>
        <p:nvSpPr>
          <p:cNvPr id="146448" name="TextBox 14"/>
          <p:cNvSpPr txBox="1">
            <a:spLocks noChangeArrowheads="1"/>
          </p:cNvSpPr>
          <p:nvPr/>
        </p:nvSpPr>
        <p:spPr bwMode="auto">
          <a:xfrm>
            <a:off x="762000" y="5562600"/>
            <a:ext cx="4865688" cy="307975"/>
          </a:xfrm>
          <a:prstGeom prst="rect">
            <a:avLst/>
          </a:prstGeom>
          <a:noFill/>
          <a:ln w="9525">
            <a:noFill/>
            <a:miter lim="800000"/>
            <a:headEnd/>
            <a:tailEnd/>
          </a:ln>
        </p:spPr>
        <p:txBody>
          <a:bodyPr wrap="none">
            <a:spAutoFit/>
          </a:bodyPr>
          <a:lstStyle/>
          <a:p>
            <a:r>
              <a:rPr lang="fr-FR" sz="1400">
                <a:latin typeface="Comic Sans MS" pitchFamily="66" charset="0"/>
              </a:rPr>
              <a:t>  -    Equation pour déterminer C en connaissant T et R : </a:t>
            </a:r>
            <a:endParaRPr lang="en-US" sz="1400">
              <a:latin typeface="Comic Sans MS" pitchFamily="66" charset="0"/>
            </a:endParaRPr>
          </a:p>
        </p:txBody>
      </p:sp>
      <p:sp>
        <p:nvSpPr>
          <p:cNvPr id="146449" name="TextBox 15"/>
          <p:cNvSpPr txBox="1">
            <a:spLocks noChangeArrowheads="1"/>
          </p:cNvSpPr>
          <p:nvPr/>
        </p:nvSpPr>
        <p:spPr bwMode="auto">
          <a:xfrm>
            <a:off x="1143000" y="5943600"/>
            <a:ext cx="7086600" cy="307975"/>
          </a:xfrm>
          <a:prstGeom prst="rect">
            <a:avLst/>
          </a:prstGeom>
          <a:noFill/>
          <a:ln w="9525">
            <a:noFill/>
            <a:miter lim="800000"/>
            <a:headEnd/>
            <a:tailEnd/>
          </a:ln>
        </p:spPr>
        <p:txBody>
          <a:bodyPr>
            <a:spAutoFit/>
          </a:bodyPr>
          <a:lstStyle/>
          <a:p>
            <a:r>
              <a:rPr lang="fr-FR" sz="1400">
                <a:latin typeface="Comic Sans MS" pitchFamily="66" charset="0"/>
              </a:rPr>
              <a:t>Exemple : T= 5ms et R=470kohms </a:t>
            </a:r>
            <a:r>
              <a:rPr lang="fr-FR" sz="1400">
                <a:latin typeface="Comic Sans MS" pitchFamily="66" charset="0"/>
                <a:sym typeface="Wingdings" pitchFamily="2" charset="2"/>
              </a:rPr>
              <a:t> C=10nF, Tmin= 1ms  Cmin=2nF</a:t>
            </a:r>
            <a:endParaRPr lang="en-US" sz="1400">
              <a:latin typeface="Comic Sans MS" pitchFamily="66" charset="0"/>
            </a:endParaRPr>
          </a:p>
        </p:txBody>
      </p:sp>
      <p:pic>
        <p:nvPicPr>
          <p:cNvPr id="146450" name="Picture 10"/>
          <p:cNvPicPr>
            <a:picLocks noChangeAspect="1" noChangeArrowheads="1"/>
          </p:cNvPicPr>
          <p:nvPr/>
        </p:nvPicPr>
        <p:blipFill>
          <a:blip r:embed="rId7"/>
          <a:srcRect/>
          <a:stretch>
            <a:fillRect/>
          </a:stretch>
        </p:blipFill>
        <p:spPr bwMode="auto">
          <a:xfrm>
            <a:off x="1447800" y="3152775"/>
            <a:ext cx="3000375" cy="2333625"/>
          </a:xfrm>
          <a:prstGeom prst="rect">
            <a:avLst/>
          </a:prstGeom>
          <a:noFill/>
          <a:ln w="9525">
            <a:noFill/>
            <a:miter lim="800000"/>
            <a:headEnd/>
            <a:tailEnd/>
          </a:ln>
        </p:spPr>
      </p:pic>
      <p:sp>
        <p:nvSpPr>
          <p:cNvPr id="146451" name="Text Box 46"/>
          <p:cNvSpPr txBox="1">
            <a:spLocks noChangeArrowheads="1"/>
          </p:cNvSpPr>
          <p:nvPr/>
        </p:nvSpPr>
        <p:spPr bwMode="auto">
          <a:xfrm>
            <a:off x="152400" y="3124200"/>
            <a:ext cx="1881188" cy="461963"/>
          </a:xfrm>
          <a:prstGeom prst="rect">
            <a:avLst/>
          </a:prstGeom>
          <a:noFill/>
          <a:ln w="9525">
            <a:noFill/>
            <a:miter lim="800000"/>
            <a:headEnd/>
            <a:tailEnd/>
          </a:ln>
        </p:spPr>
        <p:txBody>
          <a:bodyPr wrap="none">
            <a:spAutoFit/>
          </a:bodyPr>
          <a:lstStyle/>
          <a:p>
            <a:r>
              <a:rPr lang="fr-FR" sz="1200" b="1">
                <a:latin typeface="Comic Sans MS" pitchFamily="66" charset="0"/>
              </a:rPr>
              <a:t>C.F expérimentation_4</a:t>
            </a:r>
          </a:p>
          <a:p>
            <a:r>
              <a:rPr lang="fr-FR" sz="1200">
                <a:latin typeface="Comic Sans MS" pitchFamily="66"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4"/>
          <p:cNvSpPr>
            <a:spLocks noGrp="1"/>
          </p:cNvSpPr>
          <p:nvPr>
            <p:ph type="title" idx="4294967295"/>
          </p:nvPr>
        </p:nvSpPr>
        <p:spPr/>
        <p:txBody>
          <a:bodyPr/>
          <a:lstStyle/>
          <a:p>
            <a:r>
              <a:rPr lang="fr-FR"/>
              <a:t>Convertisseur Analogique/Numérique</a:t>
            </a:r>
          </a:p>
        </p:txBody>
      </p:sp>
      <p:sp>
        <p:nvSpPr>
          <p:cNvPr id="148482" name="Rectangle 3"/>
          <p:cNvSpPr>
            <a:spLocks noGrp="1"/>
          </p:cNvSpPr>
          <p:nvPr>
            <p:ph type="body" sz="half" idx="4294967295"/>
          </p:nvPr>
        </p:nvSpPr>
        <p:spPr>
          <a:xfrm>
            <a:off x="381000" y="914400"/>
            <a:ext cx="8153400" cy="5334000"/>
          </a:xfrm>
        </p:spPr>
        <p:txBody>
          <a:bodyPr/>
          <a:lstStyle/>
          <a:p>
            <a:r>
              <a:rPr lang="fr-FR" sz="1400" b="1">
                <a:latin typeface="Comic Sans MS" pitchFamily="66" charset="0"/>
              </a:rPr>
              <a:t>Exemple 2 : Réalisation d’un capacimètre.</a:t>
            </a:r>
          </a:p>
        </p:txBody>
      </p:sp>
      <p:graphicFrame>
        <p:nvGraphicFramePr>
          <p:cNvPr id="182335" name="Group 63"/>
          <p:cNvGraphicFramePr>
            <a:graphicFrameLocks noGrp="1"/>
          </p:cNvGraphicFramePr>
          <p:nvPr>
            <p:ph sz="half" idx="4294967295"/>
          </p:nvPr>
        </p:nvGraphicFramePr>
        <p:xfrm>
          <a:off x="304800" y="1295400"/>
          <a:ext cx="8458200" cy="5489448"/>
        </p:xfrm>
        <a:graphic>
          <a:graphicData uri="http://schemas.openxmlformats.org/drawingml/2006/table">
            <a:tbl>
              <a:tblPr/>
              <a:tblGrid>
                <a:gridCol w="3619500">
                  <a:extLst>
                    <a:ext uri="{9D8B030D-6E8A-4147-A177-3AD203B41FA5}">
                      <a16:colId xmlns:a16="http://schemas.microsoft.com/office/drawing/2014/main" val="20000"/>
                    </a:ext>
                  </a:extLst>
                </a:gridCol>
                <a:gridCol w="4838700">
                  <a:extLst>
                    <a:ext uri="{9D8B030D-6E8A-4147-A177-3AD203B41FA5}">
                      <a16:colId xmlns:a16="http://schemas.microsoft.com/office/drawing/2014/main" val="20001"/>
                    </a:ext>
                  </a:extLst>
                </a:gridCol>
              </a:tblGrid>
              <a:tr h="30480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Impulsion de charge de la capacité à mesurer</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int</a:t>
                      </a: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const</a:t>
                      </a:r>
                      <a:r>
                        <a:rPr kumimoji="0" lang="fr-FR" sz="1100" b="0" i="0" u="none" strike="noStrike" cap="none" normalizeH="0" baseline="0" dirty="0">
                          <a:ln>
                            <a:noFill/>
                          </a:ln>
                          <a:solidFill>
                            <a:srgbClr val="0000FF"/>
                          </a:solidFill>
                          <a:effectLst/>
                          <a:latin typeface="Calibri" pitchFamily="34" charset="0"/>
                        </a:rPr>
                        <a:t> Pulse  = A5;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Entrée de mesure de la tension de charge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int</a:t>
                      </a: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const</a:t>
                      </a:r>
                      <a:r>
                        <a:rPr kumimoji="0" lang="fr-FR" sz="1100" b="0" i="0" u="none" strike="noStrike" cap="none" normalizeH="0" baseline="0" dirty="0">
                          <a:ln>
                            <a:noFill/>
                          </a:ln>
                          <a:solidFill>
                            <a:srgbClr val="0000FF"/>
                          </a:solidFill>
                          <a:effectLst/>
                          <a:latin typeface="Calibri" pitchFamily="34" charset="0"/>
                        </a:rPr>
                        <a:t> Capa   = A4;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Entrée/Sortie de décharge de la capacité</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int</a:t>
                      </a: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const</a:t>
                      </a:r>
                      <a:r>
                        <a:rPr kumimoji="0" lang="fr-FR" sz="1100" b="0" i="0" u="none" strike="noStrike" cap="none" normalizeH="0" baseline="0" dirty="0">
                          <a:ln>
                            <a:noFill/>
                          </a:ln>
                          <a:solidFill>
                            <a:srgbClr val="0000FF"/>
                          </a:solidFill>
                          <a:effectLst/>
                          <a:latin typeface="Calibri" pitchFamily="34" charset="0"/>
                        </a:rPr>
                        <a:t> RAZ    = A3;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Résistance calibrée de charge (en </a:t>
                      </a:r>
                      <a:r>
                        <a:rPr kumimoji="0" lang="fr-FR" sz="1100" b="0" i="0" u="none" strike="noStrike" cap="none" normalizeH="0" baseline="0" dirty="0" err="1">
                          <a:ln>
                            <a:noFill/>
                          </a:ln>
                          <a:solidFill>
                            <a:srgbClr val="0000FF"/>
                          </a:solidFill>
                          <a:effectLst/>
                          <a:latin typeface="Calibri" pitchFamily="34" charset="0"/>
                        </a:rPr>
                        <a:t>kohms</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int</a:t>
                      </a: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const</a:t>
                      </a:r>
                      <a:r>
                        <a:rPr kumimoji="0" lang="fr-FR" sz="1100" b="0" i="0" u="none" strike="noStrike" cap="none" normalizeH="0" baseline="0" dirty="0">
                          <a:ln>
                            <a:noFill/>
                          </a:ln>
                          <a:solidFill>
                            <a:srgbClr val="0000FF"/>
                          </a:solidFill>
                          <a:effectLst/>
                          <a:latin typeface="Calibri" pitchFamily="34" charset="0"/>
                        </a:rPr>
                        <a:t> R      = 460;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Seuil de tension de charge pour T = </a:t>
                      </a:r>
                      <a:r>
                        <a:rPr kumimoji="0" lang="fr-FR" sz="1100" b="0" i="0" u="none" strike="noStrike" cap="none" normalizeH="0" baseline="0" dirty="0" err="1">
                          <a:ln>
                            <a:noFill/>
                          </a:ln>
                          <a:solidFill>
                            <a:srgbClr val="0000FF"/>
                          </a:solidFill>
                          <a:effectLst/>
                          <a:latin typeface="Calibri" pitchFamily="34" charset="0"/>
                        </a:rPr>
                        <a:t>RxC</a:t>
                      </a:r>
                      <a:endParaRPr kumimoji="0" lang="fr-FR" sz="1100" b="0" i="0" u="none" strike="noStrike" cap="none" normalizeH="0" baseline="0" dirty="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float</a:t>
                      </a: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const</a:t>
                      </a:r>
                      <a:r>
                        <a:rPr kumimoji="0" lang="fr-FR" sz="1100" b="0" i="0" u="none" strike="noStrike" cap="none" normalizeH="0" baseline="0" dirty="0">
                          <a:ln>
                            <a:noFill/>
                          </a:ln>
                          <a:solidFill>
                            <a:srgbClr val="0000FF"/>
                          </a:solidFill>
                          <a:effectLst/>
                          <a:latin typeface="Calibri" pitchFamily="34" charset="0"/>
                        </a:rPr>
                        <a:t> Seuil = 5*0.63;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100" b="0" i="0" u="none" strike="noStrike" cap="none" normalizeH="0" baseline="0" dirty="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void</a:t>
                      </a:r>
                      <a:r>
                        <a:rPr kumimoji="0" lang="fr-FR" sz="1100" b="0" i="0" u="none" strike="noStrike" cap="none" normalizeH="0" baseline="0" dirty="0">
                          <a:ln>
                            <a:noFill/>
                          </a:ln>
                          <a:solidFill>
                            <a:srgbClr val="0000FF"/>
                          </a:solidFill>
                          <a:effectLst/>
                          <a:latin typeface="Calibri" pitchFamily="34" charset="0"/>
                        </a:rPr>
                        <a:t> setup()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Serial.begin</a:t>
                      </a:r>
                      <a:r>
                        <a:rPr kumimoji="0" lang="fr-FR" sz="1100" b="0" i="0" u="none" strike="noStrike" cap="none" normalizeH="0" baseline="0" dirty="0">
                          <a:ln>
                            <a:noFill/>
                          </a:ln>
                          <a:solidFill>
                            <a:srgbClr val="0000FF"/>
                          </a:solidFill>
                          <a:effectLst/>
                          <a:latin typeface="Calibri" pitchFamily="34" charset="0"/>
                        </a:rPr>
                        <a:t>(9600);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Pulse est une sortie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pinMode</a:t>
                      </a:r>
                      <a:r>
                        <a:rPr kumimoji="0" lang="fr-FR" sz="1100" b="0" i="0" u="none" strike="noStrike" cap="none" normalizeH="0" baseline="0" dirty="0">
                          <a:ln>
                            <a:noFill/>
                          </a:ln>
                          <a:solidFill>
                            <a:srgbClr val="0000FF"/>
                          </a:solidFill>
                          <a:effectLst/>
                          <a:latin typeface="Calibri" pitchFamily="34" charset="0"/>
                        </a:rPr>
                        <a:t>(</a:t>
                      </a:r>
                      <a:r>
                        <a:rPr kumimoji="0" lang="fr-FR" sz="1100" b="0" i="0" u="none" strike="noStrike" cap="none" normalizeH="0" baseline="0" dirty="0" err="1">
                          <a:ln>
                            <a:noFill/>
                          </a:ln>
                          <a:solidFill>
                            <a:srgbClr val="0000FF"/>
                          </a:solidFill>
                          <a:effectLst/>
                          <a:latin typeface="Calibri" pitchFamily="34" charset="0"/>
                        </a:rPr>
                        <a:t>Pulse,OUTPUT</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Pulse est mise à zéro au démarrage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digitalWrite</a:t>
                      </a:r>
                      <a:r>
                        <a:rPr kumimoji="0" lang="fr-FR" sz="1100" b="0" i="0" u="none" strike="noStrike" cap="none" normalizeH="0" baseline="0" dirty="0">
                          <a:ln>
                            <a:noFill/>
                          </a:ln>
                          <a:solidFill>
                            <a:srgbClr val="0000FF"/>
                          </a:solidFill>
                          <a:effectLst/>
                          <a:latin typeface="Calibri" pitchFamily="34" charset="0"/>
                        </a:rPr>
                        <a:t>(</a:t>
                      </a:r>
                      <a:r>
                        <a:rPr kumimoji="0" lang="fr-FR" sz="1100" b="0" i="0" u="none" strike="noStrike" cap="none" normalizeH="0" baseline="0" dirty="0" err="1">
                          <a:ln>
                            <a:noFill/>
                          </a:ln>
                          <a:solidFill>
                            <a:srgbClr val="0000FF"/>
                          </a:solidFill>
                          <a:effectLst/>
                          <a:latin typeface="Calibri" pitchFamily="34" charset="0"/>
                        </a:rPr>
                        <a:t>Pulse,LOW</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Capa est une entrée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pinMode</a:t>
                      </a:r>
                      <a:r>
                        <a:rPr kumimoji="0" lang="fr-FR" sz="1100" b="0" i="0" u="none" strike="noStrike" cap="none" normalizeH="0" baseline="0" dirty="0">
                          <a:ln>
                            <a:noFill/>
                          </a:ln>
                          <a:solidFill>
                            <a:srgbClr val="0000FF"/>
                          </a:solidFill>
                          <a:effectLst/>
                          <a:latin typeface="Calibri" pitchFamily="34" charset="0"/>
                        </a:rPr>
                        <a:t>(</a:t>
                      </a:r>
                      <a:r>
                        <a:rPr kumimoji="0" lang="fr-FR" sz="1100" b="0" i="0" u="none" strike="noStrike" cap="none" normalizeH="0" baseline="0" dirty="0" err="1">
                          <a:ln>
                            <a:noFill/>
                          </a:ln>
                          <a:solidFill>
                            <a:srgbClr val="0000FF"/>
                          </a:solidFill>
                          <a:effectLst/>
                          <a:latin typeface="Calibri" pitchFamily="34" charset="0"/>
                        </a:rPr>
                        <a:t>Capa,INPUT</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RAZ est une entrée au démarrage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pinMode</a:t>
                      </a:r>
                      <a:r>
                        <a:rPr kumimoji="0" lang="fr-FR" sz="1100" b="0" i="0" u="none" strike="noStrike" cap="none" normalizeH="0" baseline="0" dirty="0">
                          <a:ln>
                            <a:noFill/>
                          </a:ln>
                          <a:solidFill>
                            <a:srgbClr val="0000FF"/>
                          </a:solidFill>
                          <a:effectLst/>
                          <a:latin typeface="Calibri" pitchFamily="34" charset="0"/>
                        </a:rPr>
                        <a:t>(RAZ,INPUT);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100" b="0" i="0" u="none" strike="noStrike" cap="none" normalizeH="0" baseline="0" dirty="0">
                        <a:ln>
                          <a:noFill/>
                        </a:ln>
                        <a:solidFill>
                          <a:srgbClr val="0000FF"/>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void</a:t>
                      </a: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loop</a:t>
                      </a:r>
                      <a:r>
                        <a:rPr kumimoji="0" lang="fr-FR" sz="1100" b="0"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float</a:t>
                      </a:r>
                      <a:r>
                        <a:rPr kumimoji="0" lang="fr-FR" sz="1100" b="0" i="0" u="none" strike="noStrike" cap="none" normalizeH="0" baseline="0" dirty="0">
                          <a:ln>
                            <a:noFill/>
                          </a:ln>
                          <a:solidFill>
                            <a:srgbClr val="0000FF"/>
                          </a:solidFill>
                          <a:effectLst/>
                          <a:latin typeface="Calibri" pitchFamily="34" charset="0"/>
                        </a:rPr>
                        <a:t> capa;</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float</a:t>
                      </a: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tc</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Implusion</a:t>
                      </a:r>
                      <a:r>
                        <a:rPr kumimoji="0" lang="fr-FR" sz="1100" b="0" i="0" u="none" strike="noStrike" cap="none" normalizeH="0" baseline="0" dirty="0">
                          <a:ln>
                            <a:noFill/>
                          </a:ln>
                          <a:solidFill>
                            <a:srgbClr val="0000FF"/>
                          </a:solidFill>
                          <a:effectLst/>
                          <a:latin typeface="Calibri" pitchFamily="34" charset="0"/>
                        </a:rPr>
                        <a:t> de charge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digitalWrite</a:t>
                      </a:r>
                      <a:r>
                        <a:rPr kumimoji="0" lang="fr-FR" sz="1100" b="0" i="0" u="none" strike="noStrike" cap="none" normalizeH="0" baseline="0" dirty="0">
                          <a:ln>
                            <a:noFill/>
                          </a:ln>
                          <a:solidFill>
                            <a:srgbClr val="0000FF"/>
                          </a:solidFill>
                          <a:effectLst/>
                          <a:latin typeface="Calibri" pitchFamily="34" charset="0"/>
                        </a:rPr>
                        <a:t>(</a:t>
                      </a:r>
                      <a:r>
                        <a:rPr kumimoji="0" lang="fr-FR" sz="1100" b="0" i="0" u="none" strike="noStrike" cap="none" normalizeH="0" baseline="0" dirty="0" err="1">
                          <a:ln>
                            <a:noFill/>
                          </a:ln>
                          <a:solidFill>
                            <a:srgbClr val="0000FF"/>
                          </a:solidFill>
                          <a:effectLst/>
                          <a:latin typeface="Calibri" pitchFamily="34" charset="0"/>
                        </a:rPr>
                        <a:t>Pulse,HIGH</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tc</a:t>
                      </a:r>
                      <a:r>
                        <a:rPr kumimoji="0" lang="fr-FR" sz="1100" b="0" i="0" u="none" strike="noStrike" cap="none" normalizeH="0" baseline="0" dirty="0">
                          <a:ln>
                            <a:noFill/>
                          </a:ln>
                          <a:solidFill>
                            <a:srgbClr val="0000FF"/>
                          </a:solidFill>
                          <a:effectLst/>
                          <a:latin typeface="Calibri" pitchFamily="34" charset="0"/>
                        </a:rPr>
                        <a:t>=0;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boucle de mesure du temps de charge de la capa Cx correspondant à T = RC</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while</a:t>
                      </a: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analogRead</a:t>
                      </a:r>
                      <a:r>
                        <a:rPr kumimoji="0" lang="fr-FR" sz="1100" b="0" i="0" u="none" strike="noStrike" cap="none" normalizeH="0" baseline="0" dirty="0">
                          <a:ln>
                            <a:noFill/>
                          </a:ln>
                          <a:solidFill>
                            <a:srgbClr val="0000FF"/>
                          </a:solidFill>
                          <a:effectLst/>
                          <a:latin typeface="Calibri" pitchFamily="34" charset="0"/>
                        </a:rPr>
                        <a:t>(Capa)*5.0/1023) &lt; Seuil)</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t>
                      </a:r>
                      <a:r>
                        <a:rPr kumimoji="0" lang="fr-FR" sz="1100" b="0" i="0" u="none" strike="noStrike" cap="none" normalizeH="0" baseline="0" dirty="0" err="1">
                          <a:ln>
                            <a:noFill/>
                          </a:ln>
                          <a:solidFill>
                            <a:srgbClr val="0000FF"/>
                          </a:solidFill>
                          <a:effectLst/>
                          <a:latin typeface="Calibri" pitchFamily="34" charset="0"/>
                        </a:rPr>
                        <a:t>delay</a:t>
                      </a:r>
                      <a:r>
                        <a:rPr kumimoji="0" lang="fr-FR" sz="1100" b="0" i="0" u="none" strike="noStrike" cap="none" normalizeH="0" baseline="0" dirty="0">
                          <a:ln>
                            <a:noFill/>
                          </a:ln>
                          <a:solidFill>
                            <a:srgbClr val="0000FF"/>
                          </a:solidFill>
                          <a:effectLst/>
                          <a:latin typeface="Calibri" pitchFamily="34" charset="0"/>
                        </a:rPr>
                        <a:t>(1) ;   ++</a:t>
                      </a:r>
                      <a:r>
                        <a:rPr kumimoji="0" lang="fr-FR" sz="1100" b="0" i="0" u="none" strike="noStrike" cap="none" normalizeH="0" baseline="0" dirty="0" err="1">
                          <a:ln>
                            <a:noFill/>
                          </a:ln>
                          <a:solidFill>
                            <a:srgbClr val="0000FF"/>
                          </a:solidFill>
                          <a:effectLst/>
                          <a:latin typeface="Calibri" pitchFamily="34" charset="0"/>
                        </a:rPr>
                        <a:t>tc</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Calcul de Cx, t &gt; 1 correspond à la valeur de Cx </a:t>
                      </a:r>
                      <a:r>
                        <a:rPr kumimoji="0" lang="fr-FR" sz="1100" b="0" i="0" u="none" strike="noStrike" cap="none" normalizeH="0" baseline="0" dirty="0" err="1">
                          <a:ln>
                            <a:noFill/>
                          </a:ln>
                          <a:solidFill>
                            <a:srgbClr val="0000FF"/>
                          </a:solidFill>
                          <a:effectLst/>
                          <a:latin typeface="Calibri" pitchFamily="34" charset="0"/>
                        </a:rPr>
                        <a:t>mimnimale</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100" b="0" i="0" u="none" strike="noStrike" cap="none" normalizeH="0" baseline="0" dirty="0">
                          <a:ln>
                            <a:noFill/>
                          </a:ln>
                          <a:solidFill>
                            <a:srgbClr val="0000FF"/>
                          </a:solidFill>
                          <a:effectLst/>
                          <a:latin typeface="Calibri" pitchFamily="34" charset="0"/>
                        </a:rPr>
                        <a:t>if (tc&gt;1) capa=tc*1000/R - Cpar;</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100" b="0" i="0" u="none" strike="noStrike" cap="none" normalizeH="0" baseline="0" dirty="0">
                          <a:ln>
                            <a:noFill/>
                          </a:ln>
                          <a:solidFill>
                            <a:srgbClr val="0000FF"/>
                          </a:solidFill>
                          <a:effectLst/>
                          <a:latin typeface="Calibri" pitchFamily="34" charset="0"/>
                        </a:rPr>
                        <a:t>else capa=0;</a:t>
                      </a:r>
                      <a:endParaRPr kumimoji="0" lang="fr-FR" sz="1100" b="0" i="0" u="none" strike="noStrike" cap="none" normalizeH="0" baseline="0" dirty="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Affichage de la valeur via le serial port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Serial.print</a:t>
                      </a:r>
                      <a:r>
                        <a:rPr kumimoji="0" lang="fr-FR" sz="1100" b="0" i="0" u="none" strike="noStrike" cap="none" normalizeH="0" baseline="0" dirty="0">
                          <a:ln>
                            <a:noFill/>
                          </a:ln>
                          <a:solidFill>
                            <a:srgbClr val="0000FF"/>
                          </a:solidFill>
                          <a:effectLst/>
                          <a:latin typeface="Calibri" pitchFamily="34" charset="0"/>
                        </a:rPr>
                        <a:t>(" Capa(nF) =")            ; </a:t>
                      </a:r>
                      <a:r>
                        <a:rPr kumimoji="0" lang="fr-FR" sz="1100" b="0" i="0" u="none" strike="noStrike" cap="none" normalizeH="0" baseline="0" dirty="0" err="1">
                          <a:ln>
                            <a:noFill/>
                          </a:ln>
                          <a:solidFill>
                            <a:srgbClr val="0000FF"/>
                          </a:solidFill>
                          <a:effectLst/>
                          <a:latin typeface="Calibri" pitchFamily="34" charset="0"/>
                        </a:rPr>
                        <a:t>Serial.println</a:t>
                      </a:r>
                      <a:r>
                        <a:rPr kumimoji="0" lang="fr-FR" sz="1100" b="0" i="0" u="none" strike="noStrike" cap="none" normalizeH="0" baseline="0" dirty="0">
                          <a:ln>
                            <a:noFill/>
                          </a:ln>
                          <a:solidFill>
                            <a:srgbClr val="0000FF"/>
                          </a:solidFill>
                          <a:effectLst/>
                          <a:latin typeface="Calibri" pitchFamily="34" charset="0"/>
                        </a:rPr>
                        <a:t>(capa);</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Serial.print</a:t>
                      </a:r>
                      <a:r>
                        <a:rPr kumimoji="0" lang="fr-FR" sz="1100" b="0" i="0" u="none" strike="noStrike" cap="none" normalizeH="0" baseline="0" dirty="0">
                          <a:ln>
                            <a:noFill/>
                          </a:ln>
                          <a:solidFill>
                            <a:srgbClr val="0000FF"/>
                          </a:solidFill>
                          <a:effectLst/>
                          <a:latin typeface="Calibri" pitchFamily="34" charset="0"/>
                        </a:rPr>
                        <a:t>(" Temps de charge(ms) =") ; </a:t>
                      </a:r>
                      <a:r>
                        <a:rPr kumimoji="0" lang="fr-FR" sz="1100" b="0" i="0" u="none" strike="noStrike" cap="none" normalizeH="0" baseline="0" dirty="0" err="1">
                          <a:ln>
                            <a:noFill/>
                          </a:ln>
                          <a:solidFill>
                            <a:srgbClr val="0000FF"/>
                          </a:solidFill>
                          <a:effectLst/>
                          <a:latin typeface="Calibri" pitchFamily="34" charset="0"/>
                        </a:rPr>
                        <a:t>Serial.println</a:t>
                      </a:r>
                      <a:r>
                        <a:rPr kumimoji="0" lang="fr-FR" sz="1100" b="0" i="0" u="none" strike="noStrike" cap="none" normalizeH="0" baseline="0" dirty="0">
                          <a:ln>
                            <a:noFill/>
                          </a:ln>
                          <a:solidFill>
                            <a:srgbClr val="0000FF"/>
                          </a:solidFill>
                          <a:effectLst/>
                          <a:latin typeface="Calibri" pitchFamily="34" charset="0"/>
                        </a:rPr>
                        <a:t>(</a:t>
                      </a:r>
                      <a:r>
                        <a:rPr kumimoji="0" lang="fr-FR" sz="1100" b="0" i="0" u="none" strike="noStrike" cap="none" normalizeH="0" baseline="0" dirty="0" err="1">
                          <a:ln>
                            <a:noFill/>
                          </a:ln>
                          <a:solidFill>
                            <a:srgbClr val="0000FF"/>
                          </a:solidFill>
                          <a:effectLst/>
                          <a:latin typeface="Calibri" pitchFamily="34" charset="0"/>
                        </a:rPr>
                        <a:t>tc</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Serial.println</a:t>
                      </a:r>
                      <a:r>
                        <a:rPr kumimoji="0" lang="fr-FR" sz="1100" b="0"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RAZ de l’</a:t>
                      </a:r>
                      <a:r>
                        <a:rPr kumimoji="0" lang="fr-FR" sz="1100" b="0" i="0" u="none" strike="noStrike" cap="none" normalizeH="0" baseline="0" dirty="0" err="1">
                          <a:ln>
                            <a:noFill/>
                          </a:ln>
                          <a:solidFill>
                            <a:srgbClr val="0000FF"/>
                          </a:solidFill>
                          <a:effectLst/>
                          <a:latin typeface="Calibri" pitchFamily="34" charset="0"/>
                        </a:rPr>
                        <a:t>implusion</a:t>
                      </a:r>
                      <a:endParaRPr kumimoji="0" lang="fr-FR" sz="1100" b="0" i="0" u="none" strike="noStrike" cap="none" normalizeH="0" baseline="0" dirty="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digitalWrite</a:t>
                      </a:r>
                      <a:r>
                        <a:rPr kumimoji="0" lang="fr-FR" sz="1100" b="0" i="0" u="none" strike="noStrike" cap="none" normalizeH="0" baseline="0" dirty="0">
                          <a:ln>
                            <a:noFill/>
                          </a:ln>
                          <a:solidFill>
                            <a:srgbClr val="0000FF"/>
                          </a:solidFill>
                          <a:effectLst/>
                          <a:latin typeface="Calibri" pitchFamily="34" charset="0"/>
                        </a:rPr>
                        <a:t>(</a:t>
                      </a:r>
                      <a:r>
                        <a:rPr kumimoji="0" lang="fr-FR" sz="1100" b="0" i="0" u="none" strike="noStrike" cap="none" normalizeH="0" baseline="0" dirty="0" err="1">
                          <a:ln>
                            <a:noFill/>
                          </a:ln>
                          <a:solidFill>
                            <a:srgbClr val="0000FF"/>
                          </a:solidFill>
                          <a:effectLst/>
                          <a:latin typeface="Calibri" pitchFamily="34" charset="0"/>
                        </a:rPr>
                        <a:t>Pulse,LOW</a:t>
                      </a:r>
                      <a:r>
                        <a:rPr kumimoji="0" lang="fr-FR" sz="1100" b="0"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Décharge de Cx</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pinMode</a:t>
                      </a:r>
                      <a:r>
                        <a:rPr kumimoji="0" lang="fr-FR" sz="1100" b="0" i="0" u="none" strike="noStrike" cap="none" normalizeH="0" baseline="0" dirty="0">
                          <a:ln>
                            <a:noFill/>
                          </a:ln>
                          <a:solidFill>
                            <a:srgbClr val="0000FF"/>
                          </a:solidFill>
                          <a:effectLst/>
                          <a:latin typeface="Calibri" pitchFamily="34" charset="0"/>
                        </a:rPr>
                        <a:t>(RAZ,OUTPUT) ; </a:t>
                      </a:r>
                      <a:r>
                        <a:rPr kumimoji="0" lang="fr-FR" sz="1100" b="0" i="0" u="none" strike="noStrike" cap="none" normalizeH="0" baseline="0" dirty="0" err="1">
                          <a:ln>
                            <a:noFill/>
                          </a:ln>
                          <a:solidFill>
                            <a:srgbClr val="0000FF"/>
                          </a:solidFill>
                          <a:effectLst/>
                          <a:latin typeface="Calibri" pitchFamily="34" charset="0"/>
                        </a:rPr>
                        <a:t>digitalWrite</a:t>
                      </a:r>
                      <a:r>
                        <a:rPr kumimoji="0" lang="fr-FR" sz="1100" b="0" i="0" u="none" strike="noStrike" cap="none" normalizeH="0" baseline="0" dirty="0">
                          <a:ln>
                            <a:noFill/>
                          </a:ln>
                          <a:solidFill>
                            <a:srgbClr val="0000FF"/>
                          </a:solidFill>
                          <a:effectLst/>
                          <a:latin typeface="Calibri" pitchFamily="34" charset="0"/>
                        </a:rPr>
                        <a:t>(RAZ,LOW);</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Delay(1);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 Remise en entrée de RAZ</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pinMode</a:t>
                      </a:r>
                      <a:r>
                        <a:rPr kumimoji="0" lang="fr-FR" sz="1100" b="0" i="0" u="none" strike="noStrike" cap="none" normalizeH="0" baseline="0" dirty="0">
                          <a:ln>
                            <a:noFill/>
                          </a:ln>
                          <a:solidFill>
                            <a:srgbClr val="0000FF"/>
                          </a:solidFill>
                          <a:effectLst/>
                          <a:latin typeface="Calibri" pitchFamily="34" charset="0"/>
                        </a:rPr>
                        <a:t>(RAZ,INPUT);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err="1">
                          <a:ln>
                            <a:noFill/>
                          </a:ln>
                          <a:solidFill>
                            <a:srgbClr val="0000FF"/>
                          </a:solidFill>
                          <a:effectLst/>
                          <a:latin typeface="Calibri" pitchFamily="34" charset="0"/>
                        </a:rPr>
                        <a:t>delay</a:t>
                      </a:r>
                      <a:r>
                        <a:rPr kumimoji="0" lang="fr-FR" sz="1100" b="0" i="0" u="none" strike="noStrike" cap="none" normalizeH="0" baseline="0" dirty="0">
                          <a:ln>
                            <a:noFill/>
                          </a:ln>
                          <a:solidFill>
                            <a:srgbClr val="0000FF"/>
                          </a:solidFill>
                          <a:effectLst/>
                          <a:latin typeface="Calibri" pitchFamily="34" charset="0"/>
                        </a:rPr>
                        <a:t>(1000);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100" b="0" i="0" u="none" strike="noStrike" cap="none" normalizeH="0" baseline="0" dirty="0">
                          <a:ln>
                            <a:noFill/>
                          </a:ln>
                          <a:solidFill>
                            <a:srgbClr val="0000FF"/>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fld id="{05BE55C1-5FA4-4533-9977-A7831536FED7}" type="datetime1">
              <a:rPr lang="en-US"/>
              <a:pPr>
                <a:defRPr/>
              </a:pPr>
              <a:t>11/13/2021</a:t>
            </a:fld>
            <a:endParaRPr lang="en-US"/>
          </a:p>
        </p:txBody>
      </p:sp>
      <p:sp>
        <p:nvSpPr>
          <p:cNvPr id="9" name="Slide Number Placeholder 5"/>
          <p:cNvSpPr>
            <a:spLocks noGrp="1"/>
          </p:cNvSpPr>
          <p:nvPr>
            <p:ph type="sldNum" sz="quarter" idx="12"/>
          </p:nvPr>
        </p:nvSpPr>
        <p:spPr/>
        <p:txBody>
          <a:bodyPr/>
          <a:lstStyle/>
          <a:p>
            <a:pPr>
              <a:defRPr/>
            </a:pPr>
            <a:fld id="{26345AF4-B036-4371-A272-0E30E855E6DE}" type="slidenum">
              <a:rPr lang="en-US"/>
              <a:pPr>
                <a:defRPr/>
              </a:pPr>
              <a:t>4</a:t>
            </a:fld>
            <a:endParaRPr lang="en-US"/>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6B812682-9A79-4598-B099-2E071CE3BD3D}" type="slidenum">
              <a:rPr lang="en-US" sz="1200">
                <a:solidFill>
                  <a:schemeClr val="tx1">
                    <a:tint val="75000"/>
                  </a:schemeClr>
                </a:solidFill>
                <a:latin typeface="+mn-lt"/>
              </a:rPr>
              <a:pPr algn="r" fontAlgn="auto">
                <a:spcBef>
                  <a:spcPts val="0"/>
                </a:spcBef>
                <a:spcAft>
                  <a:spcPts val="0"/>
                </a:spcAft>
                <a:defRPr/>
              </a:pPr>
              <a:t>4</a:t>
            </a:fld>
            <a:endParaRPr lang="en-US" sz="1200">
              <a:solidFill>
                <a:schemeClr val="tx1">
                  <a:tint val="75000"/>
                </a:schemeClr>
              </a:solidFill>
              <a:latin typeface="+mn-lt"/>
            </a:endParaRPr>
          </a:p>
        </p:txBody>
      </p:sp>
      <p:sp>
        <p:nvSpPr>
          <p:cNvPr id="21510" name="Title 1"/>
          <p:cNvSpPr>
            <a:spLocks noGrp="1"/>
          </p:cNvSpPr>
          <p:nvPr>
            <p:ph type="title"/>
          </p:nvPr>
        </p:nvSpPr>
        <p:spPr>
          <a:xfrm>
            <a:off x="609600" y="427038"/>
            <a:ext cx="8229600" cy="487362"/>
          </a:xfrm>
        </p:spPr>
        <p:txBody>
          <a:bodyPr/>
          <a:lstStyle/>
          <a:p>
            <a:r>
              <a:rPr lang="fr-FR"/>
              <a:t>Plan de la formation</a:t>
            </a:r>
            <a:endParaRPr lang="en-US"/>
          </a:p>
        </p:txBody>
      </p:sp>
      <p:sp>
        <p:nvSpPr>
          <p:cNvPr id="21511" name="Content Placeholder 2"/>
          <p:cNvSpPr>
            <a:spLocks noGrp="1"/>
          </p:cNvSpPr>
          <p:nvPr>
            <p:ph idx="1"/>
          </p:nvPr>
        </p:nvSpPr>
        <p:spPr>
          <a:xfrm>
            <a:off x="533400" y="1066800"/>
            <a:ext cx="8229600" cy="5334000"/>
          </a:xfrm>
        </p:spPr>
        <p:txBody>
          <a:bodyPr/>
          <a:lstStyle/>
          <a:p>
            <a:pPr eaLnBrk="1" hangingPunct="1">
              <a:lnSpc>
                <a:spcPct val="90000"/>
              </a:lnSpc>
            </a:pPr>
            <a:r>
              <a:rPr lang="en-US" sz="1800"/>
              <a:t>Les Liaisons Séries Synchrones et Asynchrones</a:t>
            </a:r>
          </a:p>
          <a:p>
            <a:pPr lvl="1" eaLnBrk="1" hangingPunct="1">
              <a:lnSpc>
                <a:spcPct val="90000"/>
              </a:lnSpc>
            </a:pPr>
            <a:r>
              <a:rPr lang="en-US"/>
              <a:t>Série Asynchrone</a:t>
            </a:r>
          </a:p>
          <a:p>
            <a:pPr lvl="2" eaLnBrk="1" hangingPunct="1">
              <a:lnSpc>
                <a:spcPct val="90000"/>
              </a:lnSpc>
            </a:pPr>
            <a:r>
              <a:rPr lang="en-US"/>
              <a:t>Description et Fonctionnement</a:t>
            </a:r>
          </a:p>
          <a:p>
            <a:pPr lvl="2" eaLnBrk="1" hangingPunct="1">
              <a:lnSpc>
                <a:spcPct val="90000"/>
              </a:lnSpc>
            </a:pPr>
            <a:r>
              <a:rPr lang="en-US"/>
              <a:t>Interface avec l’Hyperterminal</a:t>
            </a:r>
          </a:p>
          <a:p>
            <a:pPr lvl="2" eaLnBrk="1" hangingPunct="1">
              <a:lnSpc>
                <a:spcPct val="90000"/>
              </a:lnSpc>
            </a:pPr>
            <a:endParaRPr lang="en-US"/>
          </a:p>
          <a:p>
            <a:pPr lvl="1" eaLnBrk="1" hangingPunct="1">
              <a:lnSpc>
                <a:spcPct val="90000"/>
              </a:lnSpc>
            </a:pPr>
            <a:r>
              <a:rPr lang="en-US"/>
              <a:t>I2C Synchrone</a:t>
            </a:r>
          </a:p>
          <a:p>
            <a:pPr lvl="2" eaLnBrk="1" hangingPunct="1">
              <a:lnSpc>
                <a:spcPct val="90000"/>
              </a:lnSpc>
            </a:pPr>
            <a:r>
              <a:rPr lang="en-US"/>
              <a:t>Description et Fonctionnement</a:t>
            </a:r>
          </a:p>
          <a:p>
            <a:pPr lvl="2" eaLnBrk="1" hangingPunct="1">
              <a:lnSpc>
                <a:spcPct val="90000"/>
              </a:lnSpc>
            </a:pPr>
            <a:endParaRPr lang="en-US"/>
          </a:p>
          <a:p>
            <a:pPr eaLnBrk="1" hangingPunct="1">
              <a:lnSpc>
                <a:spcPct val="90000"/>
              </a:lnSpc>
            </a:pPr>
            <a:r>
              <a:rPr lang="en-US"/>
              <a:t>Les interruptions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fld id="{4CC02F66-B214-4C1F-981F-42732B30F20D}" type="datetime1">
              <a:rPr lang="en-US"/>
              <a:pPr>
                <a:defRPr/>
              </a:pPr>
              <a:t>11/13/2021</a:t>
            </a:fld>
            <a:endParaRPr lang="en-US"/>
          </a:p>
        </p:txBody>
      </p:sp>
      <p:sp>
        <p:nvSpPr>
          <p:cNvPr id="16" name="Slide Number Placeholder 5"/>
          <p:cNvSpPr>
            <a:spLocks noGrp="1"/>
          </p:cNvSpPr>
          <p:nvPr>
            <p:ph type="sldNum" sz="quarter" idx="12"/>
          </p:nvPr>
        </p:nvSpPr>
        <p:spPr/>
        <p:txBody>
          <a:bodyPr/>
          <a:lstStyle/>
          <a:p>
            <a:pPr>
              <a:defRPr/>
            </a:pPr>
            <a:fld id="{808C6FDF-3F58-4EDD-884B-20F3D5DA214B}" type="slidenum">
              <a:rPr lang="en-US"/>
              <a:pPr>
                <a:defRPr/>
              </a:pPr>
              <a:t>40</a:t>
            </a:fld>
            <a:endParaRPr lang="en-US"/>
          </a:p>
        </p:txBody>
      </p:sp>
      <p:sp>
        <p:nvSpPr>
          <p:cNvPr id="150531" name="Title 1"/>
          <p:cNvSpPr>
            <a:spLocks noGrp="1"/>
          </p:cNvSpPr>
          <p:nvPr>
            <p:ph type="title"/>
          </p:nvPr>
        </p:nvSpPr>
        <p:spPr/>
        <p:txBody>
          <a:bodyPr/>
          <a:lstStyle/>
          <a:p>
            <a:pPr eaLnBrk="1" hangingPunct="1"/>
            <a:r>
              <a:rPr lang="fr-FR"/>
              <a:t>Modulation par Largeur d’Impulsion (PWM)</a:t>
            </a:r>
            <a:endParaRPr lang="en-US"/>
          </a:p>
        </p:txBody>
      </p:sp>
      <p:sp>
        <p:nvSpPr>
          <p:cNvPr id="150532" name="Content Placeholder 2"/>
          <p:cNvSpPr>
            <a:spLocks noGrp="1"/>
          </p:cNvSpPr>
          <p:nvPr>
            <p:ph idx="1"/>
          </p:nvPr>
        </p:nvSpPr>
        <p:spPr/>
        <p:txBody>
          <a:bodyPr/>
          <a:lstStyle/>
          <a:p>
            <a:pPr eaLnBrk="1" hangingPunct="1"/>
            <a:r>
              <a:rPr lang="en-US" b="1"/>
              <a:t>Description et fonctionnement</a:t>
            </a:r>
          </a:p>
          <a:p>
            <a:pPr lvl="1" eaLnBrk="1" hangingPunct="1"/>
            <a:r>
              <a:rPr lang="en-US"/>
              <a:t>Signal périodique </a:t>
            </a:r>
          </a:p>
          <a:p>
            <a:pPr lvl="2" eaLnBrk="1" hangingPunct="1"/>
            <a:r>
              <a:rPr lang="en-US"/>
              <a:t>Pin 5 : Période fixe standard T=490Hz</a:t>
            </a:r>
          </a:p>
          <a:p>
            <a:pPr lvl="2" eaLnBrk="1" hangingPunct="1"/>
            <a:r>
              <a:rPr lang="en-US"/>
              <a:t>Pin 6 : Période fixe standard T=980Hz</a:t>
            </a:r>
          </a:p>
          <a:p>
            <a:pPr lvl="2" eaLnBrk="1" hangingPunct="1"/>
            <a:r>
              <a:rPr lang="en-US"/>
              <a:t>La période peut est ajustée.</a:t>
            </a:r>
          </a:p>
          <a:p>
            <a:pPr lvl="2" eaLnBrk="1" hangingPunct="1"/>
            <a:endParaRPr lang="en-US"/>
          </a:p>
          <a:p>
            <a:pPr lvl="1" eaLnBrk="1" hangingPunct="1"/>
            <a:r>
              <a:rPr lang="en-US"/>
              <a:t>Impulsion dont la largeur peut avoir 256 valeurs différentes ( 0 </a:t>
            </a:r>
            <a:r>
              <a:rPr lang="en-US">
                <a:sym typeface="Wingdings" pitchFamily="2" charset="2"/>
              </a:rPr>
              <a:t> 255)</a:t>
            </a:r>
            <a:endParaRPr lang="en-US"/>
          </a:p>
          <a:p>
            <a:pPr lvl="2" eaLnBrk="1" hangingPunct="1"/>
            <a:r>
              <a:rPr lang="en-US"/>
              <a:t>PWM 8-bits</a:t>
            </a:r>
          </a:p>
          <a:p>
            <a:pPr lvl="2" eaLnBrk="1" hangingPunct="1"/>
            <a:r>
              <a:rPr lang="en-US"/>
              <a:t>Largeur de l’impulsion est fonction du traitement numérique (la largeur de l’impulsion est modulée).</a:t>
            </a:r>
          </a:p>
        </p:txBody>
      </p:sp>
      <p:pic>
        <p:nvPicPr>
          <p:cNvPr id="150533" name="Picture 3"/>
          <p:cNvPicPr>
            <a:picLocks noChangeAspect="1" noChangeArrowheads="1"/>
          </p:cNvPicPr>
          <p:nvPr/>
        </p:nvPicPr>
        <p:blipFill>
          <a:blip r:embed="rId3"/>
          <a:srcRect/>
          <a:stretch>
            <a:fillRect/>
          </a:stretch>
        </p:blipFill>
        <p:spPr bwMode="auto">
          <a:xfrm>
            <a:off x="4343400" y="3524250"/>
            <a:ext cx="3657600" cy="2952750"/>
          </a:xfrm>
          <a:prstGeom prst="rect">
            <a:avLst/>
          </a:prstGeom>
          <a:noFill/>
          <a:ln w="9525">
            <a:noFill/>
            <a:miter lim="800000"/>
            <a:headEnd/>
            <a:tailEnd/>
          </a:ln>
        </p:spPr>
      </p:pic>
      <p:pic>
        <p:nvPicPr>
          <p:cNvPr id="150534" name="Picture 5"/>
          <p:cNvPicPr>
            <a:picLocks noChangeAspect="1" noChangeArrowheads="1"/>
          </p:cNvPicPr>
          <p:nvPr/>
        </p:nvPicPr>
        <p:blipFill>
          <a:blip r:embed="rId4"/>
          <a:srcRect/>
          <a:stretch>
            <a:fillRect/>
          </a:stretch>
        </p:blipFill>
        <p:spPr bwMode="auto">
          <a:xfrm>
            <a:off x="304800" y="3752850"/>
            <a:ext cx="3590925" cy="2266950"/>
          </a:xfrm>
          <a:prstGeom prst="rect">
            <a:avLst/>
          </a:prstGeom>
          <a:noFill/>
          <a:ln w="9525">
            <a:noFill/>
            <a:miter lim="800000"/>
            <a:headEnd/>
            <a:tailEnd/>
          </a:ln>
        </p:spPr>
      </p:pic>
      <p:cxnSp>
        <p:nvCxnSpPr>
          <p:cNvPr id="9" name="Straight Arrow Connector 8"/>
          <p:cNvCxnSpPr/>
          <p:nvPr/>
        </p:nvCxnSpPr>
        <p:spPr>
          <a:xfrm flipV="1">
            <a:off x="3124200" y="3676650"/>
            <a:ext cx="1447800" cy="6096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4667250"/>
            <a:ext cx="762000" cy="3810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0537" name="TextBox 14"/>
          <p:cNvSpPr txBox="1">
            <a:spLocks noChangeArrowheads="1"/>
          </p:cNvSpPr>
          <p:nvPr/>
        </p:nvSpPr>
        <p:spPr bwMode="auto">
          <a:xfrm>
            <a:off x="8077200" y="3981450"/>
            <a:ext cx="955675" cy="276225"/>
          </a:xfrm>
          <a:prstGeom prst="rect">
            <a:avLst/>
          </a:prstGeom>
          <a:noFill/>
          <a:ln w="9525">
            <a:noFill/>
            <a:miter lim="800000"/>
            <a:headEnd/>
            <a:tailEnd/>
          </a:ln>
        </p:spPr>
        <p:txBody>
          <a:bodyPr wrap="none">
            <a:spAutoFit/>
          </a:bodyPr>
          <a:lstStyle/>
          <a:p>
            <a:r>
              <a:rPr lang="en-US" sz="1200" b="1">
                <a:solidFill>
                  <a:srgbClr val="0000FF"/>
                </a:solidFill>
                <a:latin typeface="Comic Sans MS" pitchFamily="66" charset="0"/>
              </a:rPr>
              <a:t>Numérique</a:t>
            </a:r>
          </a:p>
        </p:txBody>
      </p:sp>
      <p:sp>
        <p:nvSpPr>
          <p:cNvPr id="150538" name="TextBox 15"/>
          <p:cNvSpPr txBox="1">
            <a:spLocks noChangeArrowheads="1"/>
          </p:cNvSpPr>
          <p:nvPr/>
        </p:nvSpPr>
        <p:spPr bwMode="auto">
          <a:xfrm>
            <a:off x="8077200" y="5505450"/>
            <a:ext cx="947738" cy="276225"/>
          </a:xfrm>
          <a:prstGeom prst="rect">
            <a:avLst/>
          </a:prstGeom>
          <a:noFill/>
          <a:ln w="9525">
            <a:noFill/>
            <a:miter lim="800000"/>
            <a:headEnd/>
            <a:tailEnd/>
          </a:ln>
        </p:spPr>
        <p:txBody>
          <a:bodyPr wrap="none">
            <a:spAutoFit/>
          </a:bodyPr>
          <a:lstStyle/>
          <a:p>
            <a:r>
              <a:rPr lang="en-US" sz="1200" b="1">
                <a:solidFill>
                  <a:srgbClr val="0000FF"/>
                </a:solidFill>
                <a:latin typeface="Comic Sans MS" pitchFamily="66" charset="0"/>
              </a:rPr>
              <a:t>Analogique</a:t>
            </a:r>
          </a:p>
        </p:txBody>
      </p:sp>
      <p:cxnSp>
        <p:nvCxnSpPr>
          <p:cNvPr id="17" name="Straight Arrow Connector 16"/>
          <p:cNvCxnSpPr>
            <a:stCxn id="150537" idx="2"/>
            <a:endCxn id="150538" idx="0"/>
          </p:cNvCxnSpPr>
          <p:nvPr/>
        </p:nvCxnSpPr>
        <p:spPr>
          <a:xfrm flipH="1">
            <a:off x="8550275" y="4257675"/>
            <a:ext cx="4763" cy="12477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13" name="Date Placeholder 12"/>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CF57565-A43E-4945-9929-0F8CE4B5CFF5}"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14" name="Slide Number Placeholder 13"/>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94BDC6FD-5B6A-4FC4-B595-55AA16C13A10}" type="slidenum">
              <a:rPr lang="en-US" sz="1200">
                <a:solidFill>
                  <a:schemeClr val="tx1">
                    <a:tint val="75000"/>
                  </a:schemeClr>
                </a:solidFill>
                <a:latin typeface="+mn-lt"/>
              </a:rPr>
              <a:pPr algn="r" fontAlgn="auto">
                <a:spcBef>
                  <a:spcPts val="0"/>
                </a:spcBef>
                <a:spcAft>
                  <a:spcPts val="0"/>
                </a:spcAft>
                <a:defRPr/>
              </a:pPr>
              <a:t>40</a:t>
            </a:fld>
            <a:endParaRPr lang="en-US" sz="1200">
              <a:solidFill>
                <a:schemeClr val="tx1">
                  <a:tint val="75000"/>
                </a:schemeClr>
              </a:solidFill>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Title 1"/>
          <p:cNvSpPr>
            <a:spLocks noGrp="1"/>
          </p:cNvSpPr>
          <p:nvPr>
            <p:ph type="title"/>
          </p:nvPr>
        </p:nvSpPr>
        <p:spPr/>
        <p:txBody>
          <a:bodyPr/>
          <a:lstStyle/>
          <a:p>
            <a:r>
              <a:rPr lang="fr-FR"/>
              <a:t>Modulation par Largeur d’Impulsion (PWM)</a:t>
            </a:r>
            <a:endParaRPr lang="en-US"/>
          </a:p>
        </p:txBody>
      </p:sp>
      <p:sp>
        <p:nvSpPr>
          <p:cNvPr id="192518" name="Content Placeholder 2"/>
          <p:cNvSpPr>
            <a:spLocks noGrp="1"/>
          </p:cNvSpPr>
          <p:nvPr>
            <p:ph idx="1"/>
          </p:nvPr>
        </p:nvSpPr>
        <p:spPr>
          <a:xfrm>
            <a:off x="381000" y="914400"/>
            <a:ext cx="8229600" cy="1143000"/>
          </a:xfrm>
        </p:spPr>
        <p:txBody>
          <a:bodyPr/>
          <a:lstStyle/>
          <a:p>
            <a:r>
              <a:rPr lang="en-US" b="1"/>
              <a:t>Contrôle de l’intensité lumineuse d’une diode LED.</a:t>
            </a:r>
          </a:p>
          <a:p>
            <a:pPr lvl="1"/>
            <a:r>
              <a:rPr lang="en-US"/>
              <a:t>Exemple 1</a:t>
            </a:r>
          </a:p>
          <a:p>
            <a:pPr lvl="2"/>
            <a:r>
              <a:rPr lang="en-US"/>
              <a:t>L’intensité  varie de 0 à 100% </a:t>
            </a:r>
            <a:r>
              <a:rPr lang="en-US">
                <a:sym typeface="Wingdings" pitchFamily="2" charset="2"/>
              </a:rPr>
              <a:t> var_MLI =[ 0.. 255] tous les 20ms.</a:t>
            </a:r>
          </a:p>
          <a:p>
            <a:pPr lvl="2"/>
            <a:endParaRPr lang="en-US">
              <a:sym typeface="Wingdings" pitchFamily="2" charset="2"/>
            </a:endParaRPr>
          </a:p>
          <a:p>
            <a:pPr lvl="2"/>
            <a:r>
              <a:rPr lang="en-US">
                <a:sym typeface="Wingdings" pitchFamily="2" charset="2"/>
              </a:rPr>
              <a:t>La valeur moyenne de la tension de commande de la LED est de:</a:t>
            </a:r>
          </a:p>
          <a:p>
            <a:pPr lvl="3"/>
            <a:endParaRPr lang="en-US">
              <a:sym typeface="Wingdings" pitchFamily="2" charset="2"/>
            </a:endParaRP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19252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7F7996C6-41A8-4E67-846E-54669524565F}" type="slidenum">
              <a:rPr lang="en-US" smtClean="0"/>
              <a:pPr>
                <a:defRPr/>
              </a:pPr>
              <a:t>41</a:t>
            </a:fld>
            <a:endParaRPr lang="en-US"/>
          </a:p>
        </p:txBody>
      </p:sp>
      <p:pic>
        <p:nvPicPr>
          <p:cNvPr id="192522" name="Picture 3"/>
          <p:cNvPicPr>
            <a:picLocks noChangeAspect="1" noChangeArrowheads="1"/>
          </p:cNvPicPr>
          <p:nvPr/>
        </p:nvPicPr>
        <p:blipFill>
          <a:blip r:embed="rId4"/>
          <a:srcRect/>
          <a:stretch>
            <a:fillRect/>
          </a:stretch>
        </p:blipFill>
        <p:spPr bwMode="auto">
          <a:xfrm>
            <a:off x="381000" y="3048000"/>
            <a:ext cx="3962400" cy="3186113"/>
          </a:xfrm>
          <a:prstGeom prst="rect">
            <a:avLst/>
          </a:prstGeom>
          <a:noFill/>
          <a:ln w="9525">
            <a:noFill/>
            <a:miter lim="800000"/>
            <a:headEnd/>
            <a:tailEnd/>
          </a:ln>
        </p:spPr>
      </p:pic>
      <p:sp>
        <p:nvSpPr>
          <p:cNvPr id="192523" name="TextBox 9"/>
          <p:cNvSpPr txBox="1">
            <a:spLocks noChangeArrowheads="1"/>
          </p:cNvSpPr>
          <p:nvPr/>
        </p:nvSpPr>
        <p:spPr bwMode="auto">
          <a:xfrm>
            <a:off x="4800600" y="3200400"/>
            <a:ext cx="4048125" cy="2862263"/>
          </a:xfrm>
          <a:prstGeom prst="rect">
            <a:avLst/>
          </a:prstGeom>
          <a:noFill/>
          <a:ln w="9525">
            <a:noFill/>
            <a:miter lim="800000"/>
            <a:headEnd/>
            <a:tailEnd/>
          </a:ln>
        </p:spPr>
        <p:txBody>
          <a:bodyPr wrap="none">
            <a:spAutoFit/>
          </a:bodyPr>
          <a:lstStyle/>
          <a:p>
            <a:r>
              <a:rPr lang="en-US" sz="900">
                <a:solidFill>
                  <a:srgbClr val="0000FF"/>
                </a:solidFill>
              </a:rPr>
              <a:t>const byte Periode=20;</a:t>
            </a:r>
          </a:p>
          <a:p>
            <a:r>
              <a:rPr lang="en-US" sz="900">
                <a:solidFill>
                  <a:srgbClr val="0000FF"/>
                </a:solidFill>
              </a:rPr>
              <a:t>void setup() {</a:t>
            </a:r>
          </a:p>
          <a:p>
            <a:r>
              <a:rPr lang="en-US" sz="900">
                <a:solidFill>
                  <a:srgbClr val="0000FF"/>
                </a:solidFill>
              </a:rPr>
              <a:t>}</a:t>
            </a:r>
          </a:p>
          <a:p>
            <a:endParaRPr lang="en-US" sz="900">
              <a:solidFill>
                <a:srgbClr val="0000FF"/>
              </a:solidFill>
            </a:endParaRPr>
          </a:p>
          <a:p>
            <a:r>
              <a:rPr lang="en-US" sz="900">
                <a:solidFill>
                  <a:srgbClr val="0000FF"/>
                </a:solidFill>
              </a:rPr>
              <a:t>void loop() {</a:t>
            </a:r>
          </a:p>
          <a:p>
            <a:r>
              <a:rPr lang="en-US" sz="900">
                <a:solidFill>
                  <a:srgbClr val="0000FF"/>
                </a:solidFill>
              </a:rPr>
              <a:t> byte var_MLI;</a:t>
            </a:r>
          </a:p>
          <a:p>
            <a:endParaRPr lang="en-US" sz="900">
              <a:solidFill>
                <a:srgbClr val="0000FF"/>
              </a:solidFill>
            </a:endParaRPr>
          </a:p>
          <a:p>
            <a:r>
              <a:rPr lang="en-US" sz="900">
                <a:solidFill>
                  <a:srgbClr val="0000FF"/>
                </a:solidFill>
              </a:rPr>
              <a:t> for (var_MLI=0;var_MLI&lt;256;var_MLI++)</a:t>
            </a:r>
          </a:p>
          <a:p>
            <a:r>
              <a:rPr lang="en-US" sz="900">
                <a:solidFill>
                  <a:srgbClr val="0000FF"/>
                </a:solidFill>
              </a:rPr>
              <a:t> {</a:t>
            </a:r>
          </a:p>
          <a:p>
            <a:r>
              <a:rPr lang="en-US" sz="900">
                <a:solidFill>
                  <a:srgbClr val="0000FF"/>
                </a:solidFill>
              </a:rPr>
              <a:t>   //=======================================================</a:t>
            </a:r>
          </a:p>
          <a:p>
            <a:r>
              <a:rPr lang="en-US" sz="900">
                <a:solidFill>
                  <a:srgbClr val="0000FF"/>
                </a:solidFill>
              </a:rPr>
              <a:t>   //=== La largeur de l'impulsion varie de 0 à 255: </a:t>
            </a:r>
          </a:p>
          <a:p>
            <a:r>
              <a:rPr lang="en-US" sz="900">
                <a:solidFill>
                  <a:srgbClr val="0000FF"/>
                </a:solidFill>
              </a:rPr>
              <a:t>   //        PWM0       : est la sortie PWM sur laquelle </a:t>
            </a:r>
          </a:p>
          <a:p>
            <a:r>
              <a:rPr lang="en-US" sz="900">
                <a:solidFill>
                  <a:srgbClr val="0000FF"/>
                </a:solidFill>
              </a:rPr>
              <a:t>   //                     est branchée la LED.</a:t>
            </a:r>
          </a:p>
          <a:p>
            <a:r>
              <a:rPr lang="en-US" sz="900">
                <a:solidFill>
                  <a:srgbClr val="0000FF"/>
                </a:solidFill>
              </a:rPr>
              <a:t>   //        var_MLI    : est la variable contenant la </a:t>
            </a:r>
          </a:p>
          <a:p>
            <a:r>
              <a:rPr lang="en-US" sz="900">
                <a:solidFill>
                  <a:srgbClr val="0000FF"/>
                </a:solidFill>
              </a:rPr>
              <a:t>   //                     valeur de la largeur d'impulsion.</a:t>
            </a:r>
          </a:p>
          <a:p>
            <a:r>
              <a:rPr lang="en-US" sz="900">
                <a:solidFill>
                  <a:srgbClr val="0000FF"/>
                </a:solidFill>
              </a:rPr>
              <a:t>   //=======================================================</a:t>
            </a:r>
          </a:p>
          <a:p>
            <a:r>
              <a:rPr lang="en-US" sz="900">
                <a:solidFill>
                  <a:srgbClr val="0000FF"/>
                </a:solidFill>
              </a:rPr>
              <a:t>   analogWrite(PWM0,var_MLI);</a:t>
            </a:r>
          </a:p>
          <a:p>
            <a:r>
              <a:rPr lang="en-US" sz="900">
                <a:solidFill>
                  <a:srgbClr val="0000FF"/>
                </a:solidFill>
              </a:rPr>
              <a:t>   delay(Periode); </a:t>
            </a:r>
          </a:p>
          <a:p>
            <a:r>
              <a:rPr lang="en-US" sz="900">
                <a:solidFill>
                  <a:srgbClr val="0000FF"/>
                </a:solidFill>
              </a:rPr>
              <a:t> }</a:t>
            </a:r>
          </a:p>
          <a:p>
            <a:r>
              <a:rPr lang="en-US" sz="900">
                <a:solidFill>
                  <a:srgbClr val="0000FF"/>
                </a:solidFill>
              </a:rPr>
              <a:t>}</a:t>
            </a:r>
          </a:p>
        </p:txBody>
      </p:sp>
      <p:graphicFrame>
        <p:nvGraphicFramePr>
          <p:cNvPr id="192516" name="Object 4"/>
          <p:cNvGraphicFramePr>
            <a:graphicFrameLocks noChangeAspect="1"/>
          </p:cNvGraphicFramePr>
          <p:nvPr/>
        </p:nvGraphicFramePr>
        <p:xfrm>
          <a:off x="3429000" y="2362200"/>
          <a:ext cx="2362200" cy="482600"/>
        </p:xfrm>
        <a:graphic>
          <a:graphicData uri="http://schemas.openxmlformats.org/presentationml/2006/ole">
            <mc:AlternateContent xmlns:mc="http://schemas.openxmlformats.org/markup-compatibility/2006">
              <mc:Choice xmlns:v="urn:schemas-microsoft-com:vml" Requires="v">
                <p:oleObj spid="_x0000_s192517" name="Equation" r:id="rId5" imgW="2361960" imgH="482400" progId="Equation.DSMT4">
                  <p:embed/>
                </p:oleObj>
              </mc:Choice>
              <mc:Fallback>
                <p:oleObj name="Equation" r:id="rId5" imgW="236196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362200"/>
                        <a:ext cx="2362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r>
              <a:rPr lang="fr-FR"/>
              <a:t>Modulation par Largeur d’Impulsion (PWM)</a:t>
            </a:r>
            <a:endParaRPr lang="en-US"/>
          </a:p>
        </p:txBody>
      </p:sp>
      <p:sp>
        <p:nvSpPr>
          <p:cNvPr id="193538" name="Content Placeholder 2"/>
          <p:cNvSpPr>
            <a:spLocks noGrp="1"/>
          </p:cNvSpPr>
          <p:nvPr>
            <p:ph idx="1"/>
          </p:nvPr>
        </p:nvSpPr>
        <p:spPr/>
        <p:txBody>
          <a:bodyPr/>
          <a:lstStyle/>
          <a:p>
            <a:r>
              <a:rPr lang="en-US" b="1"/>
              <a:t>Contrôle de l’intensité lumineuse d’une diode LED.</a:t>
            </a:r>
          </a:p>
          <a:p>
            <a:pPr lvl="1"/>
            <a:r>
              <a:rPr lang="en-US"/>
              <a:t>Exemple 2</a:t>
            </a:r>
          </a:p>
          <a:p>
            <a:pPr lvl="2"/>
            <a:r>
              <a:rPr lang="en-US"/>
              <a:t>Contrôle de l’intensité lumineuse d’une diode LED à partir des touches du clavier ‘+’ et ‘-’, validées par l’appui de la touche “Enter”.</a:t>
            </a:r>
          </a:p>
          <a:p>
            <a:pPr lvl="3"/>
            <a:r>
              <a:rPr lang="en-US"/>
              <a:t>Incêmente et décrêmente la largeur de l’impulsion à partir de la touche ‘+’ et ‘-’ du clavier (utilisation du “Serial Monitor”).</a:t>
            </a:r>
          </a:p>
          <a:p>
            <a:pPr lvl="3"/>
            <a:r>
              <a:rPr lang="en-US"/>
              <a:t>Retard de 500ms entre deux changements.</a:t>
            </a: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19354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D9EB835C-8AAC-416F-8805-7BD599EB27B9}" type="slidenum">
              <a:rPr lang="en-US" smtClean="0"/>
              <a:pPr>
                <a:defRPr/>
              </a:pPr>
              <a:t>42</a:t>
            </a:fld>
            <a:endParaRPr lang="en-US"/>
          </a:p>
        </p:txBody>
      </p:sp>
      <p:pic>
        <p:nvPicPr>
          <p:cNvPr id="193542" name="Picture 2"/>
          <p:cNvPicPr>
            <a:picLocks noChangeAspect="1" noChangeArrowheads="1"/>
          </p:cNvPicPr>
          <p:nvPr/>
        </p:nvPicPr>
        <p:blipFill>
          <a:blip r:embed="rId3"/>
          <a:srcRect/>
          <a:stretch>
            <a:fillRect/>
          </a:stretch>
        </p:blipFill>
        <p:spPr bwMode="auto">
          <a:xfrm>
            <a:off x="2590800" y="3276600"/>
            <a:ext cx="5553075" cy="28575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p:txBody>
          <a:bodyPr/>
          <a:lstStyle/>
          <a:p>
            <a:r>
              <a:rPr lang="fr-FR"/>
              <a:t>Modulation par Largeur d’Impulsion (PWM)</a:t>
            </a:r>
            <a:endParaRPr lang="en-US"/>
          </a:p>
        </p:txBody>
      </p:sp>
      <p:sp>
        <p:nvSpPr>
          <p:cNvPr id="194562" name="Content Placeholder 2"/>
          <p:cNvSpPr>
            <a:spLocks noGrp="1"/>
          </p:cNvSpPr>
          <p:nvPr>
            <p:ph idx="1"/>
          </p:nvPr>
        </p:nvSpPr>
        <p:spPr>
          <a:xfrm>
            <a:off x="381000" y="914400"/>
            <a:ext cx="8229600" cy="609600"/>
          </a:xfrm>
        </p:spPr>
        <p:txBody>
          <a:bodyPr/>
          <a:lstStyle/>
          <a:p>
            <a:r>
              <a:rPr lang="en-US" b="1"/>
              <a:t>Contrôle de l’intensité lumineuse d’une diode LED.</a:t>
            </a:r>
          </a:p>
          <a:p>
            <a:pPr lvl="1"/>
            <a:r>
              <a:rPr lang="en-US"/>
              <a:t>Exemple 2</a:t>
            </a:r>
          </a:p>
          <a:p>
            <a:pPr marL="1200150" lvl="3" indent="-342900"/>
            <a:r>
              <a:rPr lang="en-US"/>
              <a:t>Contrôle de l’intensité lumineuse d’une diode LED à partir des touches du clavier ‘+’ et ‘-’, validées par l’appui de la touche “Enter”.</a:t>
            </a:r>
          </a:p>
          <a:p>
            <a:endParaRPr lang="en-US" b="1"/>
          </a:p>
          <a:p>
            <a:pPr lvl="1"/>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19456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06A89C6B-1DC0-444A-8246-E77819B98DEF}" type="slidenum">
              <a:rPr lang="en-US" smtClean="0"/>
              <a:pPr>
                <a:defRPr/>
              </a:pPr>
              <a:t>43</a:t>
            </a:fld>
            <a:endParaRPr lang="en-US"/>
          </a:p>
        </p:txBody>
      </p:sp>
      <p:sp>
        <p:nvSpPr>
          <p:cNvPr id="12" name="TextBox 11"/>
          <p:cNvSpPr txBox="1"/>
          <p:nvPr/>
        </p:nvSpPr>
        <p:spPr>
          <a:xfrm>
            <a:off x="1066800" y="2257485"/>
            <a:ext cx="7239000" cy="4524315"/>
          </a:xfrm>
          <a:prstGeom prst="rect">
            <a:avLst/>
          </a:prstGeom>
          <a:noFill/>
        </p:spPr>
        <p:txBody>
          <a:bodyPr numCol="2">
            <a:spAutoFit/>
          </a:bodyPr>
          <a:lstStyle/>
          <a:p>
            <a:pPr>
              <a:defRPr/>
            </a:pPr>
            <a:r>
              <a:rPr lang="en-US" sz="800" dirty="0">
                <a:solidFill>
                  <a:srgbClr val="0000FF"/>
                </a:solidFill>
              </a:rPr>
              <a:t>const int PWM0=3; </a:t>
            </a:r>
          </a:p>
          <a:p>
            <a:pPr>
              <a:defRPr/>
            </a:pPr>
            <a:r>
              <a:rPr lang="en-US" sz="800" dirty="0">
                <a:solidFill>
                  <a:srgbClr val="0000FF"/>
                </a:solidFill>
              </a:rPr>
              <a:t>const byte Periode=20;</a:t>
            </a:r>
          </a:p>
          <a:p>
            <a:pPr>
              <a:defRPr/>
            </a:pPr>
            <a:r>
              <a:rPr lang="en-US" sz="800" dirty="0">
                <a:solidFill>
                  <a:srgbClr val="0000FF"/>
                </a:solidFill>
              </a:rPr>
              <a:t>char IncDec;</a:t>
            </a:r>
          </a:p>
          <a:p>
            <a:pPr>
              <a:defRPr/>
            </a:pPr>
            <a:r>
              <a:rPr lang="en-US" sz="800" dirty="0">
                <a:solidFill>
                  <a:srgbClr val="0000FF"/>
                </a:solidFill>
              </a:rPr>
              <a:t>byte var_MLI;</a:t>
            </a:r>
          </a:p>
          <a:p>
            <a:pPr>
              <a:defRPr/>
            </a:pPr>
            <a:endParaRPr lang="en-US" sz="800" dirty="0">
              <a:solidFill>
                <a:srgbClr val="0000FF"/>
              </a:solidFill>
            </a:endParaRPr>
          </a:p>
          <a:p>
            <a:pPr>
              <a:defRPr/>
            </a:pPr>
            <a:r>
              <a:rPr lang="en-US" sz="800" dirty="0">
                <a:solidFill>
                  <a:srgbClr val="0000FF"/>
                </a:solidFill>
              </a:rPr>
              <a:t>void setup() {</a:t>
            </a:r>
          </a:p>
          <a:p>
            <a:pPr>
              <a:defRPr/>
            </a:pPr>
            <a:r>
              <a:rPr lang="en-US" sz="800" dirty="0">
                <a:solidFill>
                  <a:srgbClr val="0000FF"/>
                </a:solidFill>
              </a:rPr>
              <a:t> Serial.begin(9600);</a:t>
            </a:r>
          </a:p>
          <a:p>
            <a:pPr>
              <a:defRPr/>
            </a:pPr>
            <a:r>
              <a:rPr lang="en-US" sz="800" dirty="0">
                <a:solidFill>
                  <a:srgbClr val="0000FF"/>
                </a:solidFill>
              </a:rPr>
              <a:t> //--- Attention: 5v --&gt; LED étteinte, 0v --&gt; LED allumée.</a:t>
            </a:r>
          </a:p>
          <a:p>
            <a:pPr>
              <a:defRPr/>
            </a:pPr>
            <a:r>
              <a:rPr lang="en-US" sz="800" dirty="0">
                <a:solidFill>
                  <a:srgbClr val="0000FF"/>
                </a:solidFill>
              </a:rPr>
              <a:t> //--- Eteint la LED</a:t>
            </a:r>
          </a:p>
          <a:p>
            <a:pPr>
              <a:defRPr/>
            </a:pPr>
            <a:r>
              <a:rPr lang="en-US" sz="800" dirty="0">
                <a:solidFill>
                  <a:srgbClr val="0000FF"/>
                </a:solidFill>
              </a:rPr>
              <a:t> var_MLI=255;</a:t>
            </a:r>
          </a:p>
          <a:p>
            <a:pPr>
              <a:defRPr/>
            </a:pPr>
            <a:r>
              <a:rPr lang="en-US" sz="800" dirty="0">
                <a:solidFill>
                  <a:srgbClr val="0000FF"/>
                </a:solidFill>
              </a:rPr>
              <a:t> analogWrite(PWM0,var_MLI);</a:t>
            </a:r>
          </a:p>
          <a:p>
            <a:pPr>
              <a:defRPr/>
            </a:pPr>
            <a:r>
              <a:rPr lang="en-US" sz="800" dirty="0">
                <a:solidFill>
                  <a:srgbClr val="0000FF"/>
                </a:solidFill>
              </a:rPr>
              <a:t>}</a:t>
            </a: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endParaRPr lang="en-US" sz="800" dirty="0">
              <a:solidFill>
                <a:srgbClr val="0000FF"/>
              </a:solidFill>
            </a:endParaRPr>
          </a:p>
          <a:p>
            <a:pPr>
              <a:defRPr/>
            </a:pPr>
            <a:r>
              <a:rPr lang="en-US" sz="800" dirty="0">
                <a:solidFill>
                  <a:srgbClr val="0000FF"/>
                </a:solidFill>
              </a:rPr>
              <a:t>void loop() {</a:t>
            </a:r>
          </a:p>
          <a:p>
            <a:pPr>
              <a:defRPr/>
            </a:pPr>
            <a:r>
              <a:rPr lang="en-US" sz="800" dirty="0">
                <a:solidFill>
                  <a:srgbClr val="0000FF"/>
                </a:solidFill>
              </a:rPr>
              <a:t>//===========================================================</a:t>
            </a:r>
          </a:p>
          <a:p>
            <a:pPr>
              <a:defRPr/>
            </a:pPr>
            <a:r>
              <a:rPr lang="en-US" sz="800" dirty="0">
                <a:solidFill>
                  <a:srgbClr val="0000FF"/>
                </a:solidFill>
              </a:rPr>
              <a:t> //    La largeur du pulse varie de 0 à 255</a:t>
            </a:r>
          </a:p>
          <a:p>
            <a:pPr>
              <a:defRPr/>
            </a:pPr>
            <a:r>
              <a:rPr lang="en-US" sz="800" dirty="0">
                <a:solidFill>
                  <a:srgbClr val="0000FF"/>
                </a:solidFill>
              </a:rPr>
              <a:t>//===========================================================</a:t>
            </a:r>
          </a:p>
          <a:p>
            <a:pPr>
              <a:defRPr/>
            </a:pPr>
            <a:r>
              <a:rPr lang="en-US" sz="800" dirty="0">
                <a:solidFill>
                  <a:srgbClr val="0000FF"/>
                </a:solidFill>
              </a:rPr>
              <a:t> //     PWM0 : est la sortie PWM sur laquelle est branchée la LED</a:t>
            </a:r>
          </a:p>
          <a:p>
            <a:pPr>
              <a:defRPr/>
            </a:pPr>
            <a:r>
              <a:rPr lang="en-US" sz="800" dirty="0">
                <a:solidFill>
                  <a:srgbClr val="0000FF"/>
                </a:solidFill>
              </a:rPr>
              <a:t> //           Attention,  5v --&gt; LED étteinte, 0v --&gt; LED allumée.</a:t>
            </a:r>
          </a:p>
          <a:p>
            <a:pPr>
              <a:defRPr/>
            </a:pPr>
            <a:r>
              <a:rPr lang="en-US" sz="800" dirty="0">
                <a:solidFill>
                  <a:srgbClr val="0000FF"/>
                </a:solidFill>
              </a:rPr>
              <a:t> //                                      '+' décrêmente , '-' incrêmente.</a:t>
            </a:r>
          </a:p>
          <a:p>
            <a:pPr>
              <a:defRPr/>
            </a:pPr>
            <a:r>
              <a:rPr lang="en-US" sz="800" dirty="0">
                <a:solidFill>
                  <a:srgbClr val="0000FF"/>
                </a:solidFill>
              </a:rPr>
              <a:t>//===========================================================</a:t>
            </a:r>
          </a:p>
          <a:p>
            <a:pPr>
              <a:defRPr/>
            </a:pPr>
            <a:endParaRPr lang="en-US" sz="800" dirty="0">
              <a:solidFill>
                <a:srgbClr val="0000FF"/>
              </a:solidFill>
            </a:endParaRPr>
          </a:p>
          <a:p>
            <a:pPr>
              <a:defRPr/>
            </a:pPr>
            <a:r>
              <a:rPr lang="en-US" sz="800" dirty="0">
                <a:solidFill>
                  <a:srgbClr val="0000FF"/>
                </a:solidFill>
              </a:rPr>
              <a:t>// -- si touche appuyée</a:t>
            </a:r>
          </a:p>
          <a:p>
            <a:pPr>
              <a:defRPr/>
            </a:pPr>
            <a:r>
              <a:rPr lang="en-US" sz="800" dirty="0">
                <a:solidFill>
                  <a:srgbClr val="0000FF"/>
                </a:solidFill>
              </a:rPr>
              <a:t> if (Serial.available() &gt; 0) </a:t>
            </a:r>
          </a:p>
          <a:p>
            <a:pPr>
              <a:defRPr/>
            </a:pPr>
            <a:r>
              <a:rPr lang="en-US" sz="800" dirty="0">
                <a:solidFill>
                  <a:srgbClr val="0000FF"/>
                </a:solidFill>
              </a:rPr>
              <a:t>  {</a:t>
            </a:r>
          </a:p>
          <a:p>
            <a:pPr>
              <a:defRPr/>
            </a:pPr>
            <a:r>
              <a:rPr lang="en-US" sz="800" dirty="0">
                <a:solidFill>
                  <a:srgbClr val="0000FF"/>
                </a:solidFill>
              </a:rPr>
              <a:t>    IncDec=Serial.read();</a:t>
            </a:r>
          </a:p>
          <a:p>
            <a:pPr>
              <a:defRPr/>
            </a:pPr>
            <a:r>
              <a:rPr lang="en-US" sz="800" dirty="0">
                <a:solidFill>
                  <a:srgbClr val="0000FF"/>
                </a:solidFill>
              </a:rPr>
              <a:t>    //--- Touche '-'</a:t>
            </a:r>
          </a:p>
          <a:p>
            <a:pPr>
              <a:defRPr/>
            </a:pPr>
            <a:r>
              <a:rPr lang="en-US" sz="800" dirty="0">
                <a:solidFill>
                  <a:srgbClr val="0000FF"/>
                </a:solidFill>
              </a:rPr>
              <a:t>    if (IncDec==45)</a:t>
            </a:r>
          </a:p>
          <a:p>
            <a:pPr>
              <a:defRPr/>
            </a:pPr>
            <a:r>
              <a:rPr lang="en-US" sz="800" dirty="0">
                <a:solidFill>
                  <a:srgbClr val="0000FF"/>
                </a:solidFill>
              </a:rPr>
              <a:t>    { </a:t>
            </a:r>
          </a:p>
          <a:p>
            <a:pPr>
              <a:defRPr/>
            </a:pPr>
            <a:r>
              <a:rPr lang="en-US" sz="800" dirty="0">
                <a:solidFill>
                  <a:srgbClr val="0000FF"/>
                </a:solidFill>
              </a:rPr>
              <a:t>      if (var_MLI+40&lt;=255)</a:t>
            </a:r>
          </a:p>
          <a:p>
            <a:pPr>
              <a:defRPr/>
            </a:pPr>
            <a:r>
              <a:rPr lang="en-US" sz="800" dirty="0">
                <a:solidFill>
                  <a:srgbClr val="0000FF"/>
                </a:solidFill>
              </a:rPr>
              <a:t>      {</a:t>
            </a:r>
          </a:p>
          <a:p>
            <a:pPr>
              <a:defRPr/>
            </a:pPr>
            <a:r>
              <a:rPr lang="en-US" sz="800" dirty="0">
                <a:solidFill>
                  <a:srgbClr val="0000FF"/>
                </a:solidFill>
              </a:rPr>
              <a:t>       var_MLI=var_MLI+40 ; analogWrite(PWM0,var_MLI)  ; </a:t>
            </a:r>
          </a:p>
          <a:p>
            <a:pPr>
              <a:defRPr/>
            </a:pPr>
            <a:r>
              <a:rPr lang="en-US" sz="800" dirty="0">
                <a:solidFill>
                  <a:srgbClr val="0000FF"/>
                </a:solidFill>
              </a:rPr>
              <a:t>       Serial.print(" Largeur Pulse : ");Serial.println(var_MLI);</a:t>
            </a:r>
          </a:p>
          <a:p>
            <a:pPr>
              <a:defRPr/>
            </a:pPr>
            <a:r>
              <a:rPr lang="en-US" sz="800" dirty="0">
                <a:solidFill>
                  <a:srgbClr val="0000FF"/>
                </a:solidFill>
              </a:rPr>
              <a:t>      }</a:t>
            </a:r>
          </a:p>
          <a:p>
            <a:pPr>
              <a:defRPr/>
            </a:pPr>
            <a:r>
              <a:rPr lang="en-US" sz="800" dirty="0">
                <a:solidFill>
                  <a:srgbClr val="0000FF"/>
                </a:solidFill>
              </a:rPr>
              <a:t>    }</a:t>
            </a:r>
          </a:p>
          <a:p>
            <a:pPr>
              <a:defRPr/>
            </a:pPr>
            <a:r>
              <a:rPr lang="en-US" sz="800" dirty="0">
                <a:solidFill>
                  <a:srgbClr val="0000FF"/>
                </a:solidFill>
              </a:rPr>
              <a:t>    //--- Touche '+'</a:t>
            </a:r>
          </a:p>
          <a:p>
            <a:pPr>
              <a:defRPr/>
            </a:pPr>
            <a:r>
              <a:rPr lang="en-US" sz="800" dirty="0">
                <a:solidFill>
                  <a:srgbClr val="0000FF"/>
                </a:solidFill>
              </a:rPr>
              <a:t>    if (IncDec==43)</a:t>
            </a:r>
          </a:p>
          <a:p>
            <a:pPr>
              <a:defRPr/>
            </a:pPr>
            <a:r>
              <a:rPr lang="en-US" sz="800" dirty="0">
                <a:solidFill>
                  <a:srgbClr val="0000FF"/>
                </a:solidFill>
              </a:rPr>
              <a:t>    {</a:t>
            </a:r>
          </a:p>
          <a:p>
            <a:pPr>
              <a:defRPr/>
            </a:pPr>
            <a:r>
              <a:rPr lang="en-US" sz="800" dirty="0">
                <a:solidFill>
                  <a:srgbClr val="0000FF"/>
                </a:solidFill>
              </a:rPr>
              <a:t>      if (var_MLI-40&gt;=0)</a:t>
            </a:r>
          </a:p>
          <a:p>
            <a:pPr>
              <a:defRPr/>
            </a:pPr>
            <a:r>
              <a:rPr lang="en-US" sz="800" dirty="0">
                <a:solidFill>
                  <a:srgbClr val="0000FF"/>
                </a:solidFill>
              </a:rPr>
              <a:t>      {</a:t>
            </a:r>
          </a:p>
          <a:p>
            <a:pPr>
              <a:defRPr/>
            </a:pPr>
            <a:r>
              <a:rPr lang="en-US" sz="800" dirty="0">
                <a:solidFill>
                  <a:srgbClr val="0000FF"/>
                </a:solidFill>
              </a:rPr>
              <a:t>       var_MLI=var_MLI-40 ; analogWrite(PWM0,var_MLI)  ; </a:t>
            </a:r>
          </a:p>
          <a:p>
            <a:pPr>
              <a:defRPr/>
            </a:pPr>
            <a:r>
              <a:rPr lang="en-US" sz="800" dirty="0">
                <a:solidFill>
                  <a:srgbClr val="0000FF"/>
                </a:solidFill>
              </a:rPr>
              <a:t>       Serial.print(" Largeur Pulse : ");Serial.println(var_MLI);</a:t>
            </a:r>
          </a:p>
          <a:p>
            <a:pPr>
              <a:defRPr/>
            </a:pPr>
            <a:r>
              <a:rPr lang="en-US" sz="800" dirty="0">
                <a:solidFill>
                  <a:srgbClr val="0000FF"/>
                </a:solidFill>
              </a:rPr>
              <a:t>      }</a:t>
            </a:r>
          </a:p>
          <a:p>
            <a:pPr>
              <a:defRPr/>
            </a:pPr>
            <a:r>
              <a:rPr lang="en-US" sz="800" dirty="0">
                <a:solidFill>
                  <a:srgbClr val="0000FF"/>
                </a:solidFill>
              </a:rPr>
              <a:t>    }</a:t>
            </a:r>
          </a:p>
          <a:p>
            <a:pPr>
              <a:defRPr/>
            </a:pPr>
            <a:r>
              <a:rPr lang="en-US" sz="800" dirty="0">
                <a:solidFill>
                  <a:srgbClr val="0000FF"/>
                </a:solidFill>
              </a:rPr>
              <a:t>    delay(500);</a:t>
            </a:r>
          </a:p>
          <a:p>
            <a:pPr>
              <a:defRPr/>
            </a:pPr>
            <a:r>
              <a:rPr lang="en-US" sz="800" dirty="0">
                <a:solidFill>
                  <a:srgbClr val="0000FF"/>
                </a:solidFill>
              </a:rPr>
              <a:t>   }   </a:t>
            </a:r>
          </a:p>
          <a:p>
            <a:pPr>
              <a:defRPr/>
            </a:pPr>
            <a:r>
              <a:rPr lang="en-US" sz="800" dirty="0">
                <a:solidFill>
                  <a:srgbClr val="0000FF"/>
                </a:solidFill>
              </a:rPr>
              <a:t>}</a:t>
            </a:r>
          </a:p>
          <a:p>
            <a:pPr>
              <a:defRPr/>
            </a:pPr>
            <a:endParaRPr lang="en-US" sz="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3"/>
          <p:cNvSpPr>
            <a:spLocks noGrp="1"/>
          </p:cNvSpPr>
          <p:nvPr>
            <p:ph type="dt" sz="quarter" idx="10"/>
          </p:nvPr>
        </p:nvSpPr>
        <p:spPr/>
        <p:txBody>
          <a:bodyPr/>
          <a:lstStyle/>
          <a:p>
            <a:pPr>
              <a:defRPr/>
            </a:pPr>
            <a:fld id="{D11469A3-EA7E-4933-B8E9-CF56865856BD}" type="datetime1">
              <a:rPr lang="en-US"/>
              <a:pPr>
                <a:defRPr/>
              </a:pPr>
              <a:t>11/13/2021</a:t>
            </a:fld>
            <a:endParaRPr lang="en-US"/>
          </a:p>
        </p:txBody>
      </p:sp>
      <p:sp>
        <p:nvSpPr>
          <p:cNvPr id="29" name="Slide Number Placeholder 5"/>
          <p:cNvSpPr>
            <a:spLocks noGrp="1"/>
          </p:cNvSpPr>
          <p:nvPr>
            <p:ph type="sldNum" sz="quarter" idx="12"/>
          </p:nvPr>
        </p:nvSpPr>
        <p:spPr/>
        <p:txBody>
          <a:bodyPr/>
          <a:lstStyle/>
          <a:p>
            <a:pPr>
              <a:defRPr/>
            </a:pPr>
            <a:fld id="{910BA689-A63F-40FF-BF8D-BDCE1E61BBCE}" type="slidenum">
              <a:rPr lang="en-US"/>
              <a:pPr>
                <a:defRPr/>
              </a:pPr>
              <a:t>44</a:t>
            </a:fld>
            <a:endParaRPr lang="en-US"/>
          </a:p>
        </p:txBody>
      </p:sp>
      <p:pic>
        <p:nvPicPr>
          <p:cNvPr id="1053" name="Picture 13"/>
          <p:cNvPicPr>
            <a:picLocks noChangeAspect="1" noChangeArrowheads="1"/>
          </p:cNvPicPr>
          <p:nvPr/>
        </p:nvPicPr>
        <p:blipFill>
          <a:blip r:embed="rId4"/>
          <a:srcRect/>
          <a:stretch>
            <a:fillRect/>
          </a:stretch>
        </p:blipFill>
        <p:spPr bwMode="auto">
          <a:xfrm>
            <a:off x="5935663" y="1857375"/>
            <a:ext cx="3059112" cy="1357313"/>
          </a:xfrm>
          <a:prstGeom prst="rect">
            <a:avLst/>
          </a:prstGeom>
          <a:noFill/>
          <a:ln w="9525">
            <a:noFill/>
            <a:miter lim="800000"/>
            <a:headEnd/>
            <a:tailEnd/>
          </a:ln>
        </p:spPr>
      </p:pic>
      <p:sp>
        <p:nvSpPr>
          <p:cNvPr id="1054" name="Title 1"/>
          <p:cNvSpPr>
            <a:spLocks noGrp="1"/>
          </p:cNvSpPr>
          <p:nvPr>
            <p:ph type="title"/>
          </p:nvPr>
        </p:nvSpPr>
        <p:spPr/>
        <p:txBody>
          <a:bodyPr/>
          <a:lstStyle/>
          <a:p>
            <a:pPr eaLnBrk="1" hangingPunct="1"/>
            <a:r>
              <a:rPr lang="fr-FR"/>
              <a:t>Modulation par Largeur d’Impulsion (PWM)</a:t>
            </a:r>
            <a:endParaRPr lang="en-US"/>
          </a:p>
        </p:txBody>
      </p:sp>
      <p:sp>
        <p:nvSpPr>
          <p:cNvPr id="1055" name="Content Placeholder 2"/>
          <p:cNvSpPr>
            <a:spLocks noGrp="1"/>
          </p:cNvSpPr>
          <p:nvPr>
            <p:ph idx="1"/>
          </p:nvPr>
        </p:nvSpPr>
        <p:spPr>
          <a:xfrm>
            <a:off x="381000" y="914400"/>
            <a:ext cx="8229600" cy="533400"/>
          </a:xfrm>
        </p:spPr>
        <p:txBody>
          <a:bodyPr/>
          <a:lstStyle/>
          <a:p>
            <a:pPr eaLnBrk="1" hangingPunct="1"/>
            <a:r>
              <a:rPr lang="en-US" b="1"/>
              <a:t>Convertisseur Numérique/Analogique</a:t>
            </a:r>
          </a:p>
          <a:p>
            <a:pPr lvl="1" eaLnBrk="1" hangingPunct="1"/>
            <a:r>
              <a:rPr lang="en-US"/>
              <a:t>Principe de fonctionnement</a:t>
            </a:r>
          </a:p>
          <a:p>
            <a:pPr eaLnBrk="1" hangingPunct="1">
              <a:buFont typeface="Arial" charset="0"/>
              <a:buNone/>
            </a:pPr>
            <a:endParaRPr lang="en-US"/>
          </a:p>
        </p:txBody>
      </p:sp>
      <p:graphicFrame>
        <p:nvGraphicFramePr>
          <p:cNvPr id="1028" name="Object 10"/>
          <p:cNvGraphicFramePr>
            <a:graphicFrameLocks noChangeAspect="1"/>
          </p:cNvGraphicFramePr>
          <p:nvPr/>
        </p:nvGraphicFramePr>
        <p:xfrm>
          <a:off x="5260975" y="3392488"/>
          <a:ext cx="3883025" cy="1589087"/>
        </p:xfrm>
        <a:graphic>
          <a:graphicData uri="http://schemas.openxmlformats.org/presentationml/2006/ole">
            <mc:AlternateContent xmlns:mc="http://schemas.openxmlformats.org/markup-compatibility/2006">
              <mc:Choice xmlns:v="urn:schemas-microsoft-com:vml" Requires="v">
                <p:oleObj spid="_x0000_s1051" name="VISIO" r:id="rId5" imgW="3700800" imgH="1589400" progId="Visio.Drawing.6">
                  <p:embed/>
                </p:oleObj>
              </mc:Choice>
              <mc:Fallback>
                <p:oleObj name="VISIO" r:id="rId5" imgW="3700800" imgH="1589400" progId="Visio.Drawing.6">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975" y="3392488"/>
                        <a:ext cx="3883025" cy="158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14"/>
          <p:cNvGraphicFramePr>
            <a:graphicFrameLocks noChangeAspect="1"/>
          </p:cNvGraphicFramePr>
          <p:nvPr/>
        </p:nvGraphicFramePr>
        <p:xfrm>
          <a:off x="5260975" y="5727700"/>
          <a:ext cx="3741738" cy="930275"/>
        </p:xfrm>
        <a:graphic>
          <a:graphicData uri="http://schemas.openxmlformats.org/presentationml/2006/ole">
            <mc:AlternateContent xmlns:mc="http://schemas.openxmlformats.org/markup-compatibility/2006">
              <mc:Choice xmlns:v="urn:schemas-microsoft-com:vml" Requires="v">
                <p:oleObj spid="_x0000_s1052" name="VISIO" r:id="rId7" imgW="3741840" imgH="930960" progId="Visio.Drawing.6">
                  <p:embed/>
                </p:oleObj>
              </mc:Choice>
              <mc:Fallback>
                <p:oleObj name="VISIO" r:id="rId7" imgW="3741840" imgH="930960" progId="Visio.Drawing.6">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0975" y="5727700"/>
                        <a:ext cx="3741738"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6" name="Picture 12"/>
          <p:cNvPicPr>
            <a:picLocks noChangeAspect="1" noChangeArrowheads="1"/>
          </p:cNvPicPr>
          <p:nvPr/>
        </p:nvPicPr>
        <p:blipFill>
          <a:blip r:embed="rId9"/>
          <a:srcRect/>
          <a:stretch>
            <a:fillRect/>
          </a:stretch>
        </p:blipFill>
        <p:spPr bwMode="auto">
          <a:xfrm>
            <a:off x="990600" y="1628775"/>
            <a:ext cx="2819400" cy="1962150"/>
          </a:xfrm>
          <a:prstGeom prst="rect">
            <a:avLst/>
          </a:prstGeom>
          <a:noFill/>
          <a:ln w="9525">
            <a:noFill/>
            <a:miter lim="800000"/>
            <a:headEnd/>
            <a:tailEnd/>
          </a:ln>
        </p:spPr>
      </p:pic>
      <p:cxnSp>
        <p:nvCxnSpPr>
          <p:cNvPr id="19" name="Straight Arrow Connector 18"/>
          <p:cNvCxnSpPr/>
          <p:nvPr/>
        </p:nvCxnSpPr>
        <p:spPr>
          <a:xfrm>
            <a:off x="3352800" y="2495550"/>
            <a:ext cx="2286000" cy="0"/>
          </a:xfrm>
          <a:prstGeom prst="straightConnector1">
            <a:avLst/>
          </a:prstGeom>
          <a:ln w="15875">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810000" y="4524375"/>
            <a:ext cx="121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3810000" y="3000375"/>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0" name="TextBox 23"/>
          <p:cNvSpPr txBox="1">
            <a:spLocks noChangeArrowheads="1"/>
          </p:cNvSpPr>
          <p:nvPr/>
        </p:nvSpPr>
        <p:spPr bwMode="auto">
          <a:xfrm>
            <a:off x="3733800" y="3071813"/>
            <a:ext cx="1371600" cy="457200"/>
          </a:xfrm>
          <a:prstGeom prst="rect">
            <a:avLst/>
          </a:prstGeom>
          <a:noFill/>
          <a:ln w="9525">
            <a:solidFill>
              <a:schemeClr val="accent6">
                <a:lumMod val="20000"/>
                <a:lumOff val="80000"/>
              </a:schemeClr>
            </a:solidFill>
            <a:miter lim="800000"/>
            <a:headEnd/>
            <a:tailEnd/>
          </a:ln>
        </p:spPr>
        <p:txBody>
          <a:bodyPr>
            <a:spAutoFit/>
          </a:bodyPr>
          <a:lstStyle/>
          <a:p>
            <a:pPr algn="ctr">
              <a:defRPr/>
            </a:pPr>
            <a:r>
              <a:rPr lang="en-US" sz="1200" dirty="0">
                <a:latin typeface="Comic Sans MS" pitchFamily="66" charset="0"/>
              </a:rPr>
              <a:t>Transformée de Fourier</a:t>
            </a:r>
          </a:p>
        </p:txBody>
      </p:sp>
      <p:sp>
        <p:nvSpPr>
          <p:cNvPr id="1061" name="TextBox 24"/>
          <p:cNvSpPr txBox="1">
            <a:spLocks noChangeArrowheads="1"/>
          </p:cNvSpPr>
          <p:nvPr/>
        </p:nvSpPr>
        <p:spPr bwMode="auto">
          <a:xfrm>
            <a:off x="3733800" y="4600575"/>
            <a:ext cx="1371600" cy="276225"/>
          </a:xfrm>
          <a:prstGeom prst="rect">
            <a:avLst/>
          </a:prstGeom>
          <a:noFill/>
          <a:ln w="9525">
            <a:noFill/>
            <a:miter lim="800000"/>
            <a:headEnd/>
            <a:tailEnd/>
          </a:ln>
        </p:spPr>
        <p:txBody>
          <a:bodyPr>
            <a:spAutoFit/>
          </a:bodyPr>
          <a:lstStyle/>
          <a:p>
            <a:pPr algn="ctr"/>
            <a:r>
              <a:rPr lang="en-US" sz="1200">
                <a:latin typeface="Comic Sans MS" pitchFamily="66" charset="0"/>
              </a:rPr>
              <a:t>Filtre Passe-Bas</a:t>
            </a:r>
          </a:p>
        </p:txBody>
      </p:sp>
      <p:cxnSp>
        <p:nvCxnSpPr>
          <p:cNvPr id="30" name="Straight Arrow Connector 29"/>
          <p:cNvCxnSpPr>
            <a:endCxn id="23" idx="0"/>
          </p:cNvCxnSpPr>
          <p:nvPr/>
        </p:nvCxnSpPr>
        <p:spPr>
          <a:xfrm flipH="1">
            <a:off x="4419600" y="2454275"/>
            <a:ext cx="7938" cy="533400"/>
          </a:xfrm>
          <a:prstGeom prst="straightConnector1">
            <a:avLst/>
          </a:prstGeom>
          <a:ln w="15875">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60" idx="2"/>
            <a:endCxn id="22" idx="0"/>
          </p:cNvCxnSpPr>
          <p:nvPr/>
        </p:nvCxnSpPr>
        <p:spPr>
          <a:xfrm>
            <a:off x="4419600" y="3529013"/>
            <a:ext cx="0" cy="982662"/>
          </a:xfrm>
          <a:prstGeom prst="straightConnector1">
            <a:avLst/>
          </a:prstGeom>
          <a:ln w="15875">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810000" y="5997575"/>
            <a:ext cx="121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Arrow Connector 38"/>
          <p:cNvCxnSpPr/>
          <p:nvPr/>
        </p:nvCxnSpPr>
        <p:spPr>
          <a:xfrm>
            <a:off x="5032375" y="3228975"/>
            <a:ext cx="762000" cy="0"/>
          </a:xfrm>
          <a:prstGeom prst="straightConnector1">
            <a:avLst/>
          </a:prstGeom>
          <a:ln w="15875">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32375" y="4752975"/>
            <a:ext cx="685800" cy="0"/>
          </a:xfrm>
          <a:prstGeom prst="straightConnector1">
            <a:avLst/>
          </a:prstGeom>
          <a:ln w="15875">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032375" y="6223000"/>
            <a:ext cx="304800" cy="0"/>
          </a:xfrm>
          <a:prstGeom prst="straightConnector1">
            <a:avLst/>
          </a:prstGeom>
          <a:ln w="15875">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1068" name="TextBox 47"/>
          <p:cNvSpPr txBox="1">
            <a:spLocks noChangeArrowheads="1"/>
          </p:cNvSpPr>
          <p:nvPr/>
        </p:nvSpPr>
        <p:spPr bwMode="auto">
          <a:xfrm>
            <a:off x="3733800" y="6086475"/>
            <a:ext cx="1371600" cy="274638"/>
          </a:xfrm>
          <a:prstGeom prst="rect">
            <a:avLst/>
          </a:prstGeom>
          <a:noFill/>
          <a:ln w="9525">
            <a:noFill/>
            <a:miter lim="800000"/>
            <a:headEnd/>
            <a:tailEnd/>
          </a:ln>
        </p:spPr>
        <p:txBody>
          <a:bodyPr>
            <a:spAutoFit/>
          </a:bodyPr>
          <a:lstStyle/>
          <a:p>
            <a:pPr algn="ctr"/>
            <a:r>
              <a:rPr lang="en-US" sz="1200">
                <a:latin typeface="Comic Sans MS" pitchFamily="66" charset="0"/>
              </a:rPr>
              <a:t>Tension continue</a:t>
            </a:r>
          </a:p>
        </p:txBody>
      </p:sp>
      <p:cxnSp>
        <p:nvCxnSpPr>
          <p:cNvPr id="49" name="Straight Arrow Connector 48"/>
          <p:cNvCxnSpPr>
            <a:endCxn id="38" idx="0"/>
          </p:cNvCxnSpPr>
          <p:nvPr/>
        </p:nvCxnSpPr>
        <p:spPr>
          <a:xfrm>
            <a:off x="4419600" y="4918075"/>
            <a:ext cx="0" cy="1066800"/>
          </a:xfrm>
          <a:prstGeom prst="straightConnector1">
            <a:avLst/>
          </a:prstGeom>
          <a:ln w="15875">
            <a:solidFill>
              <a:srgbClr val="0000FF"/>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1050" name="Object 26"/>
          <p:cNvGraphicFramePr>
            <a:graphicFrameLocks noChangeAspect="1"/>
          </p:cNvGraphicFramePr>
          <p:nvPr>
            <p:extLst>
              <p:ext uri="{D42A27DB-BD31-4B8C-83A1-F6EECF244321}">
                <p14:modId xmlns:p14="http://schemas.microsoft.com/office/powerpoint/2010/main" val="2002194676"/>
              </p:ext>
            </p:extLst>
          </p:nvPr>
        </p:nvGraphicFramePr>
        <p:xfrm>
          <a:off x="6096000" y="6657975"/>
          <a:ext cx="271463" cy="200025"/>
        </p:xfrm>
        <a:graphic>
          <a:graphicData uri="http://schemas.openxmlformats.org/presentationml/2006/ole">
            <mc:AlternateContent xmlns:mc="http://schemas.openxmlformats.org/markup-compatibility/2006">
              <mc:Choice xmlns:v="urn:schemas-microsoft-com:vml" Requires="v">
                <p:oleObj spid="_x0000_s1053" name="Visio" r:id="rId10" imgW="272034" imgH="200025" progId="Visio.Drawing.11">
                  <p:link updateAutomatic="1"/>
                </p:oleObj>
              </mc:Choice>
              <mc:Fallback>
                <p:oleObj name="Visio" r:id="rId10" imgW="272034" imgH="200025" progId="Visio.Drawing.11">
                  <p:link updateAutomatic="1"/>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6657975"/>
                        <a:ext cx="27146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70" name="Picture 27"/>
          <p:cNvPicPr>
            <a:picLocks noChangeAspect="1" noChangeArrowheads="1"/>
          </p:cNvPicPr>
          <p:nvPr/>
        </p:nvPicPr>
        <p:blipFill>
          <a:blip r:embed="rId12"/>
          <a:srcRect/>
          <a:stretch>
            <a:fillRect/>
          </a:stretch>
        </p:blipFill>
        <p:spPr bwMode="auto">
          <a:xfrm>
            <a:off x="5810250" y="4622800"/>
            <a:ext cx="3257550" cy="971550"/>
          </a:xfrm>
          <a:prstGeom prst="rect">
            <a:avLst/>
          </a:prstGeom>
          <a:noFill/>
          <a:ln w="9525">
            <a:noFill/>
            <a:miter lim="800000"/>
            <a:headEnd/>
            <a:tailEnd/>
          </a:ln>
        </p:spPr>
      </p:pic>
      <p:sp>
        <p:nvSpPr>
          <p:cNvPr id="1071" name="Text Box 46"/>
          <p:cNvSpPr txBox="1">
            <a:spLocks noChangeArrowheads="1"/>
          </p:cNvSpPr>
          <p:nvPr/>
        </p:nvSpPr>
        <p:spPr bwMode="auto">
          <a:xfrm>
            <a:off x="304800" y="5057775"/>
            <a:ext cx="3235325" cy="1200150"/>
          </a:xfrm>
          <a:prstGeom prst="rect">
            <a:avLst/>
          </a:prstGeom>
          <a:noFill/>
          <a:ln w="9525">
            <a:noFill/>
            <a:miter lim="800000"/>
            <a:headEnd/>
            <a:tailEnd/>
          </a:ln>
        </p:spPr>
        <p:txBody>
          <a:bodyPr wrap="none">
            <a:spAutoFit/>
          </a:bodyPr>
          <a:lstStyle/>
          <a:p>
            <a:r>
              <a:rPr lang="fr-FR" sz="1200" b="1">
                <a:latin typeface="Comic Sans MS" pitchFamily="66" charset="0"/>
              </a:rPr>
              <a:t>C.F expérimentation_5</a:t>
            </a:r>
          </a:p>
          <a:p>
            <a:r>
              <a:rPr lang="fr-FR" sz="1200">
                <a:latin typeface="Comic Sans MS" pitchFamily="66" charset="0"/>
              </a:rPr>
              <a:t>  - Mise en évidence du contenu spectral, </a:t>
            </a:r>
          </a:p>
          <a:p>
            <a:r>
              <a:rPr lang="fr-FR" sz="1200">
                <a:latin typeface="Comic Sans MS" pitchFamily="66" charset="0"/>
              </a:rPr>
              <a:t>    du filtrage et de la valeur moyenne.</a:t>
            </a:r>
          </a:p>
          <a:p>
            <a:r>
              <a:rPr lang="fr-FR" sz="1200">
                <a:latin typeface="Comic Sans MS" pitchFamily="66" charset="0"/>
              </a:rPr>
              <a:t> - Fréquence d’échantillonnage = 2kHz</a:t>
            </a:r>
          </a:p>
          <a:p>
            <a:r>
              <a:rPr lang="fr-FR" sz="1200">
                <a:latin typeface="Comic Sans MS" pitchFamily="66" charset="0"/>
              </a:rPr>
              <a:t> - FC = 20Hz et 2Hz</a:t>
            </a:r>
          </a:p>
          <a:p>
            <a:r>
              <a:rPr lang="fr-FR" sz="1200">
                <a:latin typeface="Comic Sans MS" pitchFamily="66" charset="0"/>
              </a:rPr>
              <a:t> - E=5v</a:t>
            </a:r>
          </a:p>
        </p:txBody>
      </p:sp>
      <p:sp>
        <p:nvSpPr>
          <p:cNvPr id="24" name="Footer Placeholder 23"/>
          <p:cNvSpPr>
            <a:spLocks noGrp="1"/>
          </p:cNvSpPr>
          <p:nvPr>
            <p:ph type="ftr" sz="quarter" idx="11"/>
          </p:nvPr>
        </p:nvSpPr>
        <p:spPr>
          <a:xfrm>
            <a:off x="1600200" y="6416675"/>
            <a:ext cx="5334000" cy="365125"/>
          </a:xfrm>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26" name="Slide Number Placeholder 25"/>
          <p:cNvSpPr txBox="1">
            <a:spLocks noGrp="1"/>
          </p:cNvSpPr>
          <p:nvPr/>
        </p:nvSpPr>
        <p:spPr>
          <a:xfrm>
            <a:off x="8229600" y="6232525"/>
            <a:ext cx="457200" cy="365125"/>
          </a:xfrm>
          <a:prstGeom prst="rect">
            <a:avLst/>
          </a:prstGeom>
          <a:noFill/>
        </p:spPr>
        <p:txBody>
          <a:bodyPr anchor="ctr"/>
          <a:lstStyle/>
          <a:p>
            <a:pPr algn="r" fontAlgn="auto">
              <a:spcBef>
                <a:spcPts val="0"/>
              </a:spcBef>
              <a:spcAft>
                <a:spcPts val="0"/>
              </a:spcAft>
              <a:defRPr/>
            </a:pPr>
            <a:fld id="{BC6266CF-4180-4398-ACC3-6C4302E379CE}" type="slidenum">
              <a:rPr lang="en-US" sz="1200">
                <a:solidFill>
                  <a:schemeClr val="tx1">
                    <a:tint val="75000"/>
                  </a:schemeClr>
                </a:solidFill>
                <a:latin typeface="+mn-lt"/>
              </a:rPr>
              <a:pPr algn="r" fontAlgn="auto">
                <a:spcBef>
                  <a:spcPts val="0"/>
                </a:spcBef>
                <a:spcAft>
                  <a:spcPts val="0"/>
                </a:spcAft>
                <a:defRPr/>
              </a:pPr>
              <a:t>44</a:t>
            </a:fld>
            <a:endParaRPr lang="en-US" sz="1200">
              <a:solidFill>
                <a:schemeClr val="tx1">
                  <a:tint val="75000"/>
                </a:schemeClr>
              </a:solidFill>
              <a:latin typeface="+mn-lt"/>
            </a:endParaRPr>
          </a:p>
        </p:txBody>
      </p:sp>
      <p:sp>
        <p:nvSpPr>
          <p:cNvPr id="1074" name="Text Box 50"/>
          <p:cNvSpPr txBox="1">
            <a:spLocks noChangeArrowheads="1"/>
          </p:cNvSpPr>
          <p:nvPr/>
        </p:nvSpPr>
        <p:spPr bwMode="auto">
          <a:xfrm>
            <a:off x="3641725" y="1890713"/>
            <a:ext cx="1492250" cy="274637"/>
          </a:xfrm>
          <a:prstGeom prst="rect">
            <a:avLst/>
          </a:prstGeom>
          <a:noFill/>
          <a:ln w="9525">
            <a:noFill/>
            <a:miter lim="800000"/>
            <a:headEnd/>
            <a:tailEnd/>
          </a:ln>
        </p:spPr>
        <p:txBody>
          <a:bodyPr wrap="none">
            <a:spAutoFit/>
          </a:bodyPr>
          <a:lstStyle/>
          <a:p>
            <a:r>
              <a:rPr lang="fr-FR" sz="1200"/>
              <a:t>T= 500Hz  (PWM0)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quarter" idx="10"/>
          </p:nvPr>
        </p:nvSpPr>
        <p:spPr/>
        <p:txBody>
          <a:bodyPr/>
          <a:lstStyle/>
          <a:p>
            <a:pPr>
              <a:defRPr/>
            </a:pPr>
            <a:fld id="{D2B8AEA2-F5F6-4BC2-A6A3-9298B20C9393}" type="datetime1">
              <a:rPr lang="en-US"/>
              <a:pPr>
                <a:defRPr/>
              </a:pPr>
              <a:t>11/13/2021</a:t>
            </a:fld>
            <a:endParaRPr lang="en-US"/>
          </a:p>
        </p:txBody>
      </p:sp>
      <p:sp>
        <p:nvSpPr>
          <p:cNvPr id="25" name="Slide Number Placeholder 5"/>
          <p:cNvSpPr>
            <a:spLocks noGrp="1"/>
          </p:cNvSpPr>
          <p:nvPr>
            <p:ph type="sldNum" sz="quarter" idx="12"/>
          </p:nvPr>
        </p:nvSpPr>
        <p:spPr/>
        <p:txBody>
          <a:bodyPr/>
          <a:lstStyle/>
          <a:p>
            <a:pPr>
              <a:defRPr/>
            </a:pPr>
            <a:fld id="{336246F0-7804-4620-A9BD-F31570E03441}" type="slidenum">
              <a:rPr lang="en-US"/>
              <a:pPr>
                <a:defRPr/>
              </a:pPr>
              <a:t>45</a:t>
            </a:fld>
            <a:endParaRPr lang="en-US"/>
          </a:p>
        </p:txBody>
      </p:sp>
      <p:sp>
        <p:nvSpPr>
          <p:cNvPr id="4147" name="Rectangle 85"/>
          <p:cNvSpPr>
            <a:spLocks noChangeArrowheads="1"/>
          </p:cNvSpPr>
          <p:nvPr/>
        </p:nvSpPr>
        <p:spPr bwMode="auto">
          <a:xfrm>
            <a:off x="1371600" y="1828800"/>
            <a:ext cx="6858000" cy="1676400"/>
          </a:xfrm>
          <a:prstGeom prst="rect">
            <a:avLst/>
          </a:prstGeom>
          <a:solidFill>
            <a:schemeClr val="accent1">
              <a:alpha val="30980"/>
            </a:schemeClr>
          </a:solidFill>
          <a:ln w="9525">
            <a:solidFill>
              <a:schemeClr val="tx1"/>
            </a:solidFill>
            <a:miter lim="800000"/>
            <a:headEnd/>
            <a:tailEnd/>
          </a:ln>
        </p:spPr>
        <p:txBody>
          <a:bodyPr wrap="none" anchor="ctr"/>
          <a:lstStyle/>
          <a:p>
            <a:endParaRPr lang="fr-FR"/>
          </a:p>
        </p:txBody>
      </p:sp>
      <p:sp>
        <p:nvSpPr>
          <p:cNvPr id="4148" name="Title 1"/>
          <p:cNvSpPr>
            <a:spLocks noGrp="1"/>
          </p:cNvSpPr>
          <p:nvPr>
            <p:ph type="title"/>
          </p:nvPr>
        </p:nvSpPr>
        <p:spPr/>
        <p:txBody>
          <a:bodyPr/>
          <a:lstStyle/>
          <a:p>
            <a:pPr eaLnBrk="1" hangingPunct="1"/>
            <a:r>
              <a:rPr lang="fr-FR"/>
              <a:t>Modulation par Largeur d’Impulsion (PWM)</a:t>
            </a:r>
            <a:endParaRPr lang="en-US"/>
          </a:p>
        </p:txBody>
      </p:sp>
      <p:sp>
        <p:nvSpPr>
          <p:cNvPr id="4149" name="Content Placeholder 2"/>
          <p:cNvSpPr>
            <a:spLocks noGrp="1"/>
          </p:cNvSpPr>
          <p:nvPr>
            <p:ph idx="1"/>
          </p:nvPr>
        </p:nvSpPr>
        <p:spPr>
          <a:xfrm>
            <a:off x="381000" y="914400"/>
            <a:ext cx="8229600" cy="381000"/>
          </a:xfrm>
        </p:spPr>
        <p:txBody>
          <a:bodyPr/>
          <a:lstStyle/>
          <a:p>
            <a:pPr eaLnBrk="1" hangingPunct="1"/>
            <a:r>
              <a:rPr lang="en-US" b="1"/>
              <a:t>Convertisseur Numérique/Analogique</a:t>
            </a:r>
          </a:p>
          <a:p>
            <a:pPr lvl="1" eaLnBrk="1" hangingPunct="1"/>
            <a:r>
              <a:rPr lang="en-US"/>
              <a:t>Loi de conversion numérique </a:t>
            </a:r>
            <a:r>
              <a:rPr lang="en-US">
                <a:sym typeface="Wingdings" pitchFamily="2" charset="2"/>
              </a:rPr>
              <a:t> analogique</a:t>
            </a:r>
          </a:p>
        </p:txBody>
      </p:sp>
      <p:graphicFrame>
        <p:nvGraphicFramePr>
          <p:cNvPr id="4183" name="Group 87"/>
          <p:cNvGraphicFramePr>
            <a:graphicFrameLocks noGrp="1"/>
          </p:cNvGraphicFramePr>
          <p:nvPr/>
        </p:nvGraphicFramePr>
        <p:xfrm>
          <a:off x="2133600" y="3776663"/>
          <a:ext cx="5257800" cy="2090738"/>
        </p:xfrm>
        <a:graphic>
          <a:graphicData uri="http://schemas.openxmlformats.org/drawingml/2006/table">
            <a:tbl>
              <a:tblPr/>
              <a:tblGrid>
                <a:gridCol w="955505">
                  <a:extLst>
                    <a:ext uri="{9D8B030D-6E8A-4147-A177-3AD203B41FA5}">
                      <a16:colId xmlns:a16="http://schemas.microsoft.com/office/drawing/2014/main" val="20000"/>
                    </a:ext>
                  </a:extLst>
                </a:gridCol>
                <a:gridCol w="1113912">
                  <a:extLst>
                    <a:ext uri="{9D8B030D-6E8A-4147-A177-3AD203B41FA5}">
                      <a16:colId xmlns:a16="http://schemas.microsoft.com/office/drawing/2014/main" val="20001"/>
                    </a:ext>
                  </a:extLst>
                </a:gridCol>
                <a:gridCol w="1432413">
                  <a:extLst>
                    <a:ext uri="{9D8B030D-6E8A-4147-A177-3AD203B41FA5}">
                      <a16:colId xmlns:a16="http://schemas.microsoft.com/office/drawing/2014/main" val="20002"/>
                    </a:ext>
                  </a:extLst>
                </a:gridCol>
                <a:gridCol w="1755970">
                  <a:extLst>
                    <a:ext uri="{9D8B030D-6E8A-4147-A177-3AD203B41FA5}">
                      <a16:colId xmlns:a16="http://schemas.microsoft.com/office/drawing/2014/main" val="20003"/>
                    </a:ext>
                  </a:extLst>
                </a:gridCol>
              </a:tblGrid>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a:ln>
                          <a:noFill/>
                        </a:ln>
                        <a:solidFill>
                          <a:srgbClr val="FFFFFF"/>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omic Sans MS" pitchFamily="66" charset="0"/>
                        </a:rPr>
                        <a:t>Numérique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omic Sans MS" pitchFamily="66" charset="0"/>
                        </a:rPr>
                        <a:t>Analogique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omic Sans MS" pitchFamily="66" charset="0"/>
                        </a:rPr>
                        <a:t>Exemple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omic Sans MS" pitchFamily="66" charset="0"/>
                        </a:rPr>
                        <a:t>Excursion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omic Sans MS" pitchFamily="66" charset="0"/>
                        </a:rPr>
                        <a:t>Anlogique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mic Sans MS" pitchFamily="66" charset="0"/>
                        </a:rPr>
                        <a:t>Excursion numérique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omic Sans MS" pitchFamily="66" charset="0"/>
                        </a:rPr>
                        <a:t>Résolution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a:ln>
                          <a:noFill/>
                        </a:ln>
                        <a:solidFill>
                          <a:srgbClr val="0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graphicFrame>
        <p:nvGraphicFramePr>
          <p:cNvPr id="4098" name="Object 2"/>
          <p:cNvGraphicFramePr>
            <a:graphicFrameLocks noChangeAspect="1"/>
          </p:cNvGraphicFramePr>
          <p:nvPr/>
        </p:nvGraphicFramePr>
        <p:xfrm>
          <a:off x="3352800" y="4267200"/>
          <a:ext cx="850900" cy="203200"/>
        </p:xfrm>
        <a:graphic>
          <a:graphicData uri="http://schemas.openxmlformats.org/presentationml/2006/ole">
            <mc:AlternateContent xmlns:mc="http://schemas.openxmlformats.org/markup-compatibility/2006">
              <mc:Choice xmlns:v="urn:schemas-microsoft-com:vml" Requires="v">
                <p:oleObj spid="_x0000_s4145" name="Equation" r:id="rId4" imgW="850680" imgH="203040" progId="Equation.DSMT4">
                  <p:embed/>
                </p:oleObj>
              </mc:Choice>
              <mc:Fallback>
                <p:oleObj name="Equation" r:id="rId4" imgW="850680" imgH="203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267200"/>
                        <a:ext cx="8509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4572000" y="4267200"/>
          <a:ext cx="850900" cy="203200"/>
        </p:xfrm>
        <a:graphic>
          <a:graphicData uri="http://schemas.openxmlformats.org/presentationml/2006/ole">
            <mc:AlternateContent xmlns:mc="http://schemas.openxmlformats.org/markup-compatibility/2006">
              <mc:Choice xmlns:v="urn:schemas-microsoft-com:vml" Requires="v">
                <p:oleObj spid="_x0000_s4146" name="Equation" r:id="rId6" imgW="850680" imgH="203040" progId="Equation.DSMT4">
                  <p:embed/>
                </p:oleObj>
              </mc:Choice>
              <mc:Fallback>
                <p:oleObj name="Equation" r:id="rId6" imgW="850680" imgH="2030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267200"/>
                        <a:ext cx="8509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3187700" y="4800600"/>
          <a:ext cx="927100" cy="203200"/>
        </p:xfrm>
        <a:graphic>
          <a:graphicData uri="http://schemas.openxmlformats.org/presentationml/2006/ole">
            <mc:AlternateContent xmlns:mc="http://schemas.openxmlformats.org/markup-compatibility/2006">
              <mc:Choice xmlns:v="urn:schemas-microsoft-com:vml" Requires="v">
                <p:oleObj spid="_x0000_s4147" name="Equation" r:id="rId8" imgW="927000" imgH="203040" progId="Equation.DSMT4">
                  <p:embed/>
                </p:oleObj>
              </mc:Choice>
              <mc:Fallback>
                <p:oleObj name="Equation" r:id="rId8" imgW="92700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7700" y="4800600"/>
                        <a:ext cx="9271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4343400" y="4622800"/>
          <a:ext cx="1244600" cy="482600"/>
        </p:xfrm>
        <a:graphic>
          <a:graphicData uri="http://schemas.openxmlformats.org/presentationml/2006/ole">
            <mc:AlternateContent xmlns:mc="http://schemas.openxmlformats.org/markup-compatibility/2006">
              <mc:Choice xmlns:v="urn:schemas-microsoft-com:vml" Requires="v">
                <p:oleObj spid="_x0000_s4148" name="Equation" r:id="rId10" imgW="1244520" imgH="482400" progId="Equation.DSMT4">
                  <p:embed/>
                </p:oleObj>
              </mc:Choice>
              <mc:Fallback>
                <p:oleObj name="Equation" r:id="rId10" imgW="1244520" imgH="4824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4622800"/>
                        <a:ext cx="1244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77" name="TextBox 8"/>
          <p:cNvSpPr txBox="1">
            <a:spLocks noChangeArrowheads="1"/>
          </p:cNvSpPr>
          <p:nvPr/>
        </p:nvSpPr>
        <p:spPr bwMode="auto">
          <a:xfrm>
            <a:off x="3657600" y="5410200"/>
            <a:ext cx="254000" cy="276225"/>
          </a:xfrm>
          <a:prstGeom prst="rect">
            <a:avLst/>
          </a:prstGeom>
          <a:noFill/>
          <a:ln w="9525">
            <a:noFill/>
            <a:miter lim="800000"/>
            <a:headEnd/>
            <a:tailEnd/>
          </a:ln>
        </p:spPr>
        <p:txBody>
          <a:bodyPr wrap="none">
            <a:spAutoFit/>
          </a:bodyPr>
          <a:lstStyle/>
          <a:p>
            <a:r>
              <a:rPr lang="en-US" sz="1200">
                <a:latin typeface="Comic Sans MS" pitchFamily="66" charset="0"/>
              </a:rPr>
              <a:t>1</a:t>
            </a:r>
          </a:p>
        </p:txBody>
      </p:sp>
      <p:graphicFrame>
        <p:nvGraphicFramePr>
          <p:cNvPr id="4102" name="Object 6"/>
          <p:cNvGraphicFramePr>
            <a:graphicFrameLocks noChangeAspect="1"/>
          </p:cNvGraphicFramePr>
          <p:nvPr/>
        </p:nvGraphicFramePr>
        <p:xfrm>
          <a:off x="4787900" y="5334000"/>
          <a:ext cx="393700" cy="482600"/>
        </p:xfrm>
        <a:graphic>
          <a:graphicData uri="http://schemas.openxmlformats.org/presentationml/2006/ole">
            <mc:AlternateContent xmlns:mc="http://schemas.openxmlformats.org/markup-compatibility/2006">
              <mc:Choice xmlns:v="urn:schemas-microsoft-com:vml" Requires="v">
                <p:oleObj spid="_x0000_s4149" name="Equation" r:id="rId12" imgW="393480" imgH="482400" progId="Equation.DSMT4">
                  <p:embed/>
                </p:oleObj>
              </mc:Choice>
              <mc:Fallback>
                <p:oleObj name="Equation" r:id="rId12" imgW="393480" imgH="4824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7900" y="5334000"/>
                        <a:ext cx="393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7"/>
          <p:cNvGraphicFramePr>
            <a:graphicFrameLocks noChangeAspect="1"/>
          </p:cNvGraphicFramePr>
          <p:nvPr/>
        </p:nvGraphicFramePr>
        <p:xfrm>
          <a:off x="5867400" y="2286000"/>
          <a:ext cx="1739900" cy="482600"/>
        </p:xfrm>
        <a:graphic>
          <a:graphicData uri="http://schemas.openxmlformats.org/presentationml/2006/ole">
            <mc:AlternateContent xmlns:mc="http://schemas.openxmlformats.org/markup-compatibility/2006">
              <mc:Choice xmlns:v="urn:schemas-microsoft-com:vml" Requires="v">
                <p:oleObj spid="_x0000_s4150" name="Equation" r:id="rId14" imgW="1739880" imgH="482400" progId="Equation.DSMT4">
                  <p:embed/>
                </p:oleObj>
              </mc:Choice>
              <mc:Fallback>
                <p:oleObj name="Equation" r:id="rId14" imgW="1739880" imgH="4824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2286000"/>
                        <a:ext cx="1739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8"/>
          <p:cNvGraphicFramePr>
            <a:graphicFrameLocks noChangeAspect="1"/>
          </p:cNvGraphicFramePr>
          <p:nvPr/>
        </p:nvGraphicFramePr>
        <p:xfrm>
          <a:off x="5994400" y="4267200"/>
          <a:ext cx="939800" cy="203200"/>
        </p:xfrm>
        <a:graphic>
          <a:graphicData uri="http://schemas.openxmlformats.org/presentationml/2006/ole">
            <mc:AlternateContent xmlns:mc="http://schemas.openxmlformats.org/markup-compatibility/2006">
              <mc:Choice xmlns:v="urn:schemas-microsoft-com:vml" Requires="v">
                <p:oleObj spid="_x0000_s4151" name="Equation" r:id="rId16" imgW="939600" imgH="203040" progId="Equation.DSMT4">
                  <p:embed/>
                </p:oleObj>
              </mc:Choice>
              <mc:Fallback>
                <p:oleObj name="Equation" r:id="rId16" imgW="939600" imgH="20304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94400" y="4267200"/>
                        <a:ext cx="9398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9"/>
          <p:cNvGraphicFramePr>
            <a:graphicFrameLocks noChangeAspect="1"/>
          </p:cNvGraphicFramePr>
          <p:nvPr/>
        </p:nvGraphicFramePr>
        <p:xfrm>
          <a:off x="5905500" y="4724400"/>
          <a:ext cx="1181100" cy="404813"/>
        </p:xfrm>
        <a:graphic>
          <a:graphicData uri="http://schemas.openxmlformats.org/presentationml/2006/ole">
            <mc:AlternateContent xmlns:mc="http://schemas.openxmlformats.org/markup-compatibility/2006">
              <mc:Choice xmlns:v="urn:schemas-microsoft-com:vml" Requires="v">
                <p:oleObj spid="_x0000_s4152" name="Equation" r:id="rId18" imgW="1333440" imgH="457200" progId="Equation.DSMT4">
                  <p:embed/>
                </p:oleObj>
              </mc:Choice>
              <mc:Fallback>
                <p:oleObj name="Equation" r:id="rId18" imgW="1333440" imgH="4572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05500" y="4724400"/>
                        <a:ext cx="118110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10"/>
          <p:cNvGraphicFramePr>
            <a:graphicFrameLocks noChangeAspect="1"/>
          </p:cNvGraphicFramePr>
          <p:nvPr/>
        </p:nvGraphicFramePr>
        <p:xfrm>
          <a:off x="5918200" y="5334000"/>
          <a:ext cx="1168400" cy="482600"/>
        </p:xfrm>
        <a:graphic>
          <a:graphicData uri="http://schemas.openxmlformats.org/presentationml/2006/ole">
            <mc:AlternateContent xmlns:mc="http://schemas.openxmlformats.org/markup-compatibility/2006">
              <mc:Choice xmlns:v="urn:schemas-microsoft-com:vml" Requires="v">
                <p:oleObj spid="_x0000_s4153" name="Equation" r:id="rId20" imgW="1168200" imgH="482400" progId="Equation.DSMT4">
                  <p:embed/>
                </p:oleObj>
              </mc:Choice>
              <mc:Fallback>
                <p:oleObj name="Equation" r:id="rId20" imgW="1168200" imgH="48240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18200" y="5334000"/>
                        <a:ext cx="116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ooter Placeholder 1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16" name="Date Placeholder 15"/>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66623788-036D-4FC7-A57E-062D79C787C5}"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17" name="Slide Number Placeholder 16"/>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2A75F3FC-98EC-4842-8829-A2CB5287DADE}" type="slidenum">
              <a:rPr lang="en-US" sz="1200">
                <a:solidFill>
                  <a:schemeClr val="tx1">
                    <a:tint val="75000"/>
                  </a:schemeClr>
                </a:solidFill>
                <a:latin typeface="+mn-lt"/>
              </a:rPr>
              <a:pPr algn="r" fontAlgn="auto">
                <a:spcBef>
                  <a:spcPts val="0"/>
                </a:spcBef>
                <a:spcAft>
                  <a:spcPts val="0"/>
                </a:spcAft>
                <a:defRPr/>
              </a:pPr>
              <a:t>45</a:t>
            </a:fld>
            <a:endParaRPr lang="en-US" sz="1200">
              <a:solidFill>
                <a:schemeClr val="tx1">
                  <a:tint val="75000"/>
                </a:schemeClr>
              </a:solidFill>
              <a:latin typeface="+mn-lt"/>
            </a:endParaRPr>
          </a:p>
        </p:txBody>
      </p:sp>
      <p:sp>
        <p:nvSpPr>
          <p:cNvPr id="4181" name="Rectangle 19"/>
          <p:cNvSpPr>
            <a:spLocks noChangeArrowheads="1"/>
          </p:cNvSpPr>
          <p:nvPr/>
        </p:nvSpPr>
        <p:spPr bwMode="auto">
          <a:xfrm>
            <a:off x="1295400" y="1905000"/>
            <a:ext cx="4038600" cy="1981200"/>
          </a:xfrm>
          <a:prstGeom prst="rect">
            <a:avLst/>
          </a:prstGeom>
          <a:noFill/>
          <a:ln w="9525">
            <a:noFill/>
            <a:miter lim="800000"/>
            <a:headEnd/>
            <a:tailEnd/>
          </a:ln>
        </p:spPr>
        <p:txBody>
          <a:bodyPr/>
          <a:lstStyle/>
          <a:p>
            <a:pPr marL="342900" indent="-342900">
              <a:spcBef>
                <a:spcPct val="20000"/>
              </a:spcBef>
            </a:pPr>
            <a:r>
              <a:rPr lang="fr-FR" sz="1400">
                <a:latin typeface="Comic Sans MS" pitchFamily="66" charset="0"/>
              </a:rPr>
              <a:t>  Compteur 8-bit : 0&lt;= n &lt;=255</a:t>
            </a:r>
          </a:p>
          <a:p>
            <a:pPr marL="742950" lvl="1" indent="-285750">
              <a:spcBef>
                <a:spcPct val="20000"/>
              </a:spcBef>
              <a:buFontTx/>
              <a:buChar char="–"/>
            </a:pPr>
            <a:r>
              <a:rPr lang="fr-FR" sz="1400">
                <a:latin typeface="Comic Sans MS" pitchFamily="66" charset="0"/>
              </a:rPr>
              <a:t>n = 1                    </a:t>
            </a:r>
            <a:r>
              <a:rPr lang="fr-FR" sz="1400">
                <a:latin typeface="Comic Sans MS" pitchFamily="66" charset="0"/>
                <a:sym typeface="Wingdings" pitchFamily="2" charset="2"/>
              </a:rPr>
              <a:t> t =  </a:t>
            </a:r>
          </a:p>
          <a:p>
            <a:pPr marL="742950" lvl="1" indent="-285750">
              <a:spcBef>
                <a:spcPct val="20000"/>
              </a:spcBef>
              <a:buFontTx/>
              <a:buChar char="–"/>
            </a:pPr>
            <a:r>
              <a:rPr lang="fr-FR" sz="1400">
                <a:latin typeface="Comic Sans MS" pitchFamily="66" charset="0"/>
                <a:sym typeface="Wingdings" pitchFamily="2" charset="2"/>
              </a:rPr>
              <a:t>n = k                    </a:t>
            </a:r>
          </a:p>
          <a:p>
            <a:pPr marL="742950" lvl="1" indent="-285750">
              <a:spcBef>
                <a:spcPct val="20000"/>
              </a:spcBef>
              <a:buFontTx/>
              <a:buChar char="–"/>
            </a:pPr>
            <a:r>
              <a:rPr lang="fr-FR" sz="1400">
                <a:latin typeface="Comic Sans MS" pitchFamily="66" charset="0"/>
                <a:sym typeface="Wingdings" pitchFamily="2" charset="2"/>
              </a:rPr>
              <a:t>n = 255                t = T</a:t>
            </a:r>
          </a:p>
        </p:txBody>
      </p:sp>
      <p:graphicFrame>
        <p:nvGraphicFramePr>
          <p:cNvPr id="4142" name="Object 24"/>
          <p:cNvGraphicFramePr>
            <a:graphicFrameLocks noChangeAspect="1"/>
          </p:cNvGraphicFramePr>
          <p:nvPr/>
        </p:nvGraphicFramePr>
        <p:xfrm>
          <a:off x="3733800" y="2438400"/>
          <a:ext cx="698500" cy="190500"/>
        </p:xfrm>
        <a:graphic>
          <a:graphicData uri="http://schemas.openxmlformats.org/presentationml/2006/ole">
            <mc:AlternateContent xmlns:mc="http://schemas.openxmlformats.org/markup-compatibility/2006">
              <mc:Choice xmlns:v="urn:schemas-microsoft-com:vml" Requires="v">
                <p:oleObj spid="_x0000_s4154" name="Equation" r:id="rId22" imgW="698400" imgH="190440" progId="Equation.3">
                  <p:embed/>
                </p:oleObj>
              </mc:Choice>
              <mc:Fallback>
                <p:oleObj name="Equation" r:id="rId22" imgW="698400" imgH="190440" progId="Equation.3">
                  <p:embed/>
                  <p:pic>
                    <p:nvPicPr>
                      <p:cNvPr id="0"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33800" y="2438400"/>
                        <a:ext cx="698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43" name="Object 20"/>
          <p:cNvGraphicFramePr>
            <a:graphicFrameLocks noChangeAspect="1"/>
          </p:cNvGraphicFramePr>
          <p:nvPr/>
        </p:nvGraphicFramePr>
        <p:xfrm>
          <a:off x="4048125" y="2190750"/>
          <a:ext cx="228600" cy="228600"/>
        </p:xfrm>
        <a:graphic>
          <a:graphicData uri="http://schemas.openxmlformats.org/presentationml/2006/ole">
            <mc:AlternateContent xmlns:mc="http://schemas.openxmlformats.org/markup-compatibility/2006">
              <mc:Choice xmlns:v="urn:schemas-microsoft-com:vml" Requires="v">
                <p:oleObj spid="_x0000_s4155" name="Equation" r:id="rId24" imgW="190440" imgH="177480" progId="Equation.DSMT4">
                  <p:embed/>
                </p:oleObj>
              </mc:Choice>
              <mc:Fallback>
                <p:oleObj name="Equation" r:id="rId24" imgW="190440" imgH="177480" progId="Equation.DSMT4">
                  <p:embed/>
                  <p:pic>
                    <p:nvPicPr>
                      <p:cNvPr id="0"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48125" y="2190750"/>
                        <a:ext cx="2286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44" name="Object 29"/>
          <p:cNvGraphicFramePr>
            <a:graphicFrameLocks noChangeAspect="1"/>
          </p:cNvGraphicFramePr>
          <p:nvPr/>
        </p:nvGraphicFramePr>
        <p:xfrm>
          <a:off x="1676400" y="3190875"/>
          <a:ext cx="228600" cy="212725"/>
        </p:xfrm>
        <a:graphic>
          <a:graphicData uri="http://schemas.openxmlformats.org/presentationml/2006/ole">
            <mc:AlternateContent xmlns:mc="http://schemas.openxmlformats.org/markup-compatibility/2006">
              <mc:Choice xmlns:v="urn:schemas-microsoft-com:vml" Requires="v">
                <p:oleObj spid="_x0000_s4156" name="Equation" r:id="rId26" imgW="190440" imgH="177480" progId="Equation.DSMT4">
                  <p:embed/>
                </p:oleObj>
              </mc:Choice>
              <mc:Fallback>
                <p:oleObj name="Equation" r:id="rId26" imgW="190440" imgH="177480" progId="Equation.DSMT4">
                  <p:embed/>
                  <p:pic>
                    <p:nvPicPr>
                      <p:cNvPr id="0" name="Object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3190875"/>
                        <a:ext cx="2286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82" name="Text Box 30"/>
          <p:cNvSpPr txBox="1">
            <a:spLocks noChangeArrowheads="1"/>
          </p:cNvSpPr>
          <p:nvPr/>
        </p:nvSpPr>
        <p:spPr bwMode="auto">
          <a:xfrm>
            <a:off x="1905000" y="3124200"/>
            <a:ext cx="2362200" cy="304800"/>
          </a:xfrm>
          <a:prstGeom prst="rect">
            <a:avLst/>
          </a:prstGeom>
          <a:noFill/>
          <a:ln w="9525">
            <a:noFill/>
            <a:miter lim="800000"/>
            <a:headEnd/>
            <a:tailEnd/>
          </a:ln>
        </p:spPr>
        <p:txBody>
          <a:bodyPr wrap="none">
            <a:spAutoFit/>
          </a:bodyPr>
          <a:lstStyle/>
          <a:p>
            <a:r>
              <a:rPr lang="fr-FR" sz="1400">
                <a:latin typeface="Comic Sans MS" pitchFamily="66" charset="0"/>
              </a:rPr>
              <a:t>: est la résolution du PWM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1999679D-8D64-4BDE-84B8-62229D00DD5C}"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B78259DF-E5E1-4D2A-9262-72E5E1548926}" type="slidenum">
              <a:rPr lang="en-US"/>
              <a:pPr>
                <a:defRPr/>
              </a:pPr>
              <a:t>46</a:t>
            </a:fld>
            <a:endParaRPr lang="en-US"/>
          </a:p>
        </p:txBody>
      </p:sp>
      <p:sp>
        <p:nvSpPr>
          <p:cNvPr id="201731" name="Title 1"/>
          <p:cNvSpPr>
            <a:spLocks noGrp="1"/>
          </p:cNvSpPr>
          <p:nvPr>
            <p:ph type="title"/>
          </p:nvPr>
        </p:nvSpPr>
        <p:spPr/>
        <p:txBody>
          <a:bodyPr/>
          <a:lstStyle/>
          <a:p>
            <a:pPr eaLnBrk="1" hangingPunct="1"/>
            <a:r>
              <a:rPr lang="fr-FR"/>
              <a:t>Modulation par Largeur d’Impulsion (PWM)</a:t>
            </a:r>
            <a:endParaRPr lang="en-US"/>
          </a:p>
        </p:txBody>
      </p:sp>
      <p:sp>
        <p:nvSpPr>
          <p:cNvPr id="201732" name="Content Placeholder 2"/>
          <p:cNvSpPr>
            <a:spLocks noGrp="1"/>
          </p:cNvSpPr>
          <p:nvPr>
            <p:ph idx="1"/>
          </p:nvPr>
        </p:nvSpPr>
        <p:spPr/>
        <p:txBody>
          <a:bodyPr/>
          <a:lstStyle/>
          <a:p>
            <a:pPr eaLnBrk="1" hangingPunct="1"/>
            <a:r>
              <a:rPr lang="en-US" b="1"/>
              <a:t>Convertisseur Numérique/Analogique</a:t>
            </a:r>
          </a:p>
          <a:p>
            <a:pPr lvl="1" eaLnBrk="1" hangingPunct="1"/>
            <a:r>
              <a:rPr lang="en-US" b="1"/>
              <a:t>Exemple 1 </a:t>
            </a:r>
            <a:r>
              <a:rPr lang="en-US"/>
              <a:t>:Réalisation d’une rampe à une pente:</a:t>
            </a:r>
          </a:p>
          <a:p>
            <a:pPr lvl="2" eaLnBrk="1" hangingPunct="1"/>
            <a:r>
              <a:rPr lang="en-US"/>
              <a:t>Fréquence = 500ms</a:t>
            </a:r>
          </a:p>
          <a:p>
            <a:pPr lvl="2" eaLnBrk="1" hangingPunct="1"/>
            <a:r>
              <a:rPr lang="en-US"/>
              <a:t>Amplitude 5v </a:t>
            </a:r>
          </a:p>
          <a:p>
            <a:pPr lvl="2" eaLnBrk="1" hangingPunct="1"/>
            <a:r>
              <a:rPr lang="en-US"/>
              <a:t>PWM sur la broche 5</a:t>
            </a:r>
          </a:p>
          <a:p>
            <a:pPr lvl="2" eaLnBrk="1" hangingPunct="1"/>
            <a:endParaRPr lang="en-US"/>
          </a:p>
          <a:p>
            <a:pPr lvl="3">
              <a:buFont typeface="Arial" charset="0"/>
              <a:buNone/>
            </a:pPr>
            <a:r>
              <a:rPr lang="fr-FR" sz="800"/>
              <a:t>		</a:t>
            </a:r>
            <a:r>
              <a:rPr lang="fr-FR" sz="1100">
                <a:solidFill>
                  <a:srgbClr val="0000FF"/>
                </a:solidFill>
              </a:rPr>
              <a:t>const int PWM0=5; </a:t>
            </a:r>
          </a:p>
          <a:p>
            <a:pPr lvl="3">
              <a:buFont typeface="Arial" charset="0"/>
              <a:buNone/>
            </a:pPr>
            <a:r>
              <a:rPr lang="fr-FR" sz="1100"/>
              <a:t>		</a:t>
            </a:r>
            <a:r>
              <a:rPr lang="fr-FR" sz="1100">
                <a:solidFill>
                  <a:srgbClr val="0000FF"/>
                </a:solidFill>
              </a:rPr>
              <a:t>const byte Periode=2;</a:t>
            </a:r>
          </a:p>
          <a:p>
            <a:pPr lvl="3">
              <a:buFont typeface="Arial" charset="0"/>
              <a:buNone/>
            </a:pPr>
            <a:r>
              <a:rPr lang="fr-FR" sz="1100">
                <a:solidFill>
                  <a:srgbClr val="0000FF"/>
                </a:solidFill>
              </a:rPr>
              <a:t>		byte var_MLI;</a:t>
            </a:r>
          </a:p>
          <a:p>
            <a:pPr lvl="3">
              <a:buFont typeface="Arial" charset="0"/>
              <a:buNone/>
            </a:pPr>
            <a:endParaRPr lang="fr-FR" sz="1100">
              <a:solidFill>
                <a:srgbClr val="0000FF"/>
              </a:solidFill>
            </a:endParaRPr>
          </a:p>
          <a:p>
            <a:pPr lvl="3">
              <a:buFont typeface="Arial" charset="0"/>
              <a:buNone/>
            </a:pPr>
            <a:r>
              <a:rPr lang="fr-FR" sz="1100">
                <a:solidFill>
                  <a:srgbClr val="0000FF"/>
                </a:solidFill>
              </a:rPr>
              <a:t>		void setup() {</a:t>
            </a:r>
          </a:p>
          <a:p>
            <a:pPr lvl="3">
              <a:buFont typeface="Arial" charset="0"/>
              <a:buNone/>
            </a:pPr>
            <a:r>
              <a:rPr lang="fr-FR" sz="1100">
                <a:solidFill>
                  <a:srgbClr val="0000FF"/>
                </a:solidFill>
              </a:rPr>
              <a:t>		}</a:t>
            </a:r>
          </a:p>
          <a:p>
            <a:pPr lvl="3">
              <a:buFont typeface="Arial" charset="0"/>
              <a:buNone/>
            </a:pPr>
            <a:endParaRPr lang="fr-FR" sz="1100">
              <a:solidFill>
                <a:srgbClr val="0000FF"/>
              </a:solidFill>
            </a:endParaRPr>
          </a:p>
          <a:p>
            <a:pPr lvl="3">
              <a:buFont typeface="Arial" charset="0"/>
              <a:buNone/>
            </a:pPr>
            <a:r>
              <a:rPr lang="fr-FR" sz="1100">
                <a:solidFill>
                  <a:srgbClr val="0000FF"/>
                </a:solidFill>
              </a:rPr>
              <a:t>		void loop() </a:t>
            </a:r>
          </a:p>
          <a:p>
            <a:pPr lvl="3">
              <a:buFont typeface="Arial" charset="0"/>
              <a:buNone/>
            </a:pPr>
            <a:r>
              <a:rPr lang="fr-FR" sz="1100">
                <a:solidFill>
                  <a:srgbClr val="0000FF"/>
                </a:solidFill>
              </a:rPr>
              <a:t>              {</a:t>
            </a:r>
          </a:p>
          <a:p>
            <a:pPr lvl="3">
              <a:buFont typeface="Arial" charset="0"/>
              <a:buNone/>
            </a:pPr>
            <a:r>
              <a:rPr lang="fr-FR" sz="1100">
                <a:solidFill>
                  <a:srgbClr val="0000FF"/>
                </a:solidFill>
              </a:rPr>
              <a:t>		   for (var_MLI =0; var_MLI &lt;255; var_MLI ++)</a:t>
            </a:r>
          </a:p>
          <a:p>
            <a:pPr lvl="3">
              <a:buFont typeface="Arial" charset="0"/>
              <a:buNone/>
            </a:pPr>
            <a:r>
              <a:rPr lang="fr-FR" sz="1100">
                <a:solidFill>
                  <a:srgbClr val="0000FF"/>
                </a:solidFill>
              </a:rPr>
              <a:t> 		  {</a:t>
            </a:r>
          </a:p>
          <a:p>
            <a:pPr lvl="3">
              <a:buFont typeface="Arial" charset="0"/>
              <a:buNone/>
            </a:pPr>
            <a:r>
              <a:rPr lang="fr-FR" sz="1100">
                <a:solidFill>
                  <a:srgbClr val="0000FF"/>
                </a:solidFill>
              </a:rPr>
              <a:t>               //-- Mise à jour du PWM avec la nouvelle valeur </a:t>
            </a:r>
          </a:p>
          <a:p>
            <a:pPr lvl="3">
              <a:buFont typeface="Arial" charset="0"/>
              <a:buNone/>
            </a:pPr>
            <a:r>
              <a:rPr lang="fr-FR" sz="1100">
                <a:solidFill>
                  <a:srgbClr val="0000FF"/>
                </a:solidFill>
              </a:rPr>
              <a:t>   		     analogWrite(PWM0, var_MLI);</a:t>
            </a:r>
          </a:p>
          <a:p>
            <a:pPr lvl="3">
              <a:buFont typeface="Arial" charset="0"/>
              <a:buNone/>
            </a:pPr>
            <a:r>
              <a:rPr lang="fr-FR" sz="1100">
                <a:solidFill>
                  <a:srgbClr val="0000FF"/>
                </a:solidFill>
              </a:rPr>
              <a:t>		     delay(Periode); </a:t>
            </a:r>
          </a:p>
          <a:p>
            <a:pPr lvl="3">
              <a:buFont typeface="Arial" charset="0"/>
              <a:buNone/>
            </a:pPr>
            <a:r>
              <a:rPr lang="fr-FR" sz="1100">
                <a:solidFill>
                  <a:srgbClr val="0000FF"/>
                </a:solidFill>
              </a:rPr>
              <a:t> 		  }</a:t>
            </a:r>
          </a:p>
          <a:p>
            <a:pPr lvl="3">
              <a:buFont typeface="Arial" charset="0"/>
              <a:buNone/>
            </a:pPr>
            <a:r>
              <a:rPr lang="fr-FR" sz="1100">
                <a:solidFill>
                  <a:srgbClr val="0000FF"/>
                </a:solidFill>
              </a:rPr>
              <a:t>		}</a:t>
            </a:r>
          </a:p>
          <a:p>
            <a:pPr lvl="4" eaLnBrk="1" hangingPunct="1"/>
            <a:endParaRPr lang="en-US" sz="1100">
              <a:solidFill>
                <a:srgbClr val="0000FF"/>
              </a:solidFill>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5" name="Date Placeholder 4"/>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23C0F1B-4D0D-47A4-AE89-66F9F7CADCE6}"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5A26936F-6A8E-4696-BA86-DA5320FF9138}" type="slidenum">
              <a:rPr lang="en-US" sz="1200">
                <a:solidFill>
                  <a:schemeClr val="tx1">
                    <a:tint val="75000"/>
                  </a:schemeClr>
                </a:solidFill>
                <a:latin typeface="+mn-lt"/>
              </a:rPr>
              <a:pPr algn="r" fontAlgn="auto">
                <a:spcBef>
                  <a:spcPts val="0"/>
                </a:spcBef>
                <a:spcAft>
                  <a:spcPts val="0"/>
                </a:spcAft>
                <a:defRPr/>
              </a:pPr>
              <a:t>46</a:t>
            </a:fld>
            <a:endParaRPr lang="en-US" sz="1200">
              <a:solidFill>
                <a:schemeClr val="tx1">
                  <a:tint val="75000"/>
                </a:schemeClr>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4ACD21E9-AB34-43B4-83ED-60D27F9E5823}"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31BF3BD0-97DF-47AB-BF3B-C8628F1E4535}" type="slidenum">
              <a:rPr lang="en-US"/>
              <a:pPr>
                <a:defRPr/>
              </a:pPr>
              <a:t>47</a:t>
            </a:fld>
            <a:endParaRPr lang="en-US"/>
          </a:p>
        </p:txBody>
      </p:sp>
      <p:sp>
        <p:nvSpPr>
          <p:cNvPr id="203779" name="Rectangle 2"/>
          <p:cNvSpPr>
            <a:spLocks noGrp="1"/>
          </p:cNvSpPr>
          <p:nvPr>
            <p:ph type="title"/>
          </p:nvPr>
        </p:nvSpPr>
        <p:spPr/>
        <p:txBody>
          <a:bodyPr/>
          <a:lstStyle/>
          <a:p>
            <a:r>
              <a:rPr lang="fr-FR"/>
              <a:t>Modulation par Largeur d’Impulsion (PWM)</a:t>
            </a:r>
          </a:p>
        </p:txBody>
      </p:sp>
      <p:sp>
        <p:nvSpPr>
          <p:cNvPr id="203780" name="Rectangle 3"/>
          <p:cNvSpPr>
            <a:spLocks noGrp="1"/>
          </p:cNvSpPr>
          <p:nvPr>
            <p:ph type="body" idx="1"/>
          </p:nvPr>
        </p:nvSpPr>
        <p:spPr/>
        <p:txBody>
          <a:bodyPr/>
          <a:lstStyle/>
          <a:p>
            <a:pPr eaLnBrk="1" hangingPunct="1">
              <a:lnSpc>
                <a:spcPct val="90000"/>
              </a:lnSpc>
            </a:pPr>
            <a:r>
              <a:rPr lang="en-US" b="1"/>
              <a:t>Convertisseur Numérique/Analogique</a:t>
            </a:r>
          </a:p>
          <a:p>
            <a:pPr lvl="1" eaLnBrk="1" hangingPunct="1">
              <a:lnSpc>
                <a:spcPct val="90000"/>
              </a:lnSpc>
            </a:pPr>
            <a:r>
              <a:rPr lang="en-US" b="1"/>
              <a:t>Exemple 2</a:t>
            </a:r>
            <a:r>
              <a:rPr lang="en-US"/>
              <a:t>: Réalisation d’une rampe à double pentes:</a:t>
            </a:r>
          </a:p>
          <a:p>
            <a:pPr lvl="2" eaLnBrk="1" hangingPunct="1">
              <a:lnSpc>
                <a:spcPct val="90000"/>
              </a:lnSpc>
            </a:pPr>
            <a:r>
              <a:rPr lang="en-US"/>
              <a:t>Fréquence = 500ms</a:t>
            </a:r>
          </a:p>
          <a:p>
            <a:pPr lvl="2" eaLnBrk="1" hangingPunct="1">
              <a:lnSpc>
                <a:spcPct val="90000"/>
              </a:lnSpc>
            </a:pPr>
            <a:r>
              <a:rPr lang="en-US"/>
              <a:t>Amplitude 5v </a:t>
            </a:r>
          </a:p>
          <a:p>
            <a:pPr lvl="2" eaLnBrk="1" hangingPunct="1">
              <a:lnSpc>
                <a:spcPct val="90000"/>
              </a:lnSpc>
            </a:pPr>
            <a:r>
              <a:rPr lang="en-US"/>
              <a:t>PWM sur la broche 5</a:t>
            </a:r>
          </a:p>
          <a:p>
            <a:pPr lvl="3" eaLnBrk="1" hangingPunct="1">
              <a:lnSpc>
                <a:spcPct val="90000"/>
              </a:lnSpc>
            </a:pPr>
            <a:endParaRPr lang="en-US" sz="1200"/>
          </a:p>
          <a:p>
            <a:pPr lvl="4">
              <a:lnSpc>
                <a:spcPct val="90000"/>
              </a:lnSpc>
              <a:buFont typeface="Arial" charset="0"/>
              <a:buNone/>
            </a:pPr>
            <a:r>
              <a:rPr lang="fr-FR" sz="1000">
                <a:solidFill>
                  <a:srgbClr val="0000FF"/>
                </a:solidFill>
              </a:rPr>
              <a:t>const int PWM0=5; </a:t>
            </a:r>
          </a:p>
          <a:p>
            <a:pPr lvl="4">
              <a:lnSpc>
                <a:spcPct val="90000"/>
              </a:lnSpc>
              <a:buFont typeface="Arial" charset="0"/>
              <a:buNone/>
            </a:pPr>
            <a:r>
              <a:rPr lang="fr-FR" sz="1000">
                <a:solidFill>
                  <a:srgbClr val="0000FF"/>
                </a:solidFill>
              </a:rPr>
              <a:t>const byte Periode=2;</a:t>
            </a:r>
          </a:p>
          <a:p>
            <a:pPr lvl="4">
              <a:lnSpc>
                <a:spcPct val="90000"/>
              </a:lnSpc>
              <a:buFont typeface="Arial" charset="0"/>
              <a:buNone/>
            </a:pPr>
            <a:r>
              <a:rPr lang="fr-FR" sz="1000">
                <a:solidFill>
                  <a:srgbClr val="0000FF"/>
                </a:solidFill>
              </a:rPr>
              <a:t>void setup() </a:t>
            </a:r>
          </a:p>
          <a:p>
            <a:pPr lvl="4">
              <a:lnSpc>
                <a:spcPct val="90000"/>
              </a:lnSpc>
              <a:buFont typeface="Arial" charset="0"/>
              <a:buNone/>
            </a:pPr>
            <a:r>
              <a:rPr lang="fr-FR" sz="1000">
                <a:solidFill>
                  <a:srgbClr val="0000FF"/>
                </a:solidFill>
              </a:rPr>
              <a:t>{</a:t>
            </a:r>
          </a:p>
          <a:p>
            <a:pPr lvl="4">
              <a:lnSpc>
                <a:spcPct val="90000"/>
              </a:lnSpc>
              <a:buFont typeface="Arial" charset="0"/>
              <a:buNone/>
            </a:pPr>
            <a:r>
              <a:rPr lang="fr-FR" sz="1000">
                <a:solidFill>
                  <a:srgbClr val="0000FF"/>
                </a:solidFill>
              </a:rPr>
              <a:t> byte var_MLI =0;</a:t>
            </a:r>
          </a:p>
          <a:p>
            <a:pPr lvl="4">
              <a:lnSpc>
                <a:spcPct val="90000"/>
              </a:lnSpc>
              <a:buFont typeface="Arial" charset="0"/>
              <a:buNone/>
            </a:pPr>
            <a:r>
              <a:rPr lang="fr-FR" sz="1000">
                <a:solidFill>
                  <a:srgbClr val="0000FF"/>
                </a:solidFill>
              </a:rPr>
              <a:t>}</a:t>
            </a:r>
          </a:p>
          <a:p>
            <a:pPr lvl="4">
              <a:lnSpc>
                <a:spcPct val="90000"/>
              </a:lnSpc>
              <a:buFont typeface="Arial" charset="0"/>
              <a:buNone/>
            </a:pPr>
            <a:endParaRPr lang="fr-FR" sz="1000">
              <a:solidFill>
                <a:srgbClr val="0000FF"/>
              </a:solidFill>
            </a:endParaRPr>
          </a:p>
          <a:p>
            <a:pPr lvl="4">
              <a:lnSpc>
                <a:spcPct val="90000"/>
              </a:lnSpc>
              <a:buFont typeface="Arial" charset="0"/>
              <a:buNone/>
            </a:pPr>
            <a:r>
              <a:rPr lang="fr-FR" sz="1000">
                <a:solidFill>
                  <a:srgbClr val="0000FF"/>
                </a:solidFill>
              </a:rPr>
              <a:t>void loop() </a:t>
            </a:r>
          </a:p>
          <a:p>
            <a:pPr lvl="4">
              <a:lnSpc>
                <a:spcPct val="90000"/>
              </a:lnSpc>
              <a:buFont typeface="Arial" charset="0"/>
              <a:buNone/>
            </a:pPr>
            <a:r>
              <a:rPr lang="fr-FR" sz="1000">
                <a:solidFill>
                  <a:srgbClr val="0000FF"/>
                </a:solidFill>
              </a:rPr>
              <a:t>{</a:t>
            </a:r>
          </a:p>
          <a:p>
            <a:pPr lvl="4">
              <a:lnSpc>
                <a:spcPct val="90000"/>
              </a:lnSpc>
              <a:buFont typeface="Arial" charset="0"/>
              <a:buNone/>
            </a:pPr>
            <a:r>
              <a:rPr lang="fr-FR" sz="1000">
                <a:solidFill>
                  <a:srgbClr val="0000FF"/>
                </a:solidFill>
              </a:rPr>
              <a:t>for (var_MLI =0; var_MLI &lt;255; var_MLI ++)</a:t>
            </a:r>
          </a:p>
          <a:p>
            <a:pPr lvl="4">
              <a:lnSpc>
                <a:spcPct val="90000"/>
              </a:lnSpc>
              <a:buFont typeface="Arial" charset="0"/>
              <a:buNone/>
            </a:pPr>
            <a:r>
              <a:rPr lang="fr-FR" sz="1000">
                <a:solidFill>
                  <a:srgbClr val="0000FF"/>
                </a:solidFill>
              </a:rPr>
              <a:t>  {</a:t>
            </a:r>
          </a:p>
          <a:p>
            <a:pPr lvl="4">
              <a:lnSpc>
                <a:spcPct val="90000"/>
              </a:lnSpc>
              <a:buFont typeface="Arial" charset="0"/>
              <a:buNone/>
            </a:pPr>
            <a:r>
              <a:rPr lang="fr-FR" sz="1000">
                <a:solidFill>
                  <a:srgbClr val="0000FF"/>
                </a:solidFill>
              </a:rPr>
              <a:t>   //-- Mise à jour du PWM avec la nouvelle valeur</a:t>
            </a:r>
          </a:p>
          <a:p>
            <a:pPr lvl="4">
              <a:lnSpc>
                <a:spcPct val="90000"/>
              </a:lnSpc>
              <a:buFont typeface="Arial" charset="0"/>
              <a:buNone/>
            </a:pPr>
            <a:r>
              <a:rPr lang="fr-FR" sz="1000">
                <a:solidFill>
                  <a:srgbClr val="0000FF"/>
                </a:solidFill>
              </a:rPr>
              <a:t>     analogWrite(PWM0, var_MLI);</a:t>
            </a:r>
          </a:p>
          <a:p>
            <a:pPr lvl="4">
              <a:lnSpc>
                <a:spcPct val="90000"/>
              </a:lnSpc>
              <a:buFont typeface="Arial" charset="0"/>
              <a:buNone/>
            </a:pPr>
            <a:r>
              <a:rPr lang="fr-FR" sz="1000">
                <a:solidFill>
                  <a:srgbClr val="0000FF"/>
                </a:solidFill>
              </a:rPr>
              <a:t>  //-- Fixe le pas de mise à jour du PWM</a:t>
            </a:r>
          </a:p>
          <a:p>
            <a:pPr lvl="4">
              <a:lnSpc>
                <a:spcPct val="90000"/>
              </a:lnSpc>
              <a:buFont typeface="Arial" charset="0"/>
              <a:buNone/>
            </a:pPr>
            <a:r>
              <a:rPr lang="fr-FR" sz="1000">
                <a:solidFill>
                  <a:srgbClr val="0000FF"/>
                </a:solidFill>
              </a:rPr>
              <a:t>    delay(Periode); </a:t>
            </a:r>
          </a:p>
          <a:p>
            <a:pPr lvl="4">
              <a:lnSpc>
                <a:spcPct val="90000"/>
              </a:lnSpc>
              <a:buFont typeface="Arial" charset="0"/>
              <a:buNone/>
            </a:pPr>
            <a:r>
              <a:rPr lang="fr-FR" sz="1000">
                <a:solidFill>
                  <a:srgbClr val="0000FF"/>
                </a:solidFill>
              </a:rPr>
              <a:t>  }</a:t>
            </a:r>
          </a:p>
          <a:p>
            <a:pPr lvl="4">
              <a:lnSpc>
                <a:spcPct val="90000"/>
              </a:lnSpc>
              <a:buFont typeface="Arial" charset="0"/>
              <a:buNone/>
            </a:pPr>
            <a:r>
              <a:rPr lang="fr-FR" sz="1000">
                <a:solidFill>
                  <a:srgbClr val="0000FF"/>
                </a:solidFill>
              </a:rPr>
              <a:t> for (var_MLI =255; var_MLI &gt;0; var_MLI --)</a:t>
            </a:r>
          </a:p>
          <a:p>
            <a:pPr lvl="4">
              <a:lnSpc>
                <a:spcPct val="90000"/>
              </a:lnSpc>
              <a:buFont typeface="Arial" charset="0"/>
              <a:buNone/>
            </a:pPr>
            <a:r>
              <a:rPr lang="fr-FR" sz="1000">
                <a:solidFill>
                  <a:srgbClr val="0000FF"/>
                </a:solidFill>
              </a:rPr>
              <a:t>  {</a:t>
            </a:r>
          </a:p>
          <a:p>
            <a:pPr lvl="4">
              <a:lnSpc>
                <a:spcPct val="90000"/>
              </a:lnSpc>
              <a:buFont typeface="Arial" charset="0"/>
              <a:buNone/>
            </a:pPr>
            <a:r>
              <a:rPr lang="fr-FR" sz="1000">
                <a:solidFill>
                  <a:srgbClr val="0000FF"/>
                </a:solidFill>
              </a:rPr>
              <a:t>   analogWrite(PWM0, var_MLI);</a:t>
            </a:r>
          </a:p>
          <a:p>
            <a:pPr lvl="4">
              <a:lnSpc>
                <a:spcPct val="90000"/>
              </a:lnSpc>
              <a:buFont typeface="Arial" charset="0"/>
              <a:buNone/>
            </a:pPr>
            <a:r>
              <a:rPr lang="fr-FR" sz="1000">
                <a:solidFill>
                  <a:srgbClr val="0000FF"/>
                </a:solidFill>
              </a:rPr>
              <a:t>   delay(Periode); </a:t>
            </a:r>
          </a:p>
          <a:p>
            <a:pPr lvl="4">
              <a:lnSpc>
                <a:spcPct val="90000"/>
              </a:lnSpc>
              <a:buFont typeface="Arial" charset="0"/>
              <a:buNone/>
            </a:pPr>
            <a:r>
              <a:rPr lang="fr-FR" sz="1000">
                <a:solidFill>
                  <a:srgbClr val="0000FF"/>
                </a:solidFill>
              </a:rPr>
              <a:t>  }</a:t>
            </a:r>
          </a:p>
          <a:p>
            <a:pPr lvl="4">
              <a:lnSpc>
                <a:spcPct val="90000"/>
              </a:lnSpc>
              <a:buFont typeface="Arial" charset="0"/>
              <a:buNone/>
            </a:pPr>
            <a:r>
              <a:rPr lang="fr-FR" sz="1000">
                <a:solidFill>
                  <a:srgbClr val="0000FF"/>
                </a:solidFill>
              </a:rPr>
              <a:t>}</a:t>
            </a: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5" name="Date Placeholder 4"/>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2C1C67EA-4179-4969-9910-009988122139}"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42DA33F5-4078-48C0-8A61-E2F7331C657C}" type="slidenum">
              <a:rPr lang="en-US" sz="1200">
                <a:solidFill>
                  <a:schemeClr val="tx1">
                    <a:tint val="75000"/>
                  </a:schemeClr>
                </a:solidFill>
                <a:latin typeface="+mn-lt"/>
              </a:rPr>
              <a:pPr algn="r" fontAlgn="auto">
                <a:spcBef>
                  <a:spcPts val="0"/>
                </a:spcBef>
                <a:spcAft>
                  <a:spcPts val="0"/>
                </a:spcAft>
                <a:defRPr/>
              </a:pPr>
              <a:t>47</a:t>
            </a:fld>
            <a:endParaRPr lang="en-US" sz="1200">
              <a:solidFill>
                <a:schemeClr val="tx1">
                  <a:tint val="75000"/>
                </a:schemeClr>
              </a:solidFill>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quarter" idx="10"/>
          </p:nvPr>
        </p:nvSpPr>
        <p:spPr/>
        <p:txBody>
          <a:bodyPr/>
          <a:lstStyle/>
          <a:p>
            <a:pPr>
              <a:defRPr/>
            </a:pPr>
            <a:fld id="{8906AE10-804E-4980-BCDE-6C134C27876F}" type="datetime1">
              <a:rPr lang="en-US"/>
              <a:pPr>
                <a:defRPr/>
              </a:pPr>
              <a:t>11/13/2021</a:t>
            </a:fld>
            <a:endParaRPr lang="en-US"/>
          </a:p>
        </p:txBody>
      </p:sp>
      <p:sp>
        <p:nvSpPr>
          <p:cNvPr id="14" name="Slide Number Placeholder 5"/>
          <p:cNvSpPr>
            <a:spLocks noGrp="1"/>
          </p:cNvSpPr>
          <p:nvPr>
            <p:ph type="sldNum" sz="quarter" idx="12"/>
          </p:nvPr>
        </p:nvSpPr>
        <p:spPr/>
        <p:txBody>
          <a:bodyPr/>
          <a:lstStyle/>
          <a:p>
            <a:pPr>
              <a:defRPr/>
            </a:pPr>
            <a:fld id="{66039B2A-E78C-4AD0-8D4C-396094CEBFF5}" type="slidenum">
              <a:rPr lang="en-US"/>
              <a:pPr>
                <a:defRPr/>
              </a:pPr>
              <a:t>48</a:t>
            </a:fld>
            <a:endParaRPr lang="en-US"/>
          </a:p>
        </p:txBody>
      </p:sp>
      <p:sp>
        <p:nvSpPr>
          <p:cNvPr id="205827" name="Rectangle 2"/>
          <p:cNvSpPr>
            <a:spLocks noGrp="1"/>
          </p:cNvSpPr>
          <p:nvPr>
            <p:ph type="title"/>
          </p:nvPr>
        </p:nvSpPr>
        <p:spPr/>
        <p:txBody>
          <a:bodyPr/>
          <a:lstStyle/>
          <a:p>
            <a:r>
              <a:rPr lang="fr-FR"/>
              <a:t>Modulation par Largeur d’Impulsion (PWM)</a:t>
            </a:r>
          </a:p>
        </p:txBody>
      </p:sp>
      <p:sp>
        <p:nvSpPr>
          <p:cNvPr id="205828" name="Rectangle 3"/>
          <p:cNvSpPr>
            <a:spLocks noGrp="1"/>
          </p:cNvSpPr>
          <p:nvPr>
            <p:ph type="body" idx="1"/>
          </p:nvPr>
        </p:nvSpPr>
        <p:spPr/>
        <p:txBody>
          <a:bodyPr/>
          <a:lstStyle/>
          <a:p>
            <a:pPr eaLnBrk="1" hangingPunct="1"/>
            <a:r>
              <a:rPr lang="en-US" b="1"/>
              <a:t>Convertisseur Numérique/Analogique</a:t>
            </a:r>
          </a:p>
          <a:p>
            <a:pPr lvl="1" eaLnBrk="1" hangingPunct="1"/>
            <a:r>
              <a:rPr lang="en-US" b="1"/>
              <a:t>Exemple 3</a:t>
            </a:r>
            <a:r>
              <a:rPr lang="en-US"/>
              <a:t>: Réalisation d’un signal  sinusoïdal</a:t>
            </a:r>
          </a:p>
          <a:p>
            <a:pPr lvl="2" eaLnBrk="1" hangingPunct="1"/>
            <a:r>
              <a:rPr lang="en-US"/>
              <a:t>Fréquence = 500ms</a:t>
            </a:r>
          </a:p>
          <a:p>
            <a:pPr lvl="2" eaLnBrk="1" hangingPunct="1"/>
            <a:r>
              <a:rPr lang="en-US"/>
              <a:t>Amplitude 2.5v centré sur 2.5v</a:t>
            </a:r>
          </a:p>
          <a:p>
            <a:pPr lvl="2" eaLnBrk="1" hangingPunct="1"/>
            <a:r>
              <a:rPr lang="fr-FR"/>
              <a:t>Tension d’alimentation,                   VDD = 5 ;</a:t>
            </a:r>
          </a:p>
          <a:p>
            <a:pPr lvl="2" eaLnBrk="1" hangingPunct="1"/>
            <a:r>
              <a:rPr lang="fr-FR"/>
              <a:t>Nombre de point dans la sinusoïde, N     = 255;</a:t>
            </a:r>
          </a:p>
          <a:p>
            <a:pPr lvl="3" eaLnBrk="1" hangingPunct="1">
              <a:buFont typeface="Arial" charset="0"/>
              <a:buNone/>
            </a:pPr>
            <a:endParaRPr lang="fr-FR" sz="900"/>
          </a:p>
          <a:p>
            <a:pPr lvl="3" eaLnBrk="1" hangingPunct="1">
              <a:buFont typeface="Arial" charset="0"/>
              <a:buNone/>
            </a:pPr>
            <a:endParaRPr lang="fr-FR" sz="900"/>
          </a:p>
          <a:p>
            <a:pPr lvl="3" eaLnBrk="1" hangingPunct="1">
              <a:buFont typeface="Arial" charset="0"/>
              <a:buNone/>
            </a:pPr>
            <a:endParaRPr lang="fr-FR" sz="900"/>
          </a:p>
          <a:p>
            <a:pPr lvl="3" eaLnBrk="1" hangingPunct="1">
              <a:buFont typeface="Arial" charset="0"/>
              <a:buNone/>
            </a:pPr>
            <a:endParaRPr lang="fr-FR" sz="900"/>
          </a:p>
          <a:p>
            <a:pPr lvl="2"/>
            <a:r>
              <a:rPr lang="fr-FR"/>
              <a:t>Equation de la sinusoïde 	</a:t>
            </a:r>
            <a:r>
              <a:rPr lang="fr-FR" sz="900"/>
              <a:t>	</a:t>
            </a:r>
          </a:p>
          <a:p>
            <a:pPr lvl="2"/>
            <a:endParaRPr lang="fr-FR" sz="900"/>
          </a:p>
          <a:p>
            <a:pPr lvl="2"/>
            <a:endParaRPr lang="fr-FR" sz="900"/>
          </a:p>
          <a:p>
            <a:pPr>
              <a:buFont typeface="Arial" charset="0"/>
              <a:buNone/>
            </a:pPr>
            <a:r>
              <a:rPr lang="fr-FR" sz="1200"/>
              <a:t>		</a:t>
            </a:r>
            <a:r>
              <a:rPr lang="fr-FR" sz="1400"/>
              <a:t>	y =   2.5   +   2.5 x sin(2*pi*n/N))</a:t>
            </a:r>
          </a:p>
          <a:p>
            <a:pPr>
              <a:buFont typeface="Arial" charset="0"/>
              <a:buNone/>
            </a:pPr>
            <a:endParaRPr lang="fr-FR" sz="1400"/>
          </a:p>
          <a:p>
            <a:pPr>
              <a:buFont typeface="Arial" charset="0"/>
              <a:buNone/>
            </a:pPr>
            <a:endParaRPr lang="fr-FR" sz="1400"/>
          </a:p>
          <a:p>
            <a:pPr>
              <a:buFont typeface="Arial" charset="0"/>
              <a:buNone/>
            </a:pPr>
            <a:endParaRPr lang="fr-FR" sz="1400"/>
          </a:p>
          <a:p>
            <a:pPr lvl="2"/>
            <a:r>
              <a:rPr lang="fr-FR"/>
              <a:t>Le PWM n’accepte que des nombres entiers (pas de nombre décimal)</a:t>
            </a:r>
          </a:p>
          <a:p>
            <a:pPr>
              <a:buFont typeface="Arial" charset="0"/>
              <a:buNone/>
            </a:pPr>
            <a:endParaRPr lang="fr-FR" sz="1400"/>
          </a:p>
          <a:p>
            <a:pPr>
              <a:buFont typeface="Arial" charset="0"/>
              <a:buNone/>
            </a:pPr>
            <a:r>
              <a:rPr lang="fr-FR" sz="1400"/>
              <a:t>				m = partie entière (y*N/VDD)</a:t>
            </a:r>
          </a:p>
          <a:p>
            <a:pPr>
              <a:buFont typeface="Arial" charset="0"/>
              <a:buNone/>
            </a:pPr>
            <a:endParaRPr lang="fr-FR" sz="1400"/>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5" name="Date Placeholder 4"/>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3D87C8D8-AA47-4189-98AC-7EBC5A88E30F}"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CC4E63E9-5A31-4343-A465-30C8156FDFB7}" type="slidenum">
              <a:rPr lang="en-US" sz="1200">
                <a:solidFill>
                  <a:schemeClr val="tx1">
                    <a:tint val="75000"/>
                  </a:schemeClr>
                </a:solidFill>
                <a:latin typeface="+mn-lt"/>
              </a:rPr>
              <a:pPr algn="r" fontAlgn="auto">
                <a:spcBef>
                  <a:spcPts val="0"/>
                </a:spcBef>
                <a:spcAft>
                  <a:spcPts val="0"/>
                </a:spcAft>
                <a:defRPr/>
              </a:pPr>
              <a:t>48</a:t>
            </a:fld>
            <a:endParaRPr lang="en-US" sz="1200">
              <a:solidFill>
                <a:schemeClr val="tx1">
                  <a:tint val="75000"/>
                </a:schemeClr>
              </a:solidFill>
              <a:latin typeface="+mn-lt"/>
            </a:endParaRPr>
          </a:p>
        </p:txBody>
      </p:sp>
      <p:sp>
        <p:nvSpPr>
          <p:cNvPr id="205832" name="Oval 7"/>
          <p:cNvSpPr>
            <a:spLocks noChangeArrowheads="1"/>
          </p:cNvSpPr>
          <p:nvPr/>
        </p:nvSpPr>
        <p:spPr bwMode="auto">
          <a:xfrm>
            <a:off x="2565400" y="3673475"/>
            <a:ext cx="533400" cy="533400"/>
          </a:xfrm>
          <a:prstGeom prst="ellipse">
            <a:avLst/>
          </a:prstGeom>
          <a:solidFill>
            <a:srgbClr val="FF3300">
              <a:alpha val="21960"/>
            </a:srgbClr>
          </a:solidFill>
          <a:ln w="9525">
            <a:solidFill>
              <a:srgbClr val="FF3300"/>
            </a:solidFill>
            <a:round/>
            <a:headEnd/>
            <a:tailEnd/>
          </a:ln>
        </p:spPr>
        <p:txBody>
          <a:bodyPr wrap="none" anchor="ctr"/>
          <a:lstStyle/>
          <a:p>
            <a:endParaRPr lang="fr-FR"/>
          </a:p>
        </p:txBody>
      </p:sp>
      <p:sp>
        <p:nvSpPr>
          <p:cNvPr id="205833" name="Oval 8"/>
          <p:cNvSpPr>
            <a:spLocks noChangeArrowheads="1"/>
          </p:cNvSpPr>
          <p:nvPr/>
        </p:nvSpPr>
        <p:spPr bwMode="auto">
          <a:xfrm>
            <a:off x="3238500" y="3673475"/>
            <a:ext cx="1981200" cy="533400"/>
          </a:xfrm>
          <a:prstGeom prst="ellipse">
            <a:avLst/>
          </a:prstGeom>
          <a:solidFill>
            <a:srgbClr val="FF3300">
              <a:alpha val="21960"/>
            </a:srgbClr>
          </a:solidFill>
          <a:ln w="9525">
            <a:solidFill>
              <a:srgbClr val="FF3300"/>
            </a:solidFill>
            <a:round/>
            <a:headEnd/>
            <a:tailEnd/>
          </a:ln>
        </p:spPr>
        <p:txBody>
          <a:bodyPr wrap="none" anchor="ctr"/>
          <a:lstStyle/>
          <a:p>
            <a:endParaRPr lang="fr-FR"/>
          </a:p>
        </p:txBody>
      </p:sp>
      <p:sp>
        <p:nvSpPr>
          <p:cNvPr id="205834" name="Line 9"/>
          <p:cNvSpPr>
            <a:spLocks noChangeShapeType="1"/>
          </p:cNvSpPr>
          <p:nvPr/>
        </p:nvSpPr>
        <p:spPr bwMode="auto">
          <a:xfrm flipH="1">
            <a:off x="1473200" y="4130675"/>
            <a:ext cx="1193800" cy="457200"/>
          </a:xfrm>
          <a:prstGeom prst="line">
            <a:avLst/>
          </a:prstGeom>
          <a:noFill/>
          <a:ln w="9525">
            <a:solidFill>
              <a:srgbClr val="FF3300"/>
            </a:solidFill>
            <a:round/>
            <a:headEnd/>
            <a:tailEnd type="triangle" w="med" len="med"/>
          </a:ln>
        </p:spPr>
        <p:txBody>
          <a:bodyPr/>
          <a:lstStyle/>
          <a:p>
            <a:endParaRPr lang="en-US"/>
          </a:p>
        </p:txBody>
      </p:sp>
      <p:sp>
        <p:nvSpPr>
          <p:cNvPr id="205835" name="Line 10"/>
          <p:cNvSpPr>
            <a:spLocks noChangeShapeType="1"/>
          </p:cNvSpPr>
          <p:nvPr/>
        </p:nvSpPr>
        <p:spPr bwMode="auto">
          <a:xfrm flipV="1">
            <a:off x="5181600" y="3825875"/>
            <a:ext cx="990600" cy="76200"/>
          </a:xfrm>
          <a:prstGeom prst="line">
            <a:avLst/>
          </a:prstGeom>
          <a:noFill/>
          <a:ln w="9525">
            <a:solidFill>
              <a:srgbClr val="FF3300"/>
            </a:solidFill>
            <a:round/>
            <a:headEnd/>
            <a:tailEnd type="triangle" w="med" len="med"/>
          </a:ln>
        </p:spPr>
        <p:txBody>
          <a:bodyPr/>
          <a:lstStyle/>
          <a:p>
            <a:endParaRPr lang="en-US"/>
          </a:p>
        </p:txBody>
      </p:sp>
      <p:sp>
        <p:nvSpPr>
          <p:cNvPr id="205836" name="Text Box 11"/>
          <p:cNvSpPr txBox="1">
            <a:spLocks noChangeArrowheads="1"/>
          </p:cNvSpPr>
          <p:nvPr/>
        </p:nvSpPr>
        <p:spPr bwMode="auto">
          <a:xfrm>
            <a:off x="593725" y="4283075"/>
            <a:ext cx="1158875" cy="517525"/>
          </a:xfrm>
          <a:prstGeom prst="rect">
            <a:avLst/>
          </a:prstGeom>
          <a:noFill/>
          <a:ln w="9525">
            <a:noFill/>
            <a:miter lim="800000"/>
            <a:headEnd/>
            <a:tailEnd/>
          </a:ln>
        </p:spPr>
        <p:txBody>
          <a:bodyPr>
            <a:spAutoFit/>
          </a:bodyPr>
          <a:lstStyle/>
          <a:p>
            <a:r>
              <a:rPr lang="fr-FR" sz="1400"/>
              <a:t>Décalage de +2.5v</a:t>
            </a:r>
          </a:p>
        </p:txBody>
      </p:sp>
      <p:sp>
        <p:nvSpPr>
          <p:cNvPr id="205837" name="Text Box 12"/>
          <p:cNvSpPr txBox="1">
            <a:spLocks noChangeArrowheads="1"/>
          </p:cNvSpPr>
          <p:nvPr/>
        </p:nvSpPr>
        <p:spPr bwMode="auto">
          <a:xfrm>
            <a:off x="6248400" y="3581400"/>
            <a:ext cx="1676400" cy="517525"/>
          </a:xfrm>
          <a:prstGeom prst="rect">
            <a:avLst/>
          </a:prstGeom>
          <a:noFill/>
          <a:ln w="9525">
            <a:noFill/>
            <a:miter lim="800000"/>
            <a:headEnd/>
            <a:tailEnd/>
          </a:ln>
        </p:spPr>
        <p:txBody>
          <a:bodyPr>
            <a:spAutoFit/>
          </a:bodyPr>
          <a:lstStyle/>
          <a:p>
            <a:r>
              <a:rPr lang="fr-FR" sz="1400"/>
              <a:t>Sinus  variant entre 0v et 5v</a:t>
            </a:r>
          </a:p>
        </p:txBody>
      </p:sp>
      <p:sp>
        <p:nvSpPr>
          <p:cNvPr id="205838" name="Text Box 46"/>
          <p:cNvSpPr txBox="1">
            <a:spLocks noChangeArrowheads="1"/>
          </p:cNvSpPr>
          <p:nvPr/>
        </p:nvSpPr>
        <p:spPr bwMode="auto">
          <a:xfrm>
            <a:off x="304800" y="5715000"/>
            <a:ext cx="1881188" cy="461963"/>
          </a:xfrm>
          <a:prstGeom prst="rect">
            <a:avLst/>
          </a:prstGeom>
          <a:noFill/>
          <a:ln w="9525">
            <a:noFill/>
            <a:miter lim="800000"/>
            <a:headEnd/>
            <a:tailEnd/>
          </a:ln>
        </p:spPr>
        <p:txBody>
          <a:bodyPr wrap="none">
            <a:spAutoFit/>
          </a:bodyPr>
          <a:lstStyle/>
          <a:p>
            <a:r>
              <a:rPr lang="fr-FR" sz="1200" b="1">
                <a:latin typeface="Comic Sans MS" pitchFamily="66" charset="0"/>
              </a:rPr>
              <a:t>C.F expérimentation_8</a:t>
            </a:r>
          </a:p>
          <a:p>
            <a:r>
              <a:rPr lang="fr-FR" sz="1200">
                <a:latin typeface="Comic Sans MS" pitchFamily="66"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fld id="{E1FD2ADD-25FD-43F8-88B5-A632C4C41342}" type="datetime1">
              <a:rPr lang="en-US"/>
              <a:pPr>
                <a:defRPr/>
              </a:pPr>
              <a:t>11/13/2021</a:t>
            </a:fld>
            <a:endParaRPr lang="en-US"/>
          </a:p>
        </p:txBody>
      </p:sp>
      <p:sp>
        <p:nvSpPr>
          <p:cNvPr id="9" name="Slide Number Placeholder 5"/>
          <p:cNvSpPr>
            <a:spLocks noGrp="1"/>
          </p:cNvSpPr>
          <p:nvPr>
            <p:ph type="sldNum" sz="quarter" idx="12"/>
          </p:nvPr>
        </p:nvSpPr>
        <p:spPr/>
        <p:txBody>
          <a:bodyPr/>
          <a:lstStyle/>
          <a:p>
            <a:pPr>
              <a:defRPr/>
            </a:pPr>
            <a:fld id="{17BA3469-25D1-4631-A865-849CA3458DEB}" type="slidenum">
              <a:rPr lang="en-US"/>
              <a:pPr>
                <a:defRPr/>
              </a:pPr>
              <a:t>49</a:t>
            </a:fld>
            <a:endParaRPr lang="en-US"/>
          </a:p>
        </p:txBody>
      </p:sp>
      <p:sp>
        <p:nvSpPr>
          <p:cNvPr id="207875" name="Rectangle 2"/>
          <p:cNvSpPr>
            <a:spLocks noGrp="1"/>
          </p:cNvSpPr>
          <p:nvPr>
            <p:ph type="title"/>
          </p:nvPr>
        </p:nvSpPr>
        <p:spPr/>
        <p:txBody>
          <a:bodyPr/>
          <a:lstStyle/>
          <a:p>
            <a:r>
              <a:rPr lang="fr-FR"/>
              <a:t>Modulation par Largeur d’Impulsion (PWM)</a:t>
            </a:r>
          </a:p>
        </p:txBody>
      </p:sp>
      <p:sp>
        <p:nvSpPr>
          <p:cNvPr id="207876" name="Rectangle 3"/>
          <p:cNvSpPr>
            <a:spLocks noGrp="1"/>
          </p:cNvSpPr>
          <p:nvPr>
            <p:ph type="body" idx="1"/>
          </p:nvPr>
        </p:nvSpPr>
        <p:spPr>
          <a:xfrm>
            <a:off x="381000" y="914400"/>
            <a:ext cx="8229600" cy="990600"/>
          </a:xfrm>
        </p:spPr>
        <p:txBody>
          <a:bodyPr/>
          <a:lstStyle/>
          <a:p>
            <a:pPr eaLnBrk="1" hangingPunct="1"/>
            <a:r>
              <a:rPr lang="en-US" b="1"/>
              <a:t>Convertisseur Numérique/Analogique</a:t>
            </a:r>
          </a:p>
          <a:p>
            <a:pPr lvl="1" eaLnBrk="1" hangingPunct="1"/>
            <a:r>
              <a:rPr lang="en-US" b="1"/>
              <a:t>Exemple 3</a:t>
            </a:r>
            <a:r>
              <a:rPr lang="en-US"/>
              <a:t>: Réalisation d’un signal  sinusoïdal</a:t>
            </a:r>
            <a:endParaRPr lang="fr-FR"/>
          </a:p>
        </p:txBody>
      </p:sp>
      <p:sp>
        <p:nvSpPr>
          <p:cNvPr id="207877" name="Rectangle 4"/>
          <p:cNvSpPr>
            <a:spLocks noChangeArrowheads="1"/>
          </p:cNvSpPr>
          <p:nvPr/>
        </p:nvSpPr>
        <p:spPr bwMode="auto">
          <a:xfrm>
            <a:off x="609600" y="2014538"/>
            <a:ext cx="8153400" cy="4400550"/>
          </a:xfrm>
          <a:prstGeom prst="rect">
            <a:avLst/>
          </a:prstGeom>
          <a:noFill/>
          <a:ln w="9525">
            <a:noFill/>
            <a:miter lim="800000"/>
            <a:headEnd/>
            <a:tailEnd/>
          </a:ln>
        </p:spPr>
        <p:txBody>
          <a:bodyPr>
            <a:spAutoFit/>
          </a:bodyPr>
          <a:lstStyle/>
          <a:p>
            <a:r>
              <a:rPr lang="en-US" sz="800" b="1">
                <a:solidFill>
                  <a:srgbClr val="0000FF"/>
                </a:solidFill>
              </a:rPr>
              <a:t>#include &lt;avr/pgmspace.h&gt;</a:t>
            </a:r>
          </a:p>
          <a:p>
            <a:r>
              <a:rPr lang="en-US" sz="800">
                <a:solidFill>
                  <a:srgbClr val="0000FF"/>
                </a:solidFill>
              </a:rPr>
              <a:t>// --- Enregistrement des points définissant  une période de sinusoïde complète et  à fournir au PWM.</a:t>
            </a:r>
          </a:p>
          <a:p>
            <a:r>
              <a:rPr lang="en-US" sz="800" b="1">
                <a:solidFill>
                  <a:srgbClr val="0000FF"/>
                </a:solidFill>
              </a:rPr>
              <a:t>prog_uchar SinusTab[] PROGMEM=</a:t>
            </a:r>
          </a:p>
          <a:p>
            <a:r>
              <a:rPr lang="en-US" sz="800" b="1">
                <a:solidFill>
                  <a:srgbClr val="0000FF"/>
                </a:solidFill>
              </a:rPr>
              <a:t>{128,131,134,137,140,143,146,149,152,156,159,162,165,168,171,174,176,179,182,185,188,191,193,196,199,201,204,206,209,211,213,216,218,220,222,224,226,228,230,232,234,235,237,239,240,…………………37,39,42,44,46,49,51,54,56,59,62,64,67,70,73,76,79,81,84,87,90,93,96,99,103,106,109,112,115,118,121,124,127 </a:t>
            </a:r>
          </a:p>
          <a:p>
            <a:r>
              <a:rPr lang="en-US" sz="800">
                <a:solidFill>
                  <a:srgbClr val="0000FF"/>
                </a:solidFill>
              </a:rPr>
              <a:t>};</a:t>
            </a:r>
          </a:p>
          <a:p>
            <a:endParaRPr lang="en-US" sz="800">
              <a:solidFill>
                <a:srgbClr val="0000FF"/>
              </a:solidFill>
            </a:endParaRPr>
          </a:p>
          <a:p>
            <a:r>
              <a:rPr lang="en-US" sz="800">
                <a:solidFill>
                  <a:srgbClr val="0000FF"/>
                </a:solidFill>
              </a:rPr>
              <a:t>// ------- Définition des constantes et  affection de la broche à la fonction PWM  </a:t>
            </a:r>
            <a:br>
              <a:rPr lang="en-US" sz="800">
                <a:solidFill>
                  <a:srgbClr val="0000FF"/>
                </a:solidFill>
              </a:rPr>
            </a:br>
            <a:r>
              <a:rPr lang="en-US" sz="800" b="1">
                <a:solidFill>
                  <a:srgbClr val="0000FF"/>
                </a:solidFill>
              </a:rPr>
              <a:t>const int PWM0     = 5 ; const byte Periode = 2;</a:t>
            </a:r>
          </a:p>
          <a:p>
            <a:endParaRPr lang="en-US" sz="800">
              <a:solidFill>
                <a:srgbClr val="0000FF"/>
              </a:solidFill>
            </a:endParaRPr>
          </a:p>
          <a:p>
            <a:r>
              <a:rPr lang="en-US" sz="800">
                <a:solidFill>
                  <a:srgbClr val="0000FF"/>
                </a:solidFill>
              </a:rPr>
              <a:t>// --- Programme d’initialisation </a:t>
            </a:r>
            <a:r>
              <a:rPr lang="en-US" sz="800">
                <a:solidFill>
                  <a:srgbClr val="0000FF"/>
                </a:solidFill>
                <a:sym typeface="Wingdings" pitchFamily="2" charset="2"/>
              </a:rPr>
              <a:t> Ici aucune initialisation n’est requise.</a:t>
            </a:r>
            <a:br>
              <a:rPr lang="en-US" sz="800">
                <a:solidFill>
                  <a:srgbClr val="0000FF"/>
                </a:solidFill>
              </a:rPr>
            </a:br>
            <a:r>
              <a:rPr lang="en-US" sz="800" b="1">
                <a:solidFill>
                  <a:srgbClr val="0000FF"/>
                </a:solidFill>
              </a:rPr>
              <a:t>void setup() {</a:t>
            </a:r>
            <a:br>
              <a:rPr lang="en-US" sz="800" b="1">
                <a:solidFill>
                  <a:srgbClr val="0000FF"/>
                </a:solidFill>
              </a:rPr>
            </a:br>
            <a:r>
              <a:rPr lang="en-US" sz="800" b="1">
                <a:solidFill>
                  <a:srgbClr val="0000FF"/>
                </a:solidFill>
              </a:rPr>
              <a:t>}</a:t>
            </a:r>
          </a:p>
          <a:p>
            <a:endParaRPr lang="en-US" sz="800">
              <a:solidFill>
                <a:srgbClr val="0000FF"/>
              </a:solidFill>
            </a:endParaRPr>
          </a:p>
          <a:p>
            <a:r>
              <a:rPr lang="en-US" sz="800">
                <a:solidFill>
                  <a:srgbClr val="0000FF"/>
                </a:solidFill>
              </a:rPr>
              <a:t>// --- Programme proncipale qui s’éxécutera jusqu’à l’extinction de l’alimentation </a:t>
            </a:r>
            <a:br>
              <a:rPr lang="en-US" sz="800">
                <a:solidFill>
                  <a:srgbClr val="0000FF"/>
                </a:solidFill>
              </a:rPr>
            </a:br>
            <a:r>
              <a:rPr lang="en-US" sz="800" b="1">
                <a:solidFill>
                  <a:srgbClr val="0000FF"/>
                </a:solidFill>
              </a:rPr>
              <a:t>void loop() </a:t>
            </a:r>
          </a:p>
          <a:p>
            <a:r>
              <a:rPr lang="en-US" sz="800" b="1">
                <a:solidFill>
                  <a:srgbClr val="0000FF"/>
                </a:solidFill>
              </a:rPr>
              <a:t>{</a:t>
            </a:r>
          </a:p>
          <a:p>
            <a:r>
              <a:rPr lang="en-US" sz="800">
                <a:solidFill>
                  <a:srgbClr val="0000FF"/>
                </a:solidFill>
              </a:rPr>
              <a:t>  // ---- Déclaration des variables du programme</a:t>
            </a:r>
            <a:br>
              <a:rPr lang="en-US" sz="800">
                <a:solidFill>
                  <a:srgbClr val="0000FF"/>
                </a:solidFill>
              </a:rPr>
            </a:br>
            <a:r>
              <a:rPr lang="en-US" sz="800" b="1">
                <a:solidFill>
                  <a:srgbClr val="0000FF"/>
                </a:solidFill>
              </a:rPr>
              <a:t>  byte Pulse=0 ; byte k=0 ;  unsigned char sinus;</a:t>
            </a:r>
          </a:p>
          <a:p>
            <a:endParaRPr lang="en-US" sz="800">
              <a:solidFill>
                <a:srgbClr val="0000FF"/>
              </a:solidFill>
            </a:endParaRPr>
          </a:p>
          <a:p>
            <a:r>
              <a:rPr lang="en-US" sz="800">
                <a:solidFill>
                  <a:srgbClr val="0000FF"/>
                </a:solidFill>
              </a:rPr>
              <a:t>  //--- Boucle sans fin qui fournir les points de la sinusoïde au PWM.</a:t>
            </a:r>
            <a:br>
              <a:rPr lang="en-US" sz="800">
                <a:solidFill>
                  <a:srgbClr val="0000FF"/>
                </a:solidFill>
              </a:rPr>
            </a:br>
            <a:r>
              <a:rPr lang="en-US" sz="800" b="1">
                <a:solidFill>
                  <a:srgbClr val="0000FF"/>
                </a:solidFill>
              </a:rPr>
              <a:t> for (k=0;k&lt;256;k++)</a:t>
            </a:r>
            <a:br>
              <a:rPr lang="en-US" sz="800" b="1">
                <a:solidFill>
                  <a:srgbClr val="0000FF"/>
                </a:solidFill>
              </a:rPr>
            </a:br>
            <a:r>
              <a:rPr lang="en-US" sz="800" b="1">
                <a:solidFill>
                  <a:srgbClr val="0000FF"/>
                </a:solidFill>
              </a:rPr>
              <a:t> {  </a:t>
            </a:r>
          </a:p>
          <a:p>
            <a:r>
              <a:rPr lang="en-US" sz="800">
                <a:solidFill>
                  <a:srgbClr val="0000FF"/>
                </a:solidFill>
              </a:rPr>
              <a:t>   // ---- Acquisition d’unpoint de la sinusoïde depuis la tabke SinusTab</a:t>
            </a:r>
            <a:br>
              <a:rPr lang="en-US" sz="800">
                <a:solidFill>
                  <a:srgbClr val="0000FF"/>
                </a:solidFill>
              </a:rPr>
            </a:br>
            <a:r>
              <a:rPr lang="en-US" sz="800">
                <a:solidFill>
                  <a:srgbClr val="0000FF"/>
                </a:solidFill>
              </a:rPr>
              <a:t>      </a:t>
            </a:r>
            <a:r>
              <a:rPr lang="en-US" sz="800" b="1">
                <a:solidFill>
                  <a:srgbClr val="0000FF"/>
                </a:solidFill>
              </a:rPr>
              <a:t>sinus=pgm_read_byte_near(&amp;SinusTab[k]); </a:t>
            </a:r>
          </a:p>
          <a:p>
            <a:endParaRPr lang="en-US" sz="800">
              <a:solidFill>
                <a:srgbClr val="0000FF"/>
              </a:solidFill>
            </a:endParaRPr>
          </a:p>
          <a:p>
            <a:r>
              <a:rPr lang="en-US" sz="800">
                <a:solidFill>
                  <a:srgbClr val="0000FF"/>
                </a:solidFill>
              </a:rPr>
              <a:t>   // ---- Chargement dans le PWM</a:t>
            </a:r>
            <a:br>
              <a:rPr lang="en-US" sz="800">
                <a:solidFill>
                  <a:srgbClr val="0000FF"/>
                </a:solidFill>
              </a:rPr>
            </a:br>
            <a:r>
              <a:rPr lang="en-US" sz="800">
                <a:solidFill>
                  <a:srgbClr val="0000FF"/>
                </a:solidFill>
              </a:rPr>
              <a:t>     </a:t>
            </a:r>
            <a:r>
              <a:rPr lang="fr-FR" sz="800" b="1">
                <a:solidFill>
                  <a:srgbClr val="0000FF"/>
                </a:solidFill>
              </a:rPr>
              <a:t>analogWrite(PWM0,sinus</a:t>
            </a:r>
            <a:r>
              <a:rPr lang="fr-FR" sz="800">
                <a:solidFill>
                  <a:srgbClr val="0000FF"/>
                </a:solidFill>
              </a:rPr>
              <a:t>);</a:t>
            </a:r>
          </a:p>
          <a:p>
            <a:endParaRPr lang="fr-FR" sz="800">
              <a:solidFill>
                <a:srgbClr val="0000FF"/>
              </a:solidFill>
            </a:endParaRPr>
          </a:p>
          <a:p>
            <a:r>
              <a:rPr lang="fr-FR" sz="800">
                <a:solidFill>
                  <a:srgbClr val="0000FF"/>
                </a:solidFill>
              </a:rPr>
              <a:t>   // ---  Ajuste le délais entre deux points de la sinusoïde et de sa période ( T= 255 x délais)</a:t>
            </a:r>
            <a:br>
              <a:rPr lang="fr-FR" sz="800">
                <a:solidFill>
                  <a:srgbClr val="0000FF"/>
                </a:solidFill>
              </a:rPr>
            </a:br>
            <a:r>
              <a:rPr lang="fr-FR" sz="800">
                <a:solidFill>
                  <a:srgbClr val="0000FF"/>
                </a:solidFill>
              </a:rPr>
              <a:t>    </a:t>
            </a:r>
            <a:r>
              <a:rPr lang="fr-FR" sz="800" b="1">
                <a:solidFill>
                  <a:srgbClr val="0000FF"/>
                </a:solidFill>
              </a:rPr>
              <a:t>delay(Periode); </a:t>
            </a:r>
            <a:br>
              <a:rPr lang="fr-FR" sz="800" b="1">
                <a:solidFill>
                  <a:srgbClr val="0000FF"/>
                </a:solidFill>
              </a:rPr>
            </a:br>
            <a:r>
              <a:rPr lang="fr-FR" sz="800" b="1">
                <a:solidFill>
                  <a:srgbClr val="0000FF"/>
                </a:solidFill>
              </a:rPr>
              <a:t> }</a:t>
            </a:r>
            <a:br>
              <a:rPr lang="fr-FR" sz="800" b="1">
                <a:solidFill>
                  <a:srgbClr val="0000FF"/>
                </a:solidFill>
              </a:rPr>
            </a:br>
            <a:r>
              <a:rPr lang="fr-FR" sz="800" b="1">
                <a:solidFill>
                  <a:srgbClr val="0000FF"/>
                </a:solidFill>
              </a:rPr>
              <a:t>} </a:t>
            </a:r>
            <a:endParaRPr lang="en-US" sz="800" b="1">
              <a:solidFill>
                <a:srgbClr val="0000FF"/>
              </a:solidFill>
            </a:endParaRPr>
          </a:p>
          <a:p>
            <a:r>
              <a:rPr lang="en-US" sz="800" b="1">
                <a:solidFill>
                  <a:srgbClr val="0000FF"/>
                </a:solidFill>
              </a:rPr>
              <a:t> </a:t>
            </a: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Date Placeholder 5"/>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7B322966-616C-4F97-948C-FA12D16E09BF}" type="datetime1">
              <a:rPr lang="en-US" sz="1200">
                <a:solidFill>
                  <a:schemeClr val="tx1">
                    <a:tint val="75000"/>
                  </a:schemeClr>
                </a:solidFill>
                <a:latin typeface="+mn-lt"/>
              </a:rPr>
              <a:pPr fontAlgn="auto">
                <a:spcBef>
                  <a:spcPts val="0"/>
                </a:spcBef>
                <a:spcAft>
                  <a:spcPts val="0"/>
                </a:spcAft>
                <a:defRPr/>
              </a:pPr>
              <a:t>11/13/2021</a:t>
            </a:fld>
            <a:endParaRPr lang="en-US" sz="1200" dirty="0">
              <a:solidFill>
                <a:schemeClr val="tx1">
                  <a:tint val="75000"/>
                </a:schemeClr>
              </a:solidFill>
              <a:latin typeface="+mn-lt"/>
            </a:endParaRPr>
          </a:p>
        </p:txBody>
      </p:sp>
      <p:sp>
        <p:nvSpPr>
          <p:cNvPr id="7" name="Slide Number Placeholder 6"/>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30534763-3B87-4BD2-91EC-F483A2B9BA5B}" type="slidenum">
              <a:rPr lang="en-US" sz="1200">
                <a:solidFill>
                  <a:schemeClr val="tx1">
                    <a:tint val="75000"/>
                  </a:schemeClr>
                </a:solidFill>
                <a:latin typeface="+mn-lt"/>
              </a:rPr>
              <a:pPr algn="r" fontAlgn="auto">
                <a:spcBef>
                  <a:spcPts val="0"/>
                </a:spcBef>
                <a:spcAft>
                  <a:spcPts val="0"/>
                </a:spcAft>
                <a:defRPr/>
              </a:pPr>
              <a:t>49</a:t>
            </a:fld>
            <a:endParaRPr lang="en-US" sz="1200">
              <a:solidFill>
                <a:schemeClr val="tx1">
                  <a:tint val="75000"/>
                </a:schemeClr>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DBDBC04-BE17-46A2-B783-33A5230D8C2E}" type="datetime1">
              <a:rPr lang="en-US" smtClean="0"/>
              <a:pPr>
                <a:defRPr/>
              </a:pPr>
              <a:t>11/13/2021</a:t>
            </a:fld>
            <a:endParaRPr lang="en-US"/>
          </a:p>
        </p:txBody>
      </p:sp>
      <p:sp>
        <p:nvSpPr>
          <p:cNvPr id="2355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B55160C7-1DEF-4F2D-97A5-C71760295ABC}" type="slidenum">
              <a:rPr lang="en-US" smtClean="0"/>
              <a:pPr>
                <a:defRPr/>
              </a:pPr>
              <a:t>5</a:t>
            </a:fld>
            <a:endParaRPr lang="en-US"/>
          </a:p>
        </p:txBody>
      </p:sp>
      <p:sp>
        <p:nvSpPr>
          <p:cNvPr id="23556" name="Title 1"/>
          <p:cNvSpPr>
            <a:spLocks noGrp="1"/>
          </p:cNvSpPr>
          <p:nvPr>
            <p:ph type="title"/>
          </p:nvPr>
        </p:nvSpPr>
        <p:spPr>
          <a:xfrm>
            <a:off x="457200" y="3200400"/>
            <a:ext cx="8229600" cy="487363"/>
          </a:xfrm>
        </p:spPr>
        <p:txBody>
          <a:bodyPr/>
          <a:lstStyle/>
          <a:p>
            <a:r>
              <a:rPr lang="en-US"/>
              <a:t>Introduction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19D40D3D-F8B2-4664-BE97-8A98105E076F}" type="datetime1">
              <a:rPr lang="en-US"/>
              <a:pPr>
                <a:defRPr/>
              </a:pPr>
              <a:t>11/13/2021</a:t>
            </a:fld>
            <a:endParaRPr lang="en-US"/>
          </a:p>
        </p:txBody>
      </p:sp>
      <p:sp>
        <p:nvSpPr>
          <p:cNvPr id="7" name="Slide Number Placeholder 5"/>
          <p:cNvSpPr>
            <a:spLocks noGrp="1"/>
          </p:cNvSpPr>
          <p:nvPr>
            <p:ph type="sldNum" sz="quarter" idx="12"/>
          </p:nvPr>
        </p:nvSpPr>
        <p:spPr/>
        <p:txBody>
          <a:bodyPr/>
          <a:lstStyle/>
          <a:p>
            <a:pPr>
              <a:defRPr/>
            </a:pPr>
            <a:fld id="{96F6535D-3B6C-4A20-8B88-CE87B92D303E}" type="slidenum">
              <a:rPr lang="en-US"/>
              <a:pPr>
                <a:defRPr/>
              </a:pPr>
              <a:t>50</a:t>
            </a:fld>
            <a:endParaRPr lang="en-US"/>
          </a:p>
        </p:txBody>
      </p:sp>
      <p:sp>
        <p:nvSpPr>
          <p:cNvPr id="209923" name="Rectangle 2"/>
          <p:cNvSpPr>
            <a:spLocks noGrp="1"/>
          </p:cNvSpPr>
          <p:nvPr>
            <p:ph type="title" idx="4294967295"/>
          </p:nvPr>
        </p:nvSpPr>
        <p:spPr/>
        <p:txBody>
          <a:bodyPr/>
          <a:lstStyle/>
          <a:p>
            <a:r>
              <a:rPr lang="fr-FR"/>
              <a:t>Modulation par Largeur d’Impulsion (PWM)</a:t>
            </a:r>
          </a:p>
        </p:txBody>
      </p:sp>
      <p:sp>
        <p:nvSpPr>
          <p:cNvPr id="209924" name="Rectangle 3"/>
          <p:cNvSpPr>
            <a:spLocks noGrp="1"/>
          </p:cNvSpPr>
          <p:nvPr>
            <p:ph type="body" idx="4294967295"/>
          </p:nvPr>
        </p:nvSpPr>
        <p:spPr>
          <a:xfrm>
            <a:off x="381000" y="914400"/>
            <a:ext cx="8229600" cy="4267200"/>
          </a:xfrm>
        </p:spPr>
        <p:txBody>
          <a:bodyPr/>
          <a:lstStyle/>
          <a:p>
            <a:pPr eaLnBrk="1" hangingPunct="1"/>
            <a:r>
              <a:rPr lang="en-US" b="1"/>
              <a:t>Convertisseur Numérique/Analogique</a:t>
            </a:r>
          </a:p>
          <a:p>
            <a:pPr lvl="1" eaLnBrk="1" hangingPunct="1"/>
            <a:r>
              <a:rPr lang="en-US" sz="1600" b="1">
                <a:latin typeface="Comic Sans MS" pitchFamily="66" charset="0"/>
              </a:rPr>
              <a:t>Exemple 3</a:t>
            </a:r>
            <a:r>
              <a:rPr lang="en-US" sz="1600">
                <a:latin typeface="Comic Sans MS" pitchFamily="66" charset="0"/>
              </a:rPr>
              <a:t>: Réalisation d’un signal  sinusoïdal</a:t>
            </a:r>
            <a:endParaRPr lang="fr-FR" sz="1600">
              <a:latin typeface="Comic Sans MS" pitchFamily="66" charset="0"/>
            </a:endParaRPr>
          </a:p>
          <a:p>
            <a:endParaRPr lang="fr-FR">
              <a:latin typeface="Comic Sans MS" pitchFamily="66" charset="0"/>
            </a:endParaRPr>
          </a:p>
          <a:p>
            <a:pPr lvl="2"/>
            <a:r>
              <a:rPr lang="fr-FR" sz="1400">
                <a:latin typeface="Comic Sans MS" pitchFamily="66" charset="0"/>
              </a:rPr>
              <a:t>Effet du filtre sur l’amplitude de la sinusoïde et le niveau des harmoniques</a:t>
            </a:r>
          </a:p>
          <a:p>
            <a:pPr lvl="1"/>
            <a:endParaRPr lang="fr-FR">
              <a:latin typeface="Comic Sans MS" pitchFamily="66" charset="0"/>
            </a:endParaRPr>
          </a:p>
          <a:p>
            <a:pPr lvl="3"/>
            <a:r>
              <a:rPr lang="fr-FR" sz="1400">
                <a:latin typeface="Comic Sans MS" pitchFamily="66" charset="0"/>
              </a:rPr>
              <a:t>Pour une sinusoïde de fréquence de 2Hz:</a:t>
            </a:r>
          </a:p>
          <a:p>
            <a:pPr lvl="4"/>
            <a:r>
              <a:rPr lang="fr-FR" sz="1400">
                <a:latin typeface="Comic Sans MS" pitchFamily="66" charset="0"/>
              </a:rPr>
              <a:t>FC = 2Hz, le filtre apporte une atténuation de -3db soit 0.7 x l’amplitude maximale</a:t>
            </a:r>
          </a:p>
          <a:p>
            <a:pPr lvl="4"/>
            <a:r>
              <a:rPr lang="fr-FR" sz="1400">
                <a:latin typeface="Comic Sans MS" pitchFamily="66" charset="0"/>
              </a:rPr>
              <a:t>VM =0.7*2.5=1.8v.</a:t>
            </a:r>
          </a:p>
          <a:p>
            <a:pPr lvl="3"/>
            <a:endParaRPr lang="fr-FR" sz="1400">
              <a:latin typeface="Comic Sans MS" pitchFamily="66" charset="0"/>
            </a:endParaRPr>
          </a:p>
          <a:p>
            <a:pPr lvl="4"/>
            <a:r>
              <a:rPr lang="fr-FR" sz="1400">
                <a:latin typeface="Comic Sans MS" pitchFamily="66" charset="0"/>
              </a:rPr>
              <a:t>FC=20Hz  est à une décade de la fréquence du signal l’amplitude du signal ne subit pas d’atténuation due au filtre par contre les harmoniques sont moins atténuées de 20dB par rapport à FC = 2Hz.</a:t>
            </a:r>
          </a:p>
        </p:txBody>
      </p:sp>
      <p:sp>
        <p:nvSpPr>
          <p:cNvPr id="209925" name="Text Box 46"/>
          <p:cNvSpPr txBox="1">
            <a:spLocks noChangeArrowheads="1"/>
          </p:cNvSpPr>
          <p:nvPr/>
        </p:nvSpPr>
        <p:spPr bwMode="auto">
          <a:xfrm>
            <a:off x="1905000" y="4953000"/>
            <a:ext cx="3205163" cy="1187450"/>
          </a:xfrm>
          <a:prstGeom prst="rect">
            <a:avLst/>
          </a:prstGeom>
          <a:noFill/>
          <a:ln w="9525">
            <a:noFill/>
            <a:miter lim="800000"/>
            <a:headEnd/>
            <a:tailEnd/>
          </a:ln>
        </p:spPr>
        <p:txBody>
          <a:bodyPr wrap="none">
            <a:spAutoFit/>
          </a:bodyPr>
          <a:lstStyle/>
          <a:p>
            <a:r>
              <a:rPr lang="fr-FR" sz="1200" b="1">
                <a:latin typeface="Comic Sans MS" pitchFamily="66" charset="0"/>
              </a:rPr>
              <a:t>C.F expérimentation_2</a:t>
            </a:r>
          </a:p>
          <a:p>
            <a:r>
              <a:rPr lang="fr-FR" sz="1200">
                <a:latin typeface="Comic Sans MS" pitchFamily="66" charset="0"/>
              </a:rPr>
              <a:t>  - Mise en évidence du contenu spectrale, </a:t>
            </a:r>
          </a:p>
          <a:p>
            <a:r>
              <a:rPr lang="fr-FR" sz="1200">
                <a:latin typeface="Comic Sans MS" pitchFamily="66" charset="0"/>
              </a:rPr>
              <a:t>    du filtrage et de la valeur moyenne.</a:t>
            </a:r>
          </a:p>
          <a:p>
            <a:r>
              <a:rPr lang="fr-FR" sz="1200">
                <a:latin typeface="Comic Sans MS" pitchFamily="66" charset="0"/>
              </a:rPr>
              <a:t> - Fréquence d’échantillonnage = 2kHz</a:t>
            </a:r>
          </a:p>
          <a:p>
            <a:r>
              <a:rPr lang="fr-FR" sz="1200">
                <a:latin typeface="Comic Sans MS" pitchFamily="66" charset="0"/>
              </a:rPr>
              <a:t> - FC = 20Hz et 2Hz</a:t>
            </a:r>
          </a:p>
          <a:p>
            <a:r>
              <a:rPr lang="fr-FR" sz="1200">
                <a:latin typeface="Comic Sans MS" pitchFamily="66" charset="0"/>
              </a:rPr>
              <a:t> - E=5v</a:t>
            </a:r>
          </a:p>
        </p:txBody>
      </p:sp>
      <p:sp>
        <p:nvSpPr>
          <p:cNvPr id="4" name="Footer Placeholder 3"/>
          <p:cNvSpPr txBox="1">
            <a:spLocks noGrp="1"/>
          </p:cNvSpPr>
          <p:nvPr/>
        </p:nvSpPr>
        <p:spPr>
          <a:xfrm>
            <a:off x="1600200" y="6356350"/>
            <a:ext cx="53340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Formation arduino - ARALA - F4GSC - Jean-Luc Levant 2014</a:t>
            </a:r>
            <a:endParaRPr lang="en-US" sz="1200">
              <a:solidFill>
                <a:schemeClr val="tx1">
                  <a:tint val="75000"/>
                </a:schemeClr>
              </a:solidFill>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5F7CDA2D-463B-4C20-B086-051DAB8AF4B4}" type="datetime1">
              <a:rPr lang="en-US"/>
              <a:pPr>
                <a:defRPr/>
              </a:pPr>
              <a:t>11/13/2021</a:t>
            </a:fld>
            <a:endParaRPr lang="en-US"/>
          </a:p>
        </p:txBody>
      </p:sp>
      <p:sp>
        <p:nvSpPr>
          <p:cNvPr id="7" name="Slide Number Placeholder 5"/>
          <p:cNvSpPr>
            <a:spLocks noGrp="1"/>
          </p:cNvSpPr>
          <p:nvPr>
            <p:ph type="sldNum" sz="quarter" idx="12"/>
          </p:nvPr>
        </p:nvSpPr>
        <p:spPr/>
        <p:txBody>
          <a:bodyPr/>
          <a:lstStyle/>
          <a:p>
            <a:pPr>
              <a:defRPr/>
            </a:pPr>
            <a:fld id="{2CAE84B4-4941-4B74-B32F-ACA4E67DCE6E}" type="slidenum">
              <a:rPr lang="en-US"/>
              <a:pPr>
                <a:defRPr/>
              </a:pPr>
              <a:t>51</a:t>
            </a:fld>
            <a:endParaRPr lang="en-US"/>
          </a:p>
        </p:txBody>
      </p:sp>
      <p:sp>
        <p:nvSpPr>
          <p:cNvPr id="94217" name="Rectangle 4"/>
          <p:cNvSpPr>
            <a:spLocks noGrp="1"/>
          </p:cNvSpPr>
          <p:nvPr>
            <p:ph type="title" idx="4294967295"/>
          </p:nvPr>
        </p:nvSpPr>
        <p:spPr/>
        <p:txBody>
          <a:bodyPr/>
          <a:lstStyle/>
          <a:p>
            <a:r>
              <a:rPr lang="fr-FR"/>
              <a:t>Modulation par Largeur d’Impulsion (PWM)</a:t>
            </a:r>
          </a:p>
        </p:txBody>
      </p:sp>
      <p:sp>
        <p:nvSpPr>
          <p:cNvPr id="94218" name="Rectangle 5"/>
          <p:cNvSpPr>
            <a:spLocks noGrp="1"/>
          </p:cNvSpPr>
          <p:nvPr>
            <p:ph type="body" sz="half" idx="4294967295"/>
          </p:nvPr>
        </p:nvSpPr>
        <p:spPr>
          <a:xfrm>
            <a:off x="381000" y="914400"/>
            <a:ext cx="8763000" cy="5334000"/>
          </a:xfrm>
        </p:spPr>
        <p:txBody>
          <a:bodyPr/>
          <a:lstStyle/>
          <a:p>
            <a:r>
              <a:rPr lang="en-US" b="1">
                <a:latin typeface="Comic Sans MS" pitchFamily="66" charset="0"/>
              </a:rPr>
              <a:t>Modulation tout ou rien</a:t>
            </a:r>
            <a:endParaRPr lang="fr-FR" b="1"/>
          </a:p>
          <a:p>
            <a:pPr lvl="1"/>
            <a:r>
              <a:rPr lang="fr-FR" sz="1600">
                <a:latin typeface="Comic Sans MS" pitchFamily="66" charset="0"/>
              </a:rPr>
              <a:t>Générer un appel général en morse  « CQ de F5KEQ « </a:t>
            </a:r>
          </a:p>
          <a:p>
            <a:pPr lvl="1"/>
            <a:endParaRPr lang="fr-FR" sz="1600" b="1">
              <a:latin typeface="Comic Sans MS" pitchFamily="66" charset="0"/>
            </a:endParaRPr>
          </a:p>
          <a:p>
            <a:pPr lvl="3"/>
            <a:r>
              <a:rPr lang="fr-FR" sz="1400"/>
              <a:t>Interface matérielle</a:t>
            </a:r>
          </a:p>
          <a:p>
            <a:endParaRPr lang="fr-FR" sz="1400"/>
          </a:p>
        </p:txBody>
      </p:sp>
      <p:graphicFrame>
        <p:nvGraphicFramePr>
          <p:cNvPr id="94214" name="Object 6"/>
          <p:cNvGraphicFramePr>
            <a:graphicFrameLocks noChangeAspect="1"/>
          </p:cNvGraphicFramePr>
          <p:nvPr/>
        </p:nvGraphicFramePr>
        <p:xfrm>
          <a:off x="4378325" y="2057400"/>
          <a:ext cx="3165475" cy="4419600"/>
        </p:xfrm>
        <a:graphic>
          <a:graphicData uri="http://schemas.openxmlformats.org/presentationml/2006/ole">
            <mc:AlternateContent xmlns:mc="http://schemas.openxmlformats.org/markup-compatibility/2006">
              <mc:Choice xmlns:v="urn:schemas-microsoft-com:vml" Requires="v">
                <p:oleObj spid="_x0000_s94215" name="VISIO" r:id="rId4" imgW="3232800" imgH="4511160" progId="Visio.Drawing.6">
                  <p:embed/>
                </p:oleObj>
              </mc:Choice>
              <mc:Fallback>
                <p:oleObj name="VISIO" r:id="rId4" imgW="3232800" imgH="4511160" progId="Visio.Drawing.6">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325" y="2057400"/>
                        <a:ext cx="31654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Footer Placeholder 3"/>
          <p:cNvSpPr txBox="1">
            <a:spLocks noGrp="1"/>
          </p:cNvSpPr>
          <p:nvPr/>
        </p:nvSpPr>
        <p:spPr>
          <a:xfrm>
            <a:off x="1600200" y="6356350"/>
            <a:ext cx="53340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Formation arduino - ARALA - F4GSC - Jean-Luc Levant 2014</a:t>
            </a:r>
            <a:endParaRPr lang="en-US" sz="1200">
              <a:solidFill>
                <a:schemeClr val="tx1">
                  <a:tint val="75000"/>
                </a:schemeClr>
              </a:solidFill>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fld id="{74633B96-1002-4F4B-ADBC-6D3AE55807E5}" type="datetime1">
              <a:rPr lang="en-US"/>
              <a:pPr>
                <a:defRPr/>
              </a:pPr>
              <a:t>11/13/2021</a:t>
            </a:fld>
            <a:endParaRPr lang="en-US"/>
          </a:p>
        </p:txBody>
      </p:sp>
      <p:sp>
        <p:nvSpPr>
          <p:cNvPr id="16" name="Slide Number Placeholder 5"/>
          <p:cNvSpPr>
            <a:spLocks noGrp="1"/>
          </p:cNvSpPr>
          <p:nvPr>
            <p:ph type="sldNum" sz="quarter" idx="12"/>
          </p:nvPr>
        </p:nvSpPr>
        <p:spPr/>
        <p:txBody>
          <a:bodyPr/>
          <a:lstStyle/>
          <a:p>
            <a:pPr>
              <a:defRPr/>
            </a:pPr>
            <a:fld id="{8E7370F2-A979-4F02-B263-B20AB705F049}" type="slidenum">
              <a:rPr lang="en-US"/>
              <a:pPr>
                <a:defRPr/>
              </a:pPr>
              <a:t>52</a:t>
            </a:fld>
            <a:endParaRPr lang="en-US"/>
          </a:p>
        </p:txBody>
      </p:sp>
      <p:sp>
        <p:nvSpPr>
          <p:cNvPr id="214019" name="Rectangle 2"/>
          <p:cNvSpPr>
            <a:spLocks/>
          </p:cNvSpPr>
          <p:nvPr/>
        </p:nvSpPr>
        <p:spPr bwMode="auto">
          <a:xfrm>
            <a:off x="457200" y="274638"/>
            <a:ext cx="8229600" cy="487362"/>
          </a:xfrm>
          <a:prstGeom prst="rect">
            <a:avLst/>
          </a:prstGeom>
          <a:noFill/>
          <a:ln w="9525">
            <a:noFill/>
            <a:miter lim="800000"/>
            <a:headEnd/>
            <a:tailEnd/>
          </a:ln>
        </p:spPr>
        <p:txBody>
          <a:bodyPr anchor="ctr"/>
          <a:lstStyle/>
          <a:p>
            <a:pPr algn="ctr" eaLnBrk="0" hangingPunct="0"/>
            <a:r>
              <a:rPr lang="fr-FR" sz="2400">
                <a:latin typeface="Calibri" pitchFamily="34" charset="0"/>
              </a:rPr>
              <a:t>Modulation par Largeur d’Impulsion (PWM)</a:t>
            </a:r>
          </a:p>
        </p:txBody>
      </p:sp>
      <p:sp>
        <p:nvSpPr>
          <p:cNvPr id="214020" name="Rectangle 3"/>
          <p:cNvSpPr>
            <a:spLocks/>
          </p:cNvSpPr>
          <p:nvPr/>
        </p:nvSpPr>
        <p:spPr bwMode="auto">
          <a:xfrm>
            <a:off x="381000" y="914400"/>
            <a:ext cx="8229600" cy="12954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1600" b="1">
                <a:latin typeface="Comic Sans MS" pitchFamily="66" charset="0"/>
              </a:rPr>
              <a:t>Description et fonctionnement</a:t>
            </a:r>
            <a:endParaRPr lang="fr-FR" sz="1600" b="1">
              <a:latin typeface="Calibri" pitchFamily="34" charset="0"/>
            </a:endParaRPr>
          </a:p>
          <a:p>
            <a:pPr marL="742950" lvl="1" indent="-285750" eaLnBrk="0" hangingPunct="0">
              <a:spcBef>
                <a:spcPct val="20000"/>
              </a:spcBef>
              <a:buFont typeface="Arial" charset="0"/>
              <a:buChar char="–"/>
            </a:pPr>
            <a:r>
              <a:rPr lang="fr-FR" sz="1600">
                <a:latin typeface="Comic Sans MS" pitchFamily="66" charset="0"/>
              </a:rPr>
              <a:t>Exemple 4: Générer un appel général en morse en audio: CQ de F5KEQ</a:t>
            </a:r>
          </a:p>
          <a:p>
            <a:pPr marL="742950" lvl="1" indent="-285750" eaLnBrk="0" hangingPunct="0">
              <a:spcBef>
                <a:spcPct val="20000"/>
              </a:spcBef>
              <a:buFont typeface="Arial" charset="0"/>
              <a:buNone/>
            </a:pPr>
            <a:endParaRPr lang="fr-FR" sz="1600" b="1">
              <a:latin typeface="Comic Sans MS" pitchFamily="66" charset="0"/>
            </a:endParaRPr>
          </a:p>
        </p:txBody>
      </p:sp>
      <p:graphicFrame>
        <p:nvGraphicFramePr>
          <p:cNvPr id="96262" name="Group 6"/>
          <p:cNvGraphicFramePr>
            <a:graphicFrameLocks noGrp="1"/>
          </p:cNvGraphicFramePr>
          <p:nvPr/>
        </p:nvGraphicFramePr>
        <p:xfrm>
          <a:off x="914400" y="1676400"/>
          <a:ext cx="7620000" cy="4602480"/>
        </p:xfrm>
        <a:graphic>
          <a:graphicData uri="http://schemas.openxmlformats.org/drawingml/2006/table">
            <a:tbl>
              <a:tblPr/>
              <a:tblGrid>
                <a:gridCol w="2819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42672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//---- 0 : 1 point, 1: un trait, 2: séparation </a:t>
                      </a:r>
                      <a:r>
                        <a:rPr kumimoji="0" lang="fr-FR" sz="1000" b="0" i="0" u="none" strike="noStrike" cap="none" normalizeH="0" baseline="0" dirty="0" err="1">
                          <a:ln>
                            <a:noFill/>
                          </a:ln>
                          <a:solidFill>
                            <a:srgbClr val="0000FF"/>
                          </a:solidFill>
                          <a:effectLst/>
                          <a:latin typeface="Calibri" pitchFamily="34" charset="0"/>
                        </a:rPr>
                        <a:t>entr</a:t>
                      </a:r>
                      <a:r>
                        <a:rPr kumimoji="0" lang="fr-FR" sz="1000" b="0" i="0" u="none" strike="noStrike" cap="none" normalizeH="0" baseline="0" dirty="0">
                          <a:ln>
                            <a:noFill/>
                          </a:ln>
                          <a:solidFill>
                            <a:srgbClr val="0000FF"/>
                          </a:solidFill>
                          <a:effectLst/>
                          <a:latin typeface="Calibri" pitchFamily="34" charset="0"/>
                        </a:rPr>
                        <a:t> deux lettres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//---- 3 : séparation entre deux mots.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Message à </a:t>
                      </a:r>
                      <a:r>
                        <a:rPr kumimoji="0" lang="fr-FR" sz="1000" b="0" i="0" u="none" strike="noStrike" cap="none" normalizeH="0" baseline="0" dirty="0" err="1">
                          <a:ln>
                            <a:noFill/>
                          </a:ln>
                          <a:solidFill>
                            <a:srgbClr val="0000FF"/>
                          </a:solidFill>
                          <a:effectLst/>
                          <a:latin typeface="Calibri" pitchFamily="34" charset="0"/>
                        </a:rPr>
                        <a:t>trasmettre</a:t>
                      </a:r>
                      <a:r>
                        <a:rPr kumimoji="0" lang="fr-FR" sz="1000" b="0" i="0" u="none" strike="noStrike" cap="none" normalizeH="0" baseline="0" dirty="0">
                          <a:ln>
                            <a:noFill/>
                          </a:ln>
                          <a:solidFill>
                            <a:srgbClr val="0000FF"/>
                          </a:solidFill>
                          <a:effectLst/>
                          <a:latin typeface="Calibri" pitchFamily="34" charset="0"/>
                        </a:rPr>
                        <a:t> en morse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C Q   de     F 5K Q</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err="1">
                          <a:ln>
                            <a:noFill/>
                          </a:ln>
                          <a:solidFill>
                            <a:srgbClr val="0000FF"/>
                          </a:solidFill>
                          <a:effectLst/>
                          <a:latin typeface="Calibri" pitchFamily="34" charset="0"/>
                        </a:rPr>
                        <a:t>Byte</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Morse_Tab</a:t>
                      </a:r>
                      <a:r>
                        <a:rPr kumimoji="0" lang="fr-FR" sz="1000" b="1" i="0" u="none" strike="noStrike" cap="none" normalizeH="0" baseline="0" dirty="0">
                          <a:ln>
                            <a:noFill/>
                          </a:ln>
                          <a:solidFill>
                            <a:srgbClr val="0000FF"/>
                          </a:solidFill>
                          <a:effectLst/>
                          <a:latin typeface="Calibri" pitchFamily="34" charset="0"/>
                        </a:rPr>
                        <a:t>[]={1,0,1,0,2,1,1,0,1,3,1,0,0,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2,0,3,0,0,1,0,2,0,0,0,0,0,2,1,0,1,2,0,2,1,1,0,1,3};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Nbre</a:t>
                      </a:r>
                      <a:r>
                        <a:rPr kumimoji="0" lang="fr-FR" sz="1000" b="0" i="0" u="none" strike="noStrike" cap="none" normalizeH="0" baseline="0" dirty="0">
                          <a:ln>
                            <a:noFill/>
                          </a:ln>
                          <a:solidFill>
                            <a:srgbClr val="0000FF"/>
                          </a:solidFill>
                          <a:effectLst/>
                          <a:latin typeface="Calibri" pitchFamily="34" charset="0"/>
                        </a:rPr>
                        <a:t> de symbole contenu dans le message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const</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int</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NbSymb</a:t>
                      </a:r>
                      <a:r>
                        <a:rPr kumimoji="0" lang="fr-FR" sz="1000" b="1" i="0" u="none" strike="noStrike" cap="none" normalizeH="0" baseline="0" dirty="0">
                          <a:ln>
                            <a:noFill/>
                          </a:ln>
                          <a:solidFill>
                            <a:srgbClr val="0000FF"/>
                          </a:solidFill>
                          <a:effectLst/>
                          <a:latin typeface="Calibri" pitchFamily="34" charset="0"/>
                        </a:rPr>
                        <a:t>   = 38;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Vitesse du 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int</a:t>
                      </a:r>
                      <a:r>
                        <a:rPr kumimoji="0" lang="fr-FR" sz="1000" b="1" i="0" u="none" strike="noStrike" cap="none" normalizeH="0" baseline="0" dirty="0">
                          <a:ln>
                            <a:noFill/>
                          </a:ln>
                          <a:solidFill>
                            <a:srgbClr val="0000FF"/>
                          </a:solidFill>
                          <a:effectLst/>
                          <a:latin typeface="Calibri" pitchFamily="34" charset="0"/>
                        </a:rPr>
                        <a:t>  point    = 110;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Freq</a:t>
                      </a:r>
                      <a:r>
                        <a:rPr kumimoji="0" lang="fr-FR" sz="1000" b="0" i="0" u="none" strike="noStrike" cap="none" normalizeH="0" baseline="0" dirty="0">
                          <a:ln>
                            <a:noFill/>
                          </a:ln>
                          <a:solidFill>
                            <a:srgbClr val="0000FF"/>
                          </a:solidFill>
                          <a:effectLst/>
                          <a:latin typeface="Calibri" pitchFamily="34" charset="0"/>
                        </a:rPr>
                        <a:t> audio = 490hz</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int</a:t>
                      </a:r>
                      <a:r>
                        <a:rPr kumimoji="0" lang="fr-FR" sz="1000" b="1" i="0" u="none" strike="noStrike" cap="none" normalizeH="0" baseline="0" dirty="0">
                          <a:ln>
                            <a:noFill/>
                          </a:ln>
                          <a:solidFill>
                            <a:srgbClr val="0000FF"/>
                          </a:solidFill>
                          <a:effectLst/>
                          <a:latin typeface="Calibri" pitchFamily="34" charset="0"/>
                        </a:rPr>
                        <a:t>  Audio    = 9;</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Contrôle de la modulation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int</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Modul</a:t>
                      </a:r>
                      <a:r>
                        <a:rPr kumimoji="0" lang="fr-FR" sz="1000" b="1" i="0" u="none" strike="noStrike" cap="none" normalizeH="0" baseline="0" dirty="0">
                          <a:ln>
                            <a:noFill/>
                          </a:ln>
                          <a:solidFill>
                            <a:srgbClr val="0000FF"/>
                          </a:solidFill>
                          <a:effectLst/>
                          <a:latin typeface="Calibri" pitchFamily="34" charset="0"/>
                        </a:rPr>
                        <a:t>    = 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0" i="0" u="none" strike="noStrike" cap="none" normalizeH="0" baseline="0" dirty="0" err="1">
                          <a:ln>
                            <a:noFill/>
                          </a:ln>
                          <a:solidFill>
                            <a:srgbClr val="0000FF"/>
                          </a:solidFill>
                          <a:effectLst/>
                          <a:latin typeface="Calibri" pitchFamily="34" charset="0"/>
                        </a:rPr>
                        <a:t>Led</a:t>
                      </a:r>
                      <a:endParaRPr kumimoji="0" lang="fr-FR" sz="1000" b="0" i="0" u="none" strike="noStrike" cap="none" normalizeH="0" baseline="0" dirty="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int</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Led</a:t>
                      </a:r>
                      <a:r>
                        <a:rPr kumimoji="0" lang="fr-FR" sz="1000" b="1" i="0" u="none" strike="noStrike" cap="none" normalizeH="0" baseline="0" dirty="0">
                          <a:ln>
                            <a:noFill/>
                          </a:ln>
                          <a:solidFill>
                            <a:srgbClr val="0000FF"/>
                          </a:solidFill>
                          <a:effectLst/>
                          <a:latin typeface="Calibri" pitchFamily="34" charset="0"/>
                        </a:rPr>
                        <a:t>      = 13;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000" b="0" i="0" u="none" strike="noStrike" cap="none" normalizeH="0" baseline="0" dirty="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err="1">
                          <a:ln>
                            <a:noFill/>
                          </a:ln>
                          <a:solidFill>
                            <a:srgbClr val="0000FF"/>
                          </a:solidFill>
                          <a:effectLst/>
                          <a:latin typeface="Calibri" pitchFamily="34" charset="0"/>
                        </a:rPr>
                        <a:t>void</a:t>
                      </a:r>
                      <a:r>
                        <a:rPr kumimoji="0" lang="fr-FR" sz="1000" b="1" i="0" u="none" strike="noStrike" cap="none" normalizeH="0" baseline="0" dirty="0">
                          <a:ln>
                            <a:noFill/>
                          </a:ln>
                          <a:solidFill>
                            <a:srgbClr val="0000FF"/>
                          </a:solidFill>
                          <a:effectLst/>
                          <a:latin typeface="Calibri" pitchFamily="34" charset="0"/>
                        </a:rPr>
                        <a:t> setup()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pinMode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Led,OUTPUT</a:t>
                      </a:r>
                      <a:r>
                        <a:rPr kumimoji="0" lang="fr-FR" sz="1000" b="1"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analogWrite</a:t>
                      </a:r>
                      <a:r>
                        <a:rPr kumimoji="0" lang="fr-FR" sz="1000" b="1" i="0" u="none" strike="noStrike" cap="none" normalizeH="0" baseline="0" dirty="0">
                          <a:ln>
                            <a:noFill/>
                          </a:ln>
                          <a:solidFill>
                            <a:srgbClr val="0000FF"/>
                          </a:solidFill>
                          <a:effectLst/>
                          <a:latin typeface="Calibri" pitchFamily="34" charset="0"/>
                        </a:rPr>
                        <a:t>(Audio,127);</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err="1">
                          <a:ln>
                            <a:noFill/>
                          </a:ln>
                          <a:solidFill>
                            <a:srgbClr val="0000FF"/>
                          </a:solidFill>
                          <a:effectLst/>
                          <a:latin typeface="Calibri" pitchFamily="34" charset="0"/>
                        </a:rPr>
                        <a:t>void</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loop</a:t>
                      </a: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byte</a:t>
                      </a:r>
                      <a:r>
                        <a:rPr kumimoji="0" lang="fr-FR" sz="1000" b="1" i="0" u="none" strike="noStrike" cap="none" normalizeH="0" baseline="0" dirty="0">
                          <a:ln>
                            <a:noFill/>
                          </a:ln>
                          <a:solidFill>
                            <a:srgbClr val="0000FF"/>
                          </a:solidFill>
                          <a:effectLst/>
                          <a:latin typeface="Calibri" pitchFamily="34" charset="0"/>
                        </a:rPr>
                        <a:t> code ;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int</a:t>
                      </a:r>
                      <a:r>
                        <a:rPr kumimoji="0" lang="fr-FR" sz="1000" b="1" i="0" u="none" strike="noStrike" cap="none" normalizeH="0" baseline="0" dirty="0">
                          <a:ln>
                            <a:noFill/>
                          </a:ln>
                          <a:solidFill>
                            <a:srgbClr val="0000FF"/>
                          </a:solidFill>
                          <a:effectLst/>
                          <a:latin typeface="Calibri" pitchFamily="34" charset="0"/>
                        </a:rPr>
                        <a:t>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while</a:t>
                      </a:r>
                      <a:r>
                        <a:rPr kumimoji="0" lang="fr-FR" sz="1000" b="1" i="0" u="none" strike="noStrike" cap="none" normalizeH="0" baseline="0" dirty="0">
                          <a:ln>
                            <a:noFill/>
                          </a:ln>
                          <a:solidFill>
                            <a:srgbClr val="0000FF"/>
                          </a:solidFill>
                          <a:effectLst/>
                          <a:latin typeface="Calibri" pitchFamily="34" charset="0"/>
                        </a:rPr>
                        <a:t>(1){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 Décodeur morse audio et visuel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0"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switch</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Morse_Tab</a:t>
                      </a:r>
                      <a:r>
                        <a:rPr kumimoji="0" lang="fr-FR" sz="1000" b="1" i="0" u="none" strike="noStrike" cap="none" normalizeH="0" baseline="0" dirty="0">
                          <a:ln>
                            <a:noFill/>
                          </a:ln>
                          <a:solidFill>
                            <a:srgbClr val="0000FF"/>
                          </a:solidFill>
                          <a:effectLst/>
                          <a:latin typeface="Calibri" pitchFamily="34" charset="0"/>
                        </a:rPr>
                        <a:t>[i]){</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case 0: {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Led,HIGH</a:t>
                      </a:r>
                      <a:r>
                        <a:rPr kumimoji="0" lang="fr-FR" sz="1000" b="1" i="0" u="none" strike="noStrike" cap="none" normalizeH="0" baseline="0" dirty="0">
                          <a:ln>
                            <a:noFill/>
                          </a:ln>
                          <a:solidFill>
                            <a:srgbClr val="0000FF"/>
                          </a:solidFill>
                          <a:effectLst/>
                          <a:latin typeface="Calibri" pitchFamily="34" charset="0"/>
                        </a:rPr>
                        <a:t>) ;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Modul,HIGH</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delay</a:t>
                      </a:r>
                      <a:r>
                        <a:rPr kumimoji="0" lang="fr-FR" sz="1000" b="1" i="0" u="none" strike="noStrike" cap="none" normalizeH="0" baseline="0" dirty="0">
                          <a:ln>
                            <a:noFill/>
                          </a:ln>
                          <a:solidFill>
                            <a:srgbClr val="0000FF"/>
                          </a:solidFill>
                          <a:effectLst/>
                          <a:latin typeface="Calibri" pitchFamily="34" charset="0"/>
                        </a:rPr>
                        <a:t>(point);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Led,LOW</a:t>
                      </a:r>
                      <a:r>
                        <a:rPr kumimoji="0" lang="fr-FR" sz="1000" b="1" i="0" u="none" strike="noStrike" cap="none" normalizeH="0" baseline="0" dirty="0">
                          <a:ln>
                            <a:noFill/>
                          </a:ln>
                          <a:solidFill>
                            <a:srgbClr val="0000FF"/>
                          </a:solidFill>
                          <a:effectLst/>
                          <a:latin typeface="Calibri" pitchFamily="34" charset="0"/>
                        </a:rPr>
                        <a:t>) ;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Modul,LOW</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delay</a:t>
                      </a:r>
                      <a:r>
                        <a:rPr kumimoji="0" lang="fr-FR" sz="1000" b="1" i="0" u="none" strike="noStrike" cap="none" normalizeH="0" baseline="0" dirty="0">
                          <a:ln>
                            <a:noFill/>
                          </a:ln>
                          <a:solidFill>
                            <a:srgbClr val="0000FF"/>
                          </a:solidFill>
                          <a:effectLst/>
                          <a:latin typeface="Calibri" pitchFamily="34" charset="0"/>
                        </a:rPr>
                        <a:t>(point) ; break;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case 1: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Led,HIGH</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Modul,HIGH</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delay</a:t>
                      </a:r>
                      <a:r>
                        <a:rPr kumimoji="0" lang="fr-FR" sz="1000" b="1" i="0" u="none" strike="noStrike" cap="none" normalizeH="0" baseline="0" dirty="0">
                          <a:ln>
                            <a:noFill/>
                          </a:ln>
                          <a:solidFill>
                            <a:srgbClr val="0000FF"/>
                          </a:solidFill>
                          <a:effectLst/>
                          <a:latin typeface="Calibri" pitchFamily="34" charset="0"/>
                        </a:rPr>
                        <a:t>(2*point);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Led,LOW</a:t>
                      </a:r>
                      <a:r>
                        <a:rPr kumimoji="0" lang="fr-FR" sz="1000" b="1" i="0" u="none" strike="noStrike" cap="none" normalizeH="0" baseline="0" dirty="0">
                          <a:ln>
                            <a:noFill/>
                          </a:ln>
                          <a:solidFill>
                            <a:srgbClr val="0000FF"/>
                          </a:solidFill>
                          <a:effectLst/>
                          <a:latin typeface="Calibri" pitchFamily="34" charset="0"/>
                        </a:rPr>
                        <a:t>) ;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Modul,LOW</a:t>
                      </a:r>
                      <a:r>
                        <a:rPr kumimoji="0" lang="fr-FR" sz="1000" b="1" i="0" u="none" strike="noStrike" cap="none" normalizeH="0" baseline="0" dirty="0">
                          <a:ln>
                            <a:noFill/>
                          </a:ln>
                          <a:solidFill>
                            <a:srgbClr val="0000FF"/>
                          </a:solidFill>
                          <a:effectLst/>
                          <a:latin typeface="Calibri" pitchFamily="34" charset="0"/>
                        </a:rPr>
                        <a:t>) ; </a:t>
                      </a:r>
                      <a:r>
                        <a:rPr kumimoji="0" lang="fr-FR" sz="1000" b="1" i="0" u="none" strike="noStrike" cap="none" normalizeH="0" baseline="0" dirty="0" err="1">
                          <a:ln>
                            <a:noFill/>
                          </a:ln>
                          <a:solidFill>
                            <a:srgbClr val="0000FF"/>
                          </a:solidFill>
                          <a:effectLst/>
                          <a:latin typeface="Calibri" pitchFamily="34" charset="0"/>
                        </a:rPr>
                        <a:t>delay</a:t>
                      </a:r>
                      <a:r>
                        <a:rPr kumimoji="0" lang="fr-FR" sz="1000" b="1" i="0" u="none" strike="noStrike" cap="none" normalizeH="0" baseline="0" dirty="0">
                          <a:ln>
                            <a:noFill/>
                          </a:ln>
                          <a:solidFill>
                            <a:srgbClr val="0000FF"/>
                          </a:solidFill>
                          <a:effectLst/>
                          <a:latin typeface="Calibri" pitchFamily="34" charset="0"/>
                        </a:rPr>
                        <a:t>(point) ;  break;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case 2:{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Modul,LOW</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Led,LOW</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delay</a:t>
                      </a:r>
                      <a:r>
                        <a:rPr kumimoji="0" lang="fr-FR" sz="1000" b="1" i="0" u="none" strike="noStrike" cap="none" normalizeH="0" baseline="0" dirty="0">
                          <a:ln>
                            <a:noFill/>
                          </a:ln>
                          <a:solidFill>
                            <a:srgbClr val="0000FF"/>
                          </a:solidFill>
                          <a:effectLst/>
                          <a:latin typeface="Calibri" pitchFamily="34" charset="0"/>
                        </a:rPr>
                        <a:t>(2*point) ; break;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case 3:{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Modul,LOW</a:t>
                      </a:r>
                      <a:r>
                        <a:rPr kumimoji="0" lang="fr-FR" sz="1000" b="1" i="0" u="none" strike="noStrike" cap="none" normalizeH="0" baseline="0" dirty="0">
                          <a:ln>
                            <a:noFill/>
                          </a:ln>
                          <a:solidFill>
                            <a:srgbClr val="0000FF"/>
                          </a:solidFill>
                          <a:effectLst/>
                          <a:latin typeface="Calibri" pitchFamily="34" charset="0"/>
                        </a:rPr>
                        <a:t>); </a:t>
                      </a:r>
                      <a:r>
                        <a:rPr kumimoji="0" lang="fr-FR" sz="1000" b="1" i="0" u="none" strike="noStrike" cap="none" normalizeH="0" baseline="0" dirty="0" err="1">
                          <a:ln>
                            <a:noFill/>
                          </a:ln>
                          <a:solidFill>
                            <a:srgbClr val="0000FF"/>
                          </a:solidFill>
                          <a:effectLst/>
                          <a:latin typeface="Calibri" pitchFamily="34" charset="0"/>
                        </a:rPr>
                        <a:t>digitalWrite</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Led,LOW</a:t>
                      </a:r>
                      <a:r>
                        <a:rPr kumimoji="0" lang="fr-FR" sz="1000" b="1" i="0" u="none" strike="noStrike" cap="none" normalizeH="0" baseline="0" dirty="0">
                          <a:ln>
                            <a:noFill/>
                          </a:ln>
                          <a:solidFill>
                            <a:srgbClr val="0000FF"/>
                          </a:solidFill>
                          <a:effectLst/>
                          <a:latin typeface="Calibri" pitchFamily="34" charset="0"/>
                        </a:rPr>
                        <a:t>);</a:t>
                      </a:r>
                      <a:r>
                        <a:rPr kumimoji="0" lang="fr-FR" sz="1000" b="1" i="0" u="none" strike="noStrike" cap="none" normalizeH="0" baseline="0" dirty="0" err="1">
                          <a:ln>
                            <a:noFill/>
                          </a:ln>
                          <a:solidFill>
                            <a:srgbClr val="0000FF"/>
                          </a:solidFill>
                          <a:effectLst/>
                          <a:latin typeface="Calibri" pitchFamily="34" charset="0"/>
                        </a:rPr>
                        <a:t>delay</a:t>
                      </a:r>
                      <a:r>
                        <a:rPr kumimoji="0" lang="fr-FR" sz="1000" b="1" i="0" u="none" strike="noStrike" cap="none" normalizeH="0" baseline="0" dirty="0">
                          <a:ln>
                            <a:noFill/>
                          </a:ln>
                          <a:solidFill>
                            <a:srgbClr val="0000FF"/>
                          </a:solidFill>
                          <a:effectLst/>
                          <a:latin typeface="Calibri" pitchFamily="34" charset="0"/>
                        </a:rPr>
                        <a:t>(7*point) ; break;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++i;</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if (i&gt;</a:t>
                      </a:r>
                      <a:r>
                        <a:rPr kumimoji="0" lang="fr-FR" sz="1000" b="1" i="0" u="none" strike="noStrike" cap="none" normalizeH="0" baseline="0" dirty="0" err="1">
                          <a:ln>
                            <a:noFill/>
                          </a:ln>
                          <a:solidFill>
                            <a:srgbClr val="0000FF"/>
                          </a:solidFill>
                          <a:effectLst/>
                          <a:latin typeface="Calibri" pitchFamily="34" charset="0"/>
                        </a:rPr>
                        <a:t>NbSymb</a:t>
                      </a:r>
                      <a:r>
                        <a:rPr kumimoji="0" lang="fr-FR" sz="1000" b="1" i="0" u="none" strike="noStrike" cap="none" normalizeH="0" baseline="0" dirty="0">
                          <a:ln>
                            <a:noFill/>
                          </a:ln>
                          <a:solidFill>
                            <a:srgbClr val="0000FF"/>
                          </a:solidFill>
                          <a:effectLst/>
                          <a:latin typeface="Calibri" pitchFamily="34" charset="0"/>
                        </a:rPr>
                        <a:t>)i=0;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dirty="0">
                          <a:ln>
                            <a:noFill/>
                          </a:ln>
                          <a:solidFill>
                            <a:srgbClr val="0000FF"/>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Footer Placeholder 3"/>
          <p:cNvSpPr txBox="1">
            <a:spLocks noGrp="1"/>
          </p:cNvSpPr>
          <p:nvPr/>
        </p:nvSpPr>
        <p:spPr>
          <a:xfrm>
            <a:off x="1600200" y="6356350"/>
            <a:ext cx="53340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Formation arduino - ARALA - F4GSC - Jean-Luc Levant 2014</a:t>
            </a:r>
            <a:endParaRPr lang="en-US" sz="1200">
              <a:solidFill>
                <a:schemeClr val="tx1">
                  <a:tint val="75000"/>
                </a:schemeClr>
              </a:solidFill>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a:xfrm>
            <a:off x="457200" y="2895600"/>
            <a:ext cx="8229600" cy="487363"/>
          </a:xfrm>
        </p:spPr>
        <p:txBody>
          <a:bodyPr/>
          <a:lstStyle/>
          <a:p>
            <a:r>
              <a:rPr lang="fr-FR">
                <a:solidFill>
                  <a:srgbClr val="0000FF"/>
                </a:solidFill>
              </a:rPr>
              <a:t>Les Liaisons Séries Synchrones et Asynchrones</a:t>
            </a:r>
            <a:endParaRPr lang="en-US">
              <a:solidFill>
                <a:srgbClr val="0000FF"/>
              </a:solidFill>
            </a:endParaRP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16067"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EA47B351-9D04-4558-BD8E-506D98487719}"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Content Placeholder 2"/>
          <p:cNvSpPr>
            <a:spLocks noGrp="1"/>
          </p:cNvSpPr>
          <p:nvPr>
            <p:ph idx="1"/>
          </p:nvPr>
        </p:nvSpPr>
        <p:spPr/>
        <p:txBody>
          <a:bodyPr/>
          <a:lstStyle/>
          <a:p>
            <a:r>
              <a:rPr lang="fr-FR"/>
              <a:t>Introduction</a:t>
            </a:r>
          </a:p>
          <a:p>
            <a:pPr lvl="1"/>
            <a:r>
              <a:rPr lang="fr-FR" sz="1400"/>
              <a:t>Les liaison séries qui permet la communication (échange de données, contrôle commande,…) des équipements informatique et des circuits intégrés. </a:t>
            </a:r>
          </a:p>
          <a:p>
            <a:pPr lvl="1"/>
            <a:r>
              <a:rPr lang="fr-FR" sz="1400"/>
              <a:t>Les données sont transmises sur un fil ou plusieurs fils suivants la nature de la transmission (UART, I2C,SPI,…).</a:t>
            </a:r>
          </a:p>
          <a:p>
            <a:pPr lvl="1"/>
            <a:endParaRPr lang="fr-FR"/>
          </a:p>
          <a:p>
            <a:pPr lvl="1"/>
            <a:endParaRPr lang="fr-FR"/>
          </a:p>
          <a:p>
            <a:pPr lvl="1"/>
            <a:endParaRPr lang="fr-FR"/>
          </a:p>
          <a:p>
            <a:pPr lvl="1"/>
            <a:endParaRPr lang="fr-FR"/>
          </a:p>
          <a:p>
            <a:pPr lvl="1"/>
            <a:endParaRPr lang="fr-FR"/>
          </a:p>
          <a:p>
            <a:pPr lvl="1"/>
            <a:endParaRPr lang="fr-FR"/>
          </a:p>
          <a:p>
            <a:pPr lvl="1"/>
            <a:endParaRPr lang="fr-FR"/>
          </a:p>
          <a:p>
            <a:pPr lvl="1"/>
            <a:endParaRPr lang="fr-FR"/>
          </a:p>
          <a:p>
            <a:pPr lvl="1"/>
            <a:endParaRPr lang="fr-FR"/>
          </a:p>
          <a:p>
            <a:pPr lvl="1"/>
            <a:endParaRPr lang="fr-FR"/>
          </a:p>
          <a:p>
            <a:pPr lvl="1"/>
            <a:endParaRPr lang="fr-FR"/>
          </a:p>
          <a:p>
            <a:pPr lvl="1"/>
            <a:r>
              <a:rPr lang="fr-FR" sz="1400"/>
              <a:t>La communication série est gérée par un émetteur/récepteur intégré au niveau de l’équipement ou du circuits intégré (Atmega328p).</a:t>
            </a:r>
          </a:p>
        </p:txBody>
      </p:sp>
      <p:sp>
        <p:nvSpPr>
          <p:cNvPr id="217090" name="Title 1"/>
          <p:cNvSpPr>
            <a:spLocks noGrp="1"/>
          </p:cNvSpPr>
          <p:nvPr>
            <p:ph type="title"/>
          </p:nvPr>
        </p:nvSpPr>
        <p:spPr/>
        <p:txBody>
          <a:bodyPr/>
          <a:lstStyle/>
          <a:p>
            <a:r>
              <a:rPr lang="fr-FR"/>
              <a:t>Les Liaisons Séries Synchrones et Asynchrones</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1709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5AB5714E-A93D-4EFE-A448-CA426CDB47FE}" type="slidenum">
              <a:rPr lang="en-US" smtClean="0"/>
              <a:pPr>
                <a:defRPr/>
              </a:pPr>
              <a:t>54</a:t>
            </a:fld>
            <a:endParaRPr lang="en-US"/>
          </a:p>
        </p:txBody>
      </p:sp>
      <p:pic>
        <p:nvPicPr>
          <p:cNvPr id="217094" name="Picture 2" descr="C:\Users\jlevant\Documents\PC1.jpg"/>
          <p:cNvPicPr>
            <a:picLocks noChangeAspect="1" noChangeArrowheads="1"/>
          </p:cNvPicPr>
          <p:nvPr/>
        </p:nvPicPr>
        <p:blipFill>
          <a:blip r:embed="rId3"/>
          <a:srcRect/>
          <a:stretch>
            <a:fillRect/>
          </a:stretch>
        </p:blipFill>
        <p:spPr bwMode="auto">
          <a:xfrm>
            <a:off x="6172200" y="3419475"/>
            <a:ext cx="2714625" cy="1685925"/>
          </a:xfrm>
          <a:prstGeom prst="rect">
            <a:avLst/>
          </a:prstGeom>
          <a:noFill/>
          <a:ln w="9525">
            <a:noFill/>
            <a:miter lim="800000"/>
            <a:headEnd/>
            <a:tailEnd/>
          </a:ln>
        </p:spPr>
      </p:pic>
      <p:pic>
        <p:nvPicPr>
          <p:cNvPr id="217095" name="Picture 6" descr="arduinoUno1.jpg"/>
          <p:cNvPicPr>
            <a:picLocks noChangeAspect="1"/>
          </p:cNvPicPr>
          <p:nvPr/>
        </p:nvPicPr>
        <p:blipFill>
          <a:blip r:embed="rId4"/>
          <a:srcRect/>
          <a:stretch>
            <a:fillRect/>
          </a:stretch>
        </p:blipFill>
        <p:spPr bwMode="auto">
          <a:xfrm>
            <a:off x="1371600" y="2800350"/>
            <a:ext cx="1752600" cy="2219325"/>
          </a:xfrm>
          <a:prstGeom prst="rect">
            <a:avLst/>
          </a:prstGeom>
          <a:noFill/>
          <a:ln w="9525">
            <a:noFill/>
            <a:miter lim="800000"/>
            <a:headEnd/>
            <a:tailEnd/>
          </a:ln>
        </p:spPr>
      </p:pic>
      <p:cxnSp>
        <p:nvCxnSpPr>
          <p:cNvPr id="10" name="Straight Connector 9"/>
          <p:cNvCxnSpPr/>
          <p:nvPr/>
        </p:nvCxnSpPr>
        <p:spPr>
          <a:xfrm>
            <a:off x="2895600" y="462915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1800" y="4705350"/>
            <a:ext cx="350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24400" y="462915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72000" y="470535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fr-FR"/>
              <a:t>Les Liaisons Séries Synchrones et Asynchrones</a:t>
            </a:r>
            <a:endParaRPr lang="en-US"/>
          </a:p>
        </p:txBody>
      </p:sp>
      <p:sp>
        <p:nvSpPr>
          <p:cNvPr id="218114" name="Content Placeholder 2"/>
          <p:cNvSpPr>
            <a:spLocks noGrp="1"/>
          </p:cNvSpPr>
          <p:nvPr>
            <p:ph idx="1"/>
          </p:nvPr>
        </p:nvSpPr>
        <p:spPr/>
        <p:txBody>
          <a:bodyPr/>
          <a:lstStyle/>
          <a:p>
            <a:r>
              <a:rPr lang="fr-FR"/>
              <a:t>Introduction</a:t>
            </a:r>
          </a:p>
          <a:p>
            <a:pPr lvl="1"/>
            <a:r>
              <a:rPr lang="fr-FR" sz="1400"/>
              <a:t>La liaison peut être </a:t>
            </a:r>
            <a:r>
              <a:rPr lang="fr-FR" sz="1400">
                <a:solidFill>
                  <a:srgbClr val="FF0000"/>
                </a:solidFill>
              </a:rPr>
              <a:t>ASYNCHRONE</a:t>
            </a:r>
            <a:r>
              <a:rPr lang="fr-FR" sz="1400"/>
              <a:t> si </a:t>
            </a:r>
            <a:r>
              <a:rPr lang="fr-FR" sz="1400">
                <a:solidFill>
                  <a:srgbClr val="FF0000"/>
                </a:solidFill>
              </a:rPr>
              <a:t>l’HORLOGE n’est pas transmise</a:t>
            </a:r>
            <a:r>
              <a:rPr lang="fr-FR" sz="1400"/>
              <a:t> avec les données.</a:t>
            </a:r>
          </a:p>
          <a:p>
            <a:pPr lvl="1"/>
            <a:r>
              <a:rPr lang="fr-FR" sz="1400"/>
              <a:t>La liaison est </a:t>
            </a:r>
            <a:r>
              <a:rPr lang="fr-FR" sz="1400">
                <a:solidFill>
                  <a:srgbClr val="FF0000"/>
                </a:solidFill>
              </a:rPr>
              <a:t>SYNCHRONE </a:t>
            </a:r>
            <a:r>
              <a:rPr lang="fr-FR" sz="1400"/>
              <a:t>si </a:t>
            </a:r>
            <a:r>
              <a:rPr lang="fr-FR" sz="1400">
                <a:solidFill>
                  <a:srgbClr val="FF0000"/>
                </a:solidFill>
              </a:rPr>
              <a:t>l’Horloge est physiquement transmises </a:t>
            </a:r>
            <a:r>
              <a:rPr lang="fr-FR" sz="1400"/>
              <a:t>en même temps que le flux de données.</a:t>
            </a:r>
          </a:p>
          <a:p>
            <a:pPr lvl="1"/>
            <a:r>
              <a:rPr lang="fr-FR" sz="1400"/>
              <a:t>Les liaisons séries se caractérisent par leur protocole et leurs spécifications électriques. </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1811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963889B8-24A9-4493-AB1F-BE23D6F0672C}"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fr-FR"/>
              <a:t>Les Liaisons Séries Synchrones et Asynchrones</a:t>
            </a:r>
            <a:endParaRPr lang="en-US"/>
          </a:p>
        </p:txBody>
      </p:sp>
      <p:sp>
        <p:nvSpPr>
          <p:cNvPr id="219138" name="Content Placeholder 2"/>
          <p:cNvSpPr>
            <a:spLocks noGrp="1"/>
          </p:cNvSpPr>
          <p:nvPr>
            <p:ph idx="1"/>
          </p:nvPr>
        </p:nvSpPr>
        <p:spPr/>
        <p:txBody>
          <a:bodyPr/>
          <a:lstStyle/>
          <a:p>
            <a:r>
              <a:rPr lang="fr-FR"/>
              <a:t>La liaison série ASYNCHRONE</a:t>
            </a:r>
          </a:p>
          <a:p>
            <a:pPr lvl="1"/>
            <a:r>
              <a:rPr lang="fr-FR"/>
              <a:t>Structure</a:t>
            </a:r>
          </a:p>
          <a:p>
            <a:pPr lvl="2"/>
            <a:r>
              <a:rPr lang="fr-FR"/>
              <a:t>Un émetteur / récepteur transmet en série (1 fil) les 8-bits de la donnée.</a:t>
            </a: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1914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F92B69D8-C5BB-4587-8B2B-3DD8593BE09C}" type="slidenum">
              <a:rPr lang="en-US" smtClean="0"/>
              <a:pPr>
                <a:defRPr/>
              </a:pPr>
              <a:t>56</a:t>
            </a:fld>
            <a:endParaRPr lang="en-US"/>
          </a:p>
        </p:txBody>
      </p:sp>
      <p:pic>
        <p:nvPicPr>
          <p:cNvPr id="219142" name="Picture 3"/>
          <p:cNvPicPr>
            <a:picLocks noChangeAspect="1" noChangeArrowheads="1"/>
          </p:cNvPicPr>
          <p:nvPr/>
        </p:nvPicPr>
        <p:blipFill>
          <a:blip r:embed="rId3"/>
          <a:srcRect/>
          <a:stretch>
            <a:fillRect/>
          </a:stretch>
        </p:blipFill>
        <p:spPr bwMode="auto">
          <a:xfrm>
            <a:off x="3200400" y="2438400"/>
            <a:ext cx="3252788" cy="1455738"/>
          </a:xfrm>
          <a:prstGeom prst="rect">
            <a:avLst/>
          </a:prstGeom>
          <a:noFill/>
          <a:ln w="9525">
            <a:noFill/>
            <a:miter lim="800000"/>
            <a:headEnd/>
            <a:tailEnd/>
          </a:ln>
        </p:spPr>
      </p:pic>
      <p:pic>
        <p:nvPicPr>
          <p:cNvPr id="219143" name="Picture 2" descr="C:\Users\jlevant\Documents\PC1.jpg"/>
          <p:cNvPicPr>
            <a:picLocks noChangeAspect="1" noChangeArrowheads="1"/>
          </p:cNvPicPr>
          <p:nvPr/>
        </p:nvPicPr>
        <p:blipFill>
          <a:blip r:embed="rId4"/>
          <a:srcRect/>
          <a:stretch>
            <a:fillRect/>
          </a:stretch>
        </p:blipFill>
        <p:spPr bwMode="auto">
          <a:xfrm>
            <a:off x="6172200" y="3419475"/>
            <a:ext cx="2714625" cy="1685925"/>
          </a:xfrm>
          <a:prstGeom prst="rect">
            <a:avLst/>
          </a:prstGeom>
          <a:noFill/>
          <a:ln w="9525">
            <a:noFill/>
            <a:miter lim="800000"/>
            <a:headEnd/>
            <a:tailEnd/>
          </a:ln>
        </p:spPr>
      </p:pic>
      <p:pic>
        <p:nvPicPr>
          <p:cNvPr id="219144" name="Picture 8" descr="arduinoUno1.jpg"/>
          <p:cNvPicPr>
            <a:picLocks noChangeAspect="1"/>
          </p:cNvPicPr>
          <p:nvPr/>
        </p:nvPicPr>
        <p:blipFill>
          <a:blip r:embed="rId5"/>
          <a:srcRect/>
          <a:stretch>
            <a:fillRect/>
          </a:stretch>
        </p:blipFill>
        <p:spPr bwMode="auto">
          <a:xfrm>
            <a:off x="1371600" y="2800350"/>
            <a:ext cx="1752600" cy="2219325"/>
          </a:xfrm>
          <a:prstGeom prst="rect">
            <a:avLst/>
          </a:prstGeom>
          <a:noFill/>
          <a:ln w="9525">
            <a:noFill/>
            <a:miter lim="800000"/>
            <a:headEnd/>
            <a:tailEnd/>
          </a:ln>
        </p:spPr>
      </p:pic>
      <p:cxnSp>
        <p:nvCxnSpPr>
          <p:cNvPr id="10" name="Straight Connector 9"/>
          <p:cNvCxnSpPr/>
          <p:nvPr/>
        </p:nvCxnSpPr>
        <p:spPr>
          <a:xfrm>
            <a:off x="2895600" y="462915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1800" y="4705350"/>
            <a:ext cx="350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24400" y="462915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72000" y="470535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67400" y="3810000"/>
            <a:ext cx="914400" cy="819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810000"/>
            <a:ext cx="1752600" cy="514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fr-FR"/>
              <a:t>Les Liaisons Séries Synchrones et Asynchrones</a:t>
            </a:r>
            <a:endParaRPr lang="en-US"/>
          </a:p>
        </p:txBody>
      </p:sp>
      <p:sp>
        <p:nvSpPr>
          <p:cNvPr id="3" name="Content Placeholder 2"/>
          <p:cNvSpPr>
            <a:spLocks noGrp="1"/>
          </p:cNvSpPr>
          <p:nvPr>
            <p:ph idx="1"/>
          </p:nvPr>
        </p:nvSpPr>
        <p:spPr>
          <a:xfrm>
            <a:off x="381000" y="914400"/>
            <a:ext cx="8610600" cy="3124200"/>
          </a:xfrm>
        </p:spPr>
        <p:txBody>
          <a:bodyPr/>
          <a:lstStyle/>
          <a:p>
            <a:pPr>
              <a:defRPr/>
            </a:pPr>
            <a:r>
              <a:rPr lang="fr-FR" dirty="0"/>
              <a:t>La liaison série ASYNCHRONE</a:t>
            </a:r>
          </a:p>
          <a:p>
            <a:pPr lvl="1">
              <a:defRPr/>
            </a:pPr>
            <a:r>
              <a:rPr lang="fr-FR" dirty="0"/>
              <a:t>Protocole</a:t>
            </a:r>
          </a:p>
          <a:p>
            <a:pPr lvl="2">
              <a:defRPr/>
            </a:pPr>
            <a:r>
              <a:rPr lang="fr-FR" dirty="0"/>
              <a:t>Décrit la structure de l’informations transmise.</a:t>
            </a:r>
          </a:p>
          <a:p>
            <a:pPr lvl="2">
              <a:defRPr/>
            </a:pPr>
            <a:endParaRPr lang="fr-FR" dirty="0"/>
          </a:p>
          <a:p>
            <a:pPr lvl="2">
              <a:defRPr/>
            </a:pPr>
            <a:endParaRPr lang="fr-FR" dirty="0"/>
          </a:p>
          <a:p>
            <a:pPr lvl="2">
              <a:defRPr/>
            </a:pPr>
            <a:endParaRPr lang="fr-FR" dirty="0"/>
          </a:p>
          <a:p>
            <a:pPr lvl="2">
              <a:defRPr/>
            </a:pPr>
            <a:endParaRPr lang="fr-FR" dirty="0"/>
          </a:p>
          <a:p>
            <a:pPr lvl="2">
              <a:defRPr/>
            </a:pPr>
            <a:endParaRPr lang="fr-FR" dirty="0"/>
          </a:p>
          <a:p>
            <a:pPr lvl="2">
              <a:defRPr/>
            </a:pPr>
            <a:endParaRPr lang="fr-FR" dirty="0"/>
          </a:p>
          <a:p>
            <a:pPr lvl="2">
              <a:defRPr/>
            </a:pPr>
            <a:endParaRPr lang="fr-FR" dirty="0"/>
          </a:p>
          <a:p>
            <a:pPr lvl="3">
              <a:defRPr/>
            </a:pPr>
            <a:endParaRPr lang="fr-FR" dirty="0"/>
          </a:p>
          <a:p>
            <a:pPr lvl="3">
              <a:defRPr/>
            </a:pPr>
            <a:r>
              <a:rPr lang="fr-FR" dirty="0"/>
              <a:t>Bit Start            : début de communication et de synchronisation du récepteur.</a:t>
            </a:r>
          </a:p>
          <a:p>
            <a:pPr lvl="3">
              <a:defRPr/>
            </a:pPr>
            <a:r>
              <a:rPr lang="fr-FR" dirty="0"/>
              <a:t>Bit Stop             : fin de communication, longueur du bit = 1, 1.5 ou 2.</a:t>
            </a:r>
          </a:p>
          <a:p>
            <a:pPr lvl="3">
              <a:defRPr/>
            </a:pPr>
            <a:r>
              <a:rPr lang="fr-FR" dirty="0"/>
              <a:t>Bit Parité           : permet de détecter des erreurs de transmission basé sur 			       le nombre de bit codé à 1 dans la donnée:</a:t>
            </a:r>
          </a:p>
          <a:p>
            <a:pPr lvl="7">
              <a:buFont typeface="Arial" pitchFamily="34" charset="0"/>
              <a:buNone/>
              <a:defRPr/>
            </a:pPr>
            <a:r>
              <a:rPr lang="fr-FR" sz="1200" dirty="0"/>
              <a:t> - Bit de Parité = 1 si le nombre est impaire </a:t>
            </a:r>
          </a:p>
          <a:p>
            <a:pPr lvl="7">
              <a:buFont typeface="Arial" pitchFamily="34" charset="0"/>
              <a:buNone/>
              <a:defRPr/>
            </a:pPr>
            <a:r>
              <a:rPr lang="fr-FR" sz="1200" dirty="0"/>
              <a:t> - Bit de Parité  = 0 si le nombre est impaire.</a:t>
            </a:r>
          </a:p>
          <a:p>
            <a:pPr lvl="3">
              <a:defRPr/>
            </a:pPr>
            <a:r>
              <a:rPr lang="fr-FR" dirty="0"/>
              <a:t>Bits de données : information utile.</a:t>
            </a:r>
          </a:p>
          <a:p>
            <a:pPr lvl="2">
              <a:buFont typeface="Arial" charset="0"/>
              <a:buNone/>
              <a:defRPr/>
            </a:pPr>
            <a:endParaRPr lang="fr-FR" dirty="0"/>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016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615655E4-DEB8-4C08-9A03-A390F3EB6CE7}" type="slidenum">
              <a:rPr lang="en-US" smtClean="0"/>
              <a:pPr>
                <a:defRPr/>
              </a:pPr>
              <a:t>57</a:t>
            </a:fld>
            <a:endParaRPr lang="en-US"/>
          </a:p>
        </p:txBody>
      </p:sp>
      <p:sp>
        <p:nvSpPr>
          <p:cNvPr id="9" name="Rectangle 8"/>
          <p:cNvSpPr/>
          <p:nvPr/>
        </p:nvSpPr>
        <p:spPr>
          <a:xfrm>
            <a:off x="3429000" y="2619375"/>
            <a:ext cx="457200"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886200" y="2619375"/>
            <a:ext cx="457200"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343400" y="2619375"/>
            <a:ext cx="457200"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800600" y="2619375"/>
            <a:ext cx="457200"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5867400" y="2619375"/>
            <a:ext cx="457200"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flipH="1">
            <a:off x="3048000" y="2924175"/>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48000" y="2619375"/>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057400" y="2619375"/>
            <a:ext cx="990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24600" y="2619375"/>
            <a:ext cx="9906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57800" y="2924175"/>
            <a:ext cx="6096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4457700" y="1895475"/>
            <a:ext cx="381000" cy="24384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Right Brace 33"/>
          <p:cNvSpPr/>
          <p:nvPr/>
        </p:nvSpPr>
        <p:spPr>
          <a:xfrm rot="5400000">
            <a:off x="5867400" y="2924175"/>
            <a:ext cx="381000" cy="3810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Right Brace 34"/>
          <p:cNvSpPr/>
          <p:nvPr/>
        </p:nvSpPr>
        <p:spPr>
          <a:xfrm rot="16200000">
            <a:off x="3048000" y="2314575"/>
            <a:ext cx="381000" cy="3810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0179" name="TextBox 35"/>
          <p:cNvSpPr txBox="1">
            <a:spLocks noChangeArrowheads="1"/>
          </p:cNvSpPr>
          <p:nvPr/>
        </p:nvSpPr>
        <p:spPr bwMode="auto">
          <a:xfrm>
            <a:off x="3832225" y="3305175"/>
            <a:ext cx="1635125" cy="276225"/>
          </a:xfrm>
          <a:prstGeom prst="rect">
            <a:avLst/>
          </a:prstGeom>
          <a:noFill/>
          <a:ln w="9525">
            <a:noFill/>
            <a:miter lim="800000"/>
            <a:headEnd/>
            <a:tailEnd/>
          </a:ln>
        </p:spPr>
        <p:txBody>
          <a:bodyPr wrap="none">
            <a:spAutoFit/>
          </a:bodyPr>
          <a:lstStyle/>
          <a:p>
            <a:r>
              <a:rPr lang="fr-FR" sz="1200">
                <a:solidFill>
                  <a:srgbClr val="FF0000"/>
                </a:solidFill>
              </a:rPr>
              <a:t>Données: 5,6,7,8 bits</a:t>
            </a:r>
            <a:endParaRPr lang="en-US" sz="1200">
              <a:solidFill>
                <a:srgbClr val="FF0000"/>
              </a:solidFill>
            </a:endParaRPr>
          </a:p>
        </p:txBody>
      </p:sp>
      <p:sp>
        <p:nvSpPr>
          <p:cNvPr id="220180" name="TextBox 36"/>
          <p:cNvSpPr txBox="1">
            <a:spLocks noChangeArrowheads="1"/>
          </p:cNvSpPr>
          <p:nvPr/>
        </p:nvSpPr>
        <p:spPr bwMode="auto">
          <a:xfrm>
            <a:off x="2819400" y="2036763"/>
            <a:ext cx="835025" cy="277812"/>
          </a:xfrm>
          <a:prstGeom prst="rect">
            <a:avLst/>
          </a:prstGeom>
          <a:noFill/>
          <a:ln w="9525">
            <a:noFill/>
            <a:miter lim="800000"/>
            <a:headEnd/>
            <a:tailEnd/>
          </a:ln>
        </p:spPr>
        <p:txBody>
          <a:bodyPr wrap="none">
            <a:spAutoFit/>
          </a:bodyPr>
          <a:lstStyle/>
          <a:p>
            <a:r>
              <a:rPr lang="fr-FR" sz="1200">
                <a:solidFill>
                  <a:srgbClr val="FF0000"/>
                </a:solidFill>
              </a:rPr>
              <a:t>1 Bit start</a:t>
            </a:r>
            <a:endParaRPr lang="en-US" sz="1200">
              <a:solidFill>
                <a:srgbClr val="FF0000"/>
              </a:solidFill>
            </a:endParaRPr>
          </a:p>
        </p:txBody>
      </p:sp>
      <p:sp>
        <p:nvSpPr>
          <p:cNvPr id="220181" name="TextBox 37"/>
          <p:cNvSpPr txBox="1">
            <a:spLocks noChangeArrowheads="1"/>
          </p:cNvSpPr>
          <p:nvPr/>
        </p:nvSpPr>
        <p:spPr bwMode="auto">
          <a:xfrm>
            <a:off x="6096000" y="2009775"/>
            <a:ext cx="825500" cy="276225"/>
          </a:xfrm>
          <a:prstGeom prst="rect">
            <a:avLst/>
          </a:prstGeom>
          <a:noFill/>
          <a:ln w="9525">
            <a:noFill/>
            <a:miter lim="800000"/>
            <a:headEnd/>
            <a:tailEnd/>
          </a:ln>
        </p:spPr>
        <p:txBody>
          <a:bodyPr wrap="none">
            <a:spAutoFit/>
          </a:bodyPr>
          <a:lstStyle/>
          <a:p>
            <a:r>
              <a:rPr lang="fr-FR" sz="1200">
                <a:solidFill>
                  <a:srgbClr val="FF0000"/>
                </a:solidFill>
              </a:rPr>
              <a:t>1 Bit stop</a:t>
            </a:r>
            <a:endParaRPr lang="en-US" sz="1200">
              <a:solidFill>
                <a:srgbClr val="FF0000"/>
              </a:solidFill>
            </a:endParaRPr>
          </a:p>
        </p:txBody>
      </p:sp>
      <p:sp>
        <p:nvSpPr>
          <p:cNvPr id="39" name="Right Brace 38"/>
          <p:cNvSpPr/>
          <p:nvPr/>
        </p:nvSpPr>
        <p:spPr>
          <a:xfrm rot="16200000">
            <a:off x="6324600" y="2238375"/>
            <a:ext cx="381000" cy="3810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0183" name="TextBox 39"/>
          <p:cNvSpPr txBox="1">
            <a:spLocks noChangeArrowheads="1"/>
          </p:cNvSpPr>
          <p:nvPr/>
        </p:nvSpPr>
        <p:spPr bwMode="auto">
          <a:xfrm>
            <a:off x="5556250" y="3305175"/>
            <a:ext cx="1004888" cy="276225"/>
          </a:xfrm>
          <a:prstGeom prst="rect">
            <a:avLst/>
          </a:prstGeom>
          <a:noFill/>
          <a:ln w="9525">
            <a:noFill/>
            <a:miter lim="800000"/>
            <a:headEnd/>
            <a:tailEnd/>
          </a:ln>
        </p:spPr>
        <p:txBody>
          <a:bodyPr wrap="none">
            <a:spAutoFit/>
          </a:bodyPr>
          <a:lstStyle/>
          <a:p>
            <a:r>
              <a:rPr lang="fr-FR" sz="1200">
                <a:solidFill>
                  <a:srgbClr val="FF0000"/>
                </a:solidFill>
              </a:rPr>
              <a:t>Bit de parité</a:t>
            </a:r>
            <a:endParaRPr lang="en-US" sz="120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fr-FR"/>
              <a:t>Les Liaisons Séries Synchrones et Asynchrones</a:t>
            </a:r>
            <a:endParaRPr lang="en-US"/>
          </a:p>
        </p:txBody>
      </p:sp>
      <p:sp>
        <p:nvSpPr>
          <p:cNvPr id="3" name="Content Placeholder 2"/>
          <p:cNvSpPr>
            <a:spLocks noGrp="1"/>
          </p:cNvSpPr>
          <p:nvPr>
            <p:ph idx="1"/>
          </p:nvPr>
        </p:nvSpPr>
        <p:spPr/>
        <p:txBody>
          <a:bodyPr/>
          <a:lstStyle/>
          <a:p>
            <a:pPr>
              <a:defRPr/>
            </a:pPr>
            <a:r>
              <a:rPr lang="fr-FR" dirty="0"/>
              <a:t>La liaison série ASYNCHRONE</a:t>
            </a:r>
          </a:p>
          <a:p>
            <a:pPr lvl="1">
              <a:defRPr/>
            </a:pPr>
            <a:r>
              <a:rPr lang="fr-FR" dirty="0"/>
              <a:t>Le standard RS232</a:t>
            </a:r>
          </a:p>
          <a:p>
            <a:pPr lvl="2">
              <a:defRPr/>
            </a:pPr>
            <a:r>
              <a:rPr lang="fr-FR" dirty="0"/>
              <a:t>Regroupe plusieurs autres standards : </a:t>
            </a:r>
          </a:p>
          <a:p>
            <a:pPr lvl="3">
              <a:defRPr/>
            </a:pPr>
            <a:r>
              <a:rPr lang="fr-FR" dirty="0"/>
              <a:t>les recommandations UIT-T </a:t>
            </a:r>
            <a:r>
              <a:rPr lang="fr-FR" b="1" dirty="0"/>
              <a:t>V.24</a:t>
            </a:r>
            <a:r>
              <a:rPr lang="fr-FR" dirty="0"/>
              <a:t> (définition des circuits).</a:t>
            </a:r>
          </a:p>
          <a:p>
            <a:pPr lvl="3">
              <a:defRPr/>
            </a:pPr>
            <a:endParaRPr lang="fr-FR" dirty="0"/>
          </a:p>
          <a:p>
            <a:pPr lvl="3">
              <a:defRPr/>
            </a:pPr>
            <a:r>
              <a:rPr lang="fr-FR" b="1" dirty="0"/>
              <a:t>V.28</a:t>
            </a:r>
            <a:r>
              <a:rPr lang="fr-FR" dirty="0"/>
              <a:t> : caractéristiques électriques </a:t>
            </a:r>
          </a:p>
          <a:p>
            <a:pPr lvl="4">
              <a:defRPr/>
            </a:pPr>
            <a:r>
              <a:rPr lang="fr-FR" dirty="0"/>
              <a:t>Tension : </a:t>
            </a:r>
          </a:p>
          <a:p>
            <a:pPr lvl="5">
              <a:defRPr/>
            </a:pPr>
            <a:r>
              <a:rPr lang="fr-FR" sz="1200" dirty="0"/>
              <a:t>CMOS et TTL pour des longueurs de connexions que dizaines de centimètres.</a:t>
            </a:r>
          </a:p>
          <a:p>
            <a:pPr lvl="5">
              <a:defRPr/>
            </a:pPr>
            <a:r>
              <a:rPr lang="fr-FR" sz="1200" dirty="0"/>
              <a:t>3 à 35v pour les longueurs de plusieurs mètres (+/-12v en standard).</a:t>
            </a:r>
          </a:p>
          <a:p>
            <a:pPr lvl="5">
              <a:buFont typeface="Arial" pitchFamily="34" charset="0"/>
              <a:buNone/>
              <a:defRPr/>
            </a:pPr>
            <a:endParaRPr lang="fr-FR" sz="1200" dirty="0"/>
          </a:p>
          <a:p>
            <a:pPr lvl="4">
              <a:defRPr/>
            </a:pPr>
            <a:r>
              <a:rPr lang="fr-FR" dirty="0"/>
              <a:t>débit (bauds, nombre de symbole transmis par seconde): </a:t>
            </a:r>
          </a:p>
          <a:p>
            <a:pPr lvl="5">
              <a:defRPr/>
            </a:pPr>
            <a:r>
              <a:rPr lang="fr-FR" sz="1200" dirty="0"/>
              <a:t>300,600,1200,2400,4800,9600,19200,…</a:t>
            </a:r>
          </a:p>
          <a:p>
            <a:pPr lvl="4">
              <a:defRPr/>
            </a:pPr>
            <a:endParaRPr lang="fr-FR" dirty="0"/>
          </a:p>
          <a:p>
            <a:pPr lvl="3">
              <a:defRPr/>
            </a:pPr>
            <a:r>
              <a:rPr lang="fr-FR" dirty="0"/>
              <a:t>norme </a:t>
            </a:r>
            <a:r>
              <a:rPr lang="fr-FR" b="1" dirty="0"/>
              <a:t>ISO 2110</a:t>
            </a:r>
            <a:r>
              <a:rPr lang="fr-FR" dirty="0"/>
              <a:t> pour la connectique :</a:t>
            </a:r>
          </a:p>
          <a:p>
            <a:pPr lvl="4">
              <a:defRPr/>
            </a:pPr>
            <a:r>
              <a:rPr lang="fr-FR" dirty="0"/>
              <a:t>DB9, DB25 et RJ25.</a:t>
            </a:r>
          </a:p>
          <a:p>
            <a:pPr lvl="3">
              <a:defRPr/>
            </a:pPr>
            <a:endParaRPr lang="fr-FR" dirty="0"/>
          </a:p>
          <a:p>
            <a:pPr lvl="3">
              <a:defRPr/>
            </a:pPr>
            <a:endParaRPr lang="fr-FR" dirty="0"/>
          </a:p>
          <a:p>
            <a:pPr lvl="3">
              <a:defRPr/>
            </a:pPr>
            <a:endParaRPr lang="fr-FR" dirty="0"/>
          </a:p>
          <a:p>
            <a:pPr lvl="3">
              <a:defRPr/>
            </a:pPr>
            <a:endParaRPr lang="fr-FR" dirty="0"/>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1188"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B17C3BBE-1357-4750-9CBC-68B7218DE211}" type="slidenum">
              <a:rPr lang="en-US" smtClean="0"/>
              <a:pPr>
                <a:defRPr/>
              </a:pPr>
              <a:t>58</a:t>
            </a:fld>
            <a:endParaRPr lang="en-US"/>
          </a:p>
        </p:txBody>
      </p:sp>
      <p:pic>
        <p:nvPicPr>
          <p:cNvPr id="221190" name="Picture 6" descr="PX-823_RS-232_Powered_Pinout.jpg"/>
          <p:cNvPicPr>
            <a:picLocks noChangeAspect="1"/>
          </p:cNvPicPr>
          <p:nvPr/>
        </p:nvPicPr>
        <p:blipFill>
          <a:blip r:embed="rId3"/>
          <a:srcRect/>
          <a:stretch>
            <a:fillRect/>
          </a:stretch>
        </p:blipFill>
        <p:spPr bwMode="auto">
          <a:xfrm>
            <a:off x="5486400" y="4648200"/>
            <a:ext cx="1752600" cy="17526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r>
              <a:rPr lang="fr-FR"/>
              <a:t>Les Liaisons Séries Synchrones et Asynchrones</a:t>
            </a:r>
            <a:endParaRPr lang="en-US"/>
          </a:p>
        </p:txBody>
      </p:sp>
      <p:sp>
        <p:nvSpPr>
          <p:cNvPr id="222210" name="Content Placeholder 2"/>
          <p:cNvSpPr>
            <a:spLocks noGrp="1"/>
          </p:cNvSpPr>
          <p:nvPr>
            <p:ph idx="1"/>
          </p:nvPr>
        </p:nvSpPr>
        <p:spPr/>
        <p:txBody>
          <a:bodyPr/>
          <a:lstStyle/>
          <a:p>
            <a:r>
              <a:rPr lang="fr-FR"/>
              <a:t>La liaison série ASYNCHRONE</a:t>
            </a:r>
          </a:p>
          <a:p>
            <a:pPr lvl="1"/>
            <a:r>
              <a:rPr lang="fr-FR"/>
              <a:t>Le standard RS232</a:t>
            </a:r>
          </a:p>
          <a:p>
            <a:pPr lvl="2"/>
            <a:r>
              <a:rPr lang="fr-FR"/>
              <a:t>Le standard ne supporte</a:t>
            </a:r>
          </a:p>
          <a:p>
            <a:pPr lvl="3"/>
            <a:r>
              <a:rPr lang="fr-FR"/>
              <a:t>Par contre le standard ne définit pas :</a:t>
            </a:r>
          </a:p>
          <a:p>
            <a:pPr lvl="3"/>
            <a:r>
              <a:rPr lang="fr-FR"/>
              <a:t>Le codage des caractères (</a:t>
            </a:r>
            <a:r>
              <a:rPr lang="fr-FR">
                <a:hlinkClick r:id="rId3" tooltip="ASCII"/>
              </a:rPr>
              <a:t>ASCII</a:t>
            </a:r>
            <a:r>
              <a:rPr lang="fr-FR"/>
              <a:t>, </a:t>
            </a:r>
            <a:r>
              <a:rPr lang="fr-FR">
                <a:hlinkClick r:id="rId4" tooltip="Code Baudot"/>
              </a:rPr>
              <a:t>Code Baudot</a:t>
            </a:r>
            <a:r>
              <a:rPr lang="fr-FR"/>
              <a:t> ou </a:t>
            </a:r>
            <a:r>
              <a:rPr lang="fr-FR">
                <a:hlinkClick r:id="rId5" tooltip="EBCDIC"/>
              </a:rPr>
              <a:t>EBCDIC</a:t>
            </a:r>
            <a:r>
              <a:rPr lang="fr-FR"/>
              <a:t> par exemple).</a:t>
            </a:r>
          </a:p>
          <a:p>
            <a:pPr lvl="3"/>
            <a:r>
              <a:rPr lang="fr-FR"/>
              <a:t>La façon dont les caractères sont répartis en trames.</a:t>
            </a:r>
          </a:p>
          <a:p>
            <a:pPr lvl="3"/>
            <a:r>
              <a:rPr lang="fr-FR"/>
              <a:t>Les protocoles de détection d'erreur ou les algorithmes de compression de données.</a:t>
            </a:r>
          </a:p>
          <a:p>
            <a:pPr lvl="3"/>
            <a:r>
              <a:rPr lang="fr-FR"/>
              <a:t>Les débits de transmission : seule une limite supérieure de 20 000 bauds est indiquée.</a:t>
            </a:r>
          </a:p>
          <a:p>
            <a:pPr lvl="3"/>
            <a:r>
              <a:rPr lang="fr-FR"/>
              <a:t>La fourniture de courant électrique à des périphériques.</a:t>
            </a:r>
          </a:p>
          <a:p>
            <a:endParaRPr lang="fr-FR"/>
          </a:p>
          <a:p>
            <a:pPr lvl="1"/>
            <a:r>
              <a:rPr lang="fr-FR"/>
              <a:t>Baud</a:t>
            </a:r>
          </a:p>
          <a:p>
            <a:pPr lvl="2"/>
            <a:r>
              <a:rPr lang="fr-FR"/>
              <a:t>Nombre de symbole transmis par seconde</a:t>
            </a:r>
          </a:p>
          <a:p>
            <a:pPr lvl="3"/>
            <a:r>
              <a:rPr lang="en-US" sz="1200"/>
              <a:t>2400 bit/s, en 4-QAM (2 bits transmis par symbole)</a:t>
            </a:r>
          </a:p>
          <a:p>
            <a:pPr lvl="3"/>
            <a:r>
              <a:rPr lang="en-US" sz="1200"/>
              <a:t>3600 bit/s, en 8-QAM (3 bits transmis par symbole)</a:t>
            </a:r>
          </a:p>
          <a:p>
            <a:pPr lvl="3"/>
            <a:r>
              <a:rPr lang="en-US" sz="1200"/>
              <a:t>4800 bit/s, en 16-QAM (4 bits transmis par symbole)</a:t>
            </a:r>
          </a:p>
          <a:p>
            <a:pPr lvl="2"/>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221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28E8591B-0111-4F82-9840-0104DB5BE423}" type="slidenum">
              <a:rPr lang="en-US" smtClean="0"/>
              <a:pPr>
                <a:defRPr/>
              </a:pPr>
              <a:t>59</a:t>
            </a:fld>
            <a:endParaRPr lang="en-US"/>
          </a:p>
        </p:txBody>
      </p:sp>
      <p:grpSp>
        <p:nvGrpSpPr>
          <p:cNvPr id="222214" name="Group 6"/>
          <p:cNvGrpSpPr>
            <a:grpSpLocks/>
          </p:cNvGrpSpPr>
          <p:nvPr/>
        </p:nvGrpSpPr>
        <p:grpSpPr bwMode="auto">
          <a:xfrm>
            <a:off x="6096000" y="4800600"/>
            <a:ext cx="2438400" cy="304800"/>
            <a:chOff x="685800" y="3505200"/>
            <a:chExt cx="3124200" cy="304800"/>
          </a:xfrm>
        </p:grpSpPr>
        <p:sp>
          <p:nvSpPr>
            <p:cNvPr id="8" name="Rectangle 7"/>
            <p:cNvSpPr/>
            <p:nvPr/>
          </p:nvSpPr>
          <p:spPr>
            <a:xfrm>
              <a:off x="1501428" y="3505200"/>
              <a:ext cx="270519"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771948" y="3505200"/>
              <a:ext cx="272554"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044502" y="3505200"/>
              <a:ext cx="270521"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315022" y="3505200"/>
              <a:ext cx="272554"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949625" y="3505200"/>
              <a:ext cx="272554"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flipH="1">
              <a:off x="1273622" y="3810000"/>
              <a:ext cx="2278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73622" y="3505200"/>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5800" y="3505200"/>
              <a:ext cx="58782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22179" y="3505200"/>
              <a:ext cx="58782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87576" y="3810000"/>
              <a:ext cx="36204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a:off x="6858000" y="4343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2216" name="TextBox 19"/>
          <p:cNvSpPr txBox="1">
            <a:spLocks noChangeArrowheads="1"/>
          </p:cNvSpPr>
          <p:nvPr/>
        </p:nvSpPr>
        <p:spPr bwMode="auto">
          <a:xfrm>
            <a:off x="6521450" y="4038600"/>
            <a:ext cx="681038" cy="246063"/>
          </a:xfrm>
          <a:prstGeom prst="rect">
            <a:avLst/>
          </a:prstGeom>
          <a:noFill/>
          <a:ln w="9525">
            <a:noFill/>
            <a:miter lim="800000"/>
            <a:headEnd/>
            <a:tailEnd/>
          </a:ln>
        </p:spPr>
        <p:txBody>
          <a:bodyPr wrap="none">
            <a:spAutoFit/>
          </a:bodyPr>
          <a:lstStyle/>
          <a:p>
            <a:r>
              <a:rPr lang="fr-FR" sz="1000"/>
              <a:t>Symbole</a:t>
            </a:r>
            <a:endParaRPr lang="en-US"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t>Introduction</a:t>
            </a:r>
          </a:p>
        </p:txBody>
      </p:sp>
      <p:sp>
        <p:nvSpPr>
          <p:cNvPr id="25602" name="Content Placeholder 2"/>
          <p:cNvSpPr>
            <a:spLocks noGrp="1"/>
          </p:cNvSpPr>
          <p:nvPr>
            <p:ph idx="1"/>
          </p:nvPr>
        </p:nvSpPr>
        <p:spPr/>
        <p:txBody>
          <a:bodyPr/>
          <a:lstStyle/>
          <a:p>
            <a:r>
              <a:rPr lang="en-US"/>
              <a:t>D’où vient le nom arduino?</a:t>
            </a:r>
          </a:p>
          <a:p>
            <a:endParaRPr lang="en-US"/>
          </a:p>
          <a:p>
            <a:pPr lvl="1"/>
            <a:r>
              <a:rPr lang="fr-FR" sz="1400"/>
              <a:t>En l’an 1002, le roi </a:t>
            </a:r>
            <a:r>
              <a:rPr lang="fr-FR" sz="1400">
                <a:hlinkClick r:id="rId3"/>
              </a:rPr>
              <a:t>Arduin</a:t>
            </a:r>
            <a:r>
              <a:rPr lang="fr-FR" sz="1400"/>
              <a:t> (Arduino en italien) devint le seigneur de la petite ville d’Ivrea.</a:t>
            </a:r>
          </a:p>
          <a:p>
            <a:pPr lvl="1"/>
            <a:endParaRPr lang="fr-FR" sz="1400"/>
          </a:p>
          <a:p>
            <a:pPr lvl="1"/>
            <a:r>
              <a:rPr lang="fr-FR" sz="1400"/>
              <a:t>Un bar dans une rue pavée de la ville, honore sa mémoire,  </a:t>
            </a:r>
            <a:r>
              <a:rPr lang="fr-FR" sz="1400">
                <a:hlinkClick r:id="rId4"/>
              </a:rPr>
              <a:t>Bar di Re Arduino</a:t>
            </a:r>
            <a:r>
              <a:rPr lang="fr-FR" sz="1400"/>
              <a:t>.</a:t>
            </a:r>
          </a:p>
          <a:p>
            <a:pPr lvl="1"/>
            <a:endParaRPr lang="fr-FR" sz="1400"/>
          </a:p>
          <a:p>
            <a:pPr lvl="1"/>
            <a:r>
              <a:rPr lang="fr-FR" sz="1400">
                <a:hlinkClick r:id="rId5"/>
              </a:rPr>
              <a:t>Massimo Banzi</a:t>
            </a:r>
            <a:r>
              <a:rPr lang="fr-FR" sz="1400"/>
              <a:t>, un des fondateur de ce concept,  a pour habitude d’étancher sa soif dans ce bar. Le nom du projet électronique </a:t>
            </a:r>
            <a:r>
              <a:rPr lang="fr-FR" sz="1400">
                <a:hlinkClick r:id="rId6"/>
              </a:rPr>
              <a:t>Arduino</a:t>
            </a:r>
            <a:r>
              <a:rPr lang="fr-FR" sz="1400"/>
              <a:t> fait référence à ce bar. </a:t>
            </a:r>
          </a:p>
          <a:p>
            <a:pPr lvl="1"/>
            <a:endParaRPr lang="fr-FR" sz="1400"/>
          </a:p>
          <a:p>
            <a:r>
              <a:rPr lang="fr-FR"/>
              <a:t>La philosophie </a:t>
            </a:r>
          </a:p>
          <a:p>
            <a:endParaRPr lang="fr-FR"/>
          </a:p>
          <a:p>
            <a:pPr lvl="1"/>
            <a:r>
              <a:rPr lang="fr-FR" sz="1400"/>
              <a:t>Populariser le développement de l’électronique et de l’informatique industrielle.</a:t>
            </a:r>
          </a:p>
          <a:p>
            <a:pPr lvl="1"/>
            <a:endParaRPr lang="fr-FR" sz="1400"/>
          </a:p>
          <a:p>
            <a:pPr lvl="1"/>
            <a:r>
              <a:rPr lang="fr-FR" sz="1400"/>
              <a:t>Apprendre l’électronique par la pratique au lieu de commencer par apprendre l’algèbre et les lois de l’électronique (approche anglo-saxonne).</a:t>
            </a:r>
          </a:p>
          <a:p>
            <a:pPr lvl="1"/>
            <a:endParaRPr lang="fr-FR" sz="1400"/>
          </a:p>
          <a:p>
            <a:pPr lvl="1"/>
            <a:r>
              <a:rPr lang="fr-FR" sz="1400"/>
              <a:t>Disposer d’une plateforme matérielle et logicielle à bas coût.</a:t>
            </a:r>
          </a:p>
          <a:p>
            <a:pPr lvl="1"/>
            <a:endParaRPr lang="fr-FR" sz="1400"/>
          </a:p>
          <a:p>
            <a:pPr lvl="1"/>
            <a:r>
              <a:rPr lang="fr-FR" sz="1400"/>
              <a:t>Partager les développements matérielles  sous </a:t>
            </a:r>
            <a:r>
              <a:rPr lang="en-US" sz="1400"/>
              <a:t> licence </a:t>
            </a:r>
            <a:r>
              <a:rPr lang="en-US" sz="1400">
                <a:hlinkClick r:id="rId7"/>
              </a:rPr>
              <a:t>Creative Commons</a:t>
            </a:r>
            <a:r>
              <a:rPr lang="en-US" sz="1400"/>
              <a:t> et</a:t>
            </a:r>
            <a:r>
              <a:rPr lang="fr-FR" sz="1400"/>
              <a:t> logicielles sous licence open source.</a:t>
            </a:r>
          </a:p>
          <a:p>
            <a:pPr lvl="1"/>
            <a:endParaRPr lang="fr-FR" sz="1400"/>
          </a:p>
          <a:p>
            <a:pPr lvl="1"/>
            <a:endParaRPr lang="fr-FR" sz="1400"/>
          </a:p>
        </p:txBody>
      </p:sp>
      <p:sp>
        <p:nvSpPr>
          <p:cNvPr id="4" name="Date Placeholder 3"/>
          <p:cNvSpPr>
            <a:spLocks noGrp="1"/>
          </p:cNvSpPr>
          <p:nvPr>
            <p:ph type="dt" sz="quarter" idx="10"/>
          </p:nvPr>
        </p:nvSpPr>
        <p:spPr/>
        <p:txBody>
          <a:bodyPr/>
          <a:lstStyle/>
          <a:p>
            <a:pPr>
              <a:defRPr/>
            </a:pPr>
            <a:fld id="{0DBDBC04-BE17-46A2-B783-33A5230D8C2E}" type="datetime1">
              <a:rPr lang="en-US" smtClean="0"/>
              <a:pPr>
                <a:defRPr/>
              </a:pPr>
              <a:t>11/13/2021</a:t>
            </a:fld>
            <a:endParaRPr lang="en-US"/>
          </a:p>
        </p:txBody>
      </p:sp>
      <p:sp>
        <p:nvSpPr>
          <p:cNvPr id="2560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F7A3C635-2E46-48BB-8839-427CD3621B60}"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Content Placeholder 2"/>
          <p:cNvSpPr>
            <a:spLocks noGrp="1"/>
          </p:cNvSpPr>
          <p:nvPr>
            <p:ph idx="1"/>
          </p:nvPr>
        </p:nvSpPr>
        <p:spPr/>
        <p:txBody>
          <a:bodyPr/>
          <a:lstStyle/>
          <a:p>
            <a:r>
              <a:rPr lang="fr-FR"/>
              <a:t>La liaison série ASYNCHRONE</a:t>
            </a:r>
          </a:p>
          <a:p>
            <a:pPr lvl="1"/>
            <a:r>
              <a:rPr lang="fr-FR"/>
              <a:t>Le standard RS232</a:t>
            </a:r>
          </a:p>
          <a:p>
            <a:pPr lvl="2"/>
            <a:r>
              <a:rPr lang="fr-FR"/>
              <a:t>Les interfaces électriques +/-12 v</a:t>
            </a:r>
          </a:p>
          <a:p>
            <a:pPr lvl="3"/>
            <a:endParaRPr lang="fr-FR"/>
          </a:p>
          <a:p>
            <a:endParaRPr lang="en-US"/>
          </a:p>
        </p:txBody>
      </p:sp>
      <p:sp>
        <p:nvSpPr>
          <p:cNvPr id="223234" name="Title 1"/>
          <p:cNvSpPr>
            <a:spLocks noGrp="1"/>
          </p:cNvSpPr>
          <p:nvPr>
            <p:ph type="title"/>
          </p:nvPr>
        </p:nvSpPr>
        <p:spPr/>
        <p:txBody>
          <a:bodyPr/>
          <a:lstStyle/>
          <a:p>
            <a:r>
              <a:rPr lang="fr-FR"/>
              <a:t>Les Liaisons Séries Synchrones et Asynchrones</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323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C42F0F1D-A077-4278-89FB-D7C0D84178FB}" type="slidenum">
              <a:rPr lang="en-US" smtClean="0"/>
              <a:pPr>
                <a:defRPr/>
              </a:pPr>
              <a:t>60</a:t>
            </a:fld>
            <a:endParaRPr lang="en-US"/>
          </a:p>
        </p:txBody>
      </p:sp>
      <p:pic>
        <p:nvPicPr>
          <p:cNvPr id="223238" name="Picture 2" descr="http://www.piccircuit.com/shop/477-thickbox/sp232eep-rs232-driver.jpg"/>
          <p:cNvPicPr>
            <a:picLocks noChangeAspect="1" noChangeArrowheads="1"/>
          </p:cNvPicPr>
          <p:nvPr/>
        </p:nvPicPr>
        <p:blipFill>
          <a:blip r:embed="rId3"/>
          <a:srcRect/>
          <a:stretch>
            <a:fillRect/>
          </a:stretch>
        </p:blipFill>
        <p:spPr bwMode="auto">
          <a:xfrm>
            <a:off x="2895600" y="1981200"/>
            <a:ext cx="2895600" cy="2895600"/>
          </a:xfrm>
          <a:prstGeom prst="rect">
            <a:avLst/>
          </a:prstGeom>
          <a:noFill/>
          <a:ln w="9525">
            <a:noFill/>
            <a:miter lim="800000"/>
            <a:headEnd/>
            <a:tailEnd/>
          </a:ln>
        </p:spPr>
      </p:pic>
      <p:grpSp>
        <p:nvGrpSpPr>
          <p:cNvPr id="223239" name="Group 20"/>
          <p:cNvGrpSpPr>
            <a:grpSpLocks/>
          </p:cNvGrpSpPr>
          <p:nvPr/>
        </p:nvGrpSpPr>
        <p:grpSpPr bwMode="auto">
          <a:xfrm>
            <a:off x="685800" y="3609975"/>
            <a:ext cx="2438400" cy="304800"/>
            <a:chOff x="685800" y="3505200"/>
            <a:chExt cx="3124200" cy="304800"/>
          </a:xfrm>
        </p:grpSpPr>
        <p:sp>
          <p:nvSpPr>
            <p:cNvPr id="8" name="Rectangle 7"/>
            <p:cNvSpPr/>
            <p:nvPr/>
          </p:nvSpPr>
          <p:spPr>
            <a:xfrm>
              <a:off x="1501428" y="3505200"/>
              <a:ext cx="270519"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771948" y="3505200"/>
              <a:ext cx="272554"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044502" y="3505200"/>
              <a:ext cx="270521"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315022" y="3505200"/>
              <a:ext cx="272554"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949625" y="3505200"/>
              <a:ext cx="272554"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flipH="1">
              <a:off x="1273622" y="3810000"/>
              <a:ext cx="2278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73622" y="3505200"/>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5800" y="3505200"/>
              <a:ext cx="58782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22179" y="3505200"/>
              <a:ext cx="58782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87576" y="3810000"/>
              <a:ext cx="36204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23240" name="Group 44"/>
          <p:cNvGrpSpPr>
            <a:grpSpLocks/>
          </p:cNvGrpSpPr>
          <p:nvPr/>
        </p:nvGrpSpPr>
        <p:grpSpPr bwMode="auto">
          <a:xfrm>
            <a:off x="5562600" y="3443288"/>
            <a:ext cx="2743200" cy="609600"/>
            <a:chOff x="5562600" y="3429000"/>
            <a:chExt cx="3139792" cy="304800"/>
          </a:xfrm>
        </p:grpSpPr>
        <p:sp>
          <p:nvSpPr>
            <p:cNvPr id="35" name="Rectangle 34"/>
            <p:cNvSpPr/>
            <p:nvPr/>
          </p:nvSpPr>
          <p:spPr>
            <a:xfrm>
              <a:off x="6378438" y="3429000"/>
              <a:ext cx="270734"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6649172" y="3429000"/>
              <a:ext cx="272551"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6921723" y="3429000"/>
              <a:ext cx="270735"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7192458" y="3429000"/>
              <a:ext cx="272551"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7826594" y="3429000"/>
              <a:ext cx="270735" cy="304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 name="Straight Connector 39"/>
            <p:cNvCxnSpPr/>
            <p:nvPr/>
          </p:nvCxnSpPr>
          <p:spPr>
            <a:xfrm flipH="1">
              <a:off x="6171299" y="3429000"/>
              <a:ext cx="2271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158579" y="3429000"/>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562600" y="3733800"/>
              <a:ext cx="58871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113681" y="3733800"/>
              <a:ext cx="58871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465009" y="3733800"/>
              <a:ext cx="36158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23241" name="TextBox 45"/>
          <p:cNvSpPr txBox="1">
            <a:spLocks noChangeArrowheads="1"/>
          </p:cNvSpPr>
          <p:nvPr/>
        </p:nvSpPr>
        <p:spPr bwMode="auto">
          <a:xfrm>
            <a:off x="304800" y="3457575"/>
            <a:ext cx="436563" cy="276225"/>
          </a:xfrm>
          <a:prstGeom prst="rect">
            <a:avLst/>
          </a:prstGeom>
          <a:noFill/>
          <a:ln w="9525">
            <a:noFill/>
            <a:miter lim="800000"/>
            <a:headEnd/>
            <a:tailEnd/>
          </a:ln>
        </p:spPr>
        <p:txBody>
          <a:bodyPr wrap="none">
            <a:spAutoFit/>
          </a:bodyPr>
          <a:lstStyle/>
          <a:p>
            <a:r>
              <a:rPr lang="fr-FR" sz="1200"/>
              <a:t>+5v</a:t>
            </a:r>
            <a:endParaRPr lang="en-US" sz="1200"/>
          </a:p>
        </p:txBody>
      </p:sp>
      <p:sp>
        <p:nvSpPr>
          <p:cNvPr id="223242" name="TextBox 46"/>
          <p:cNvSpPr txBox="1">
            <a:spLocks noChangeArrowheads="1"/>
          </p:cNvSpPr>
          <p:nvPr/>
        </p:nvSpPr>
        <p:spPr bwMode="auto">
          <a:xfrm>
            <a:off x="339725" y="3762375"/>
            <a:ext cx="346075" cy="276225"/>
          </a:xfrm>
          <a:prstGeom prst="rect">
            <a:avLst/>
          </a:prstGeom>
          <a:noFill/>
          <a:ln w="9525">
            <a:noFill/>
            <a:miter lim="800000"/>
            <a:headEnd/>
            <a:tailEnd/>
          </a:ln>
        </p:spPr>
        <p:txBody>
          <a:bodyPr wrap="none">
            <a:spAutoFit/>
          </a:bodyPr>
          <a:lstStyle/>
          <a:p>
            <a:r>
              <a:rPr lang="fr-FR" sz="1200"/>
              <a:t>0v</a:t>
            </a:r>
            <a:endParaRPr lang="en-US" sz="1200"/>
          </a:p>
        </p:txBody>
      </p:sp>
      <p:sp>
        <p:nvSpPr>
          <p:cNvPr id="223243" name="TextBox 47"/>
          <p:cNvSpPr txBox="1">
            <a:spLocks noChangeArrowheads="1"/>
          </p:cNvSpPr>
          <p:nvPr/>
        </p:nvSpPr>
        <p:spPr bwMode="auto">
          <a:xfrm>
            <a:off x="8318500" y="3319463"/>
            <a:ext cx="520700" cy="276225"/>
          </a:xfrm>
          <a:prstGeom prst="rect">
            <a:avLst/>
          </a:prstGeom>
          <a:noFill/>
          <a:ln w="9525">
            <a:noFill/>
            <a:miter lim="800000"/>
            <a:headEnd/>
            <a:tailEnd/>
          </a:ln>
        </p:spPr>
        <p:txBody>
          <a:bodyPr wrap="none">
            <a:spAutoFit/>
          </a:bodyPr>
          <a:lstStyle/>
          <a:p>
            <a:r>
              <a:rPr lang="fr-FR" sz="1200"/>
              <a:t>+12v</a:t>
            </a:r>
            <a:endParaRPr lang="en-US" sz="1200"/>
          </a:p>
        </p:txBody>
      </p:sp>
      <p:sp>
        <p:nvSpPr>
          <p:cNvPr id="223244" name="TextBox 48"/>
          <p:cNvSpPr txBox="1">
            <a:spLocks noChangeArrowheads="1"/>
          </p:cNvSpPr>
          <p:nvPr/>
        </p:nvSpPr>
        <p:spPr bwMode="auto">
          <a:xfrm>
            <a:off x="8297863" y="3914775"/>
            <a:ext cx="484187" cy="276225"/>
          </a:xfrm>
          <a:prstGeom prst="rect">
            <a:avLst/>
          </a:prstGeom>
          <a:noFill/>
          <a:ln w="9525">
            <a:noFill/>
            <a:miter lim="800000"/>
            <a:headEnd/>
            <a:tailEnd/>
          </a:ln>
        </p:spPr>
        <p:txBody>
          <a:bodyPr wrap="none">
            <a:spAutoFit/>
          </a:bodyPr>
          <a:lstStyle/>
          <a:p>
            <a:r>
              <a:rPr lang="fr-FR" sz="1200"/>
              <a:t>-12v</a:t>
            </a:r>
            <a:endParaRPr lang="en-US" sz="1200"/>
          </a:p>
        </p:txBody>
      </p:sp>
      <p:cxnSp>
        <p:nvCxnSpPr>
          <p:cNvPr id="51" name="Straight Connector 50"/>
          <p:cNvCxnSpPr/>
          <p:nvPr/>
        </p:nvCxnSpPr>
        <p:spPr>
          <a:xfrm flipV="1">
            <a:off x="5562600" y="3748088"/>
            <a:ext cx="2735263" cy="1587"/>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23246" name="TextBox 51"/>
          <p:cNvSpPr txBox="1">
            <a:spLocks noChangeArrowheads="1"/>
          </p:cNvSpPr>
          <p:nvPr/>
        </p:nvSpPr>
        <p:spPr bwMode="auto">
          <a:xfrm>
            <a:off x="8458200" y="3595688"/>
            <a:ext cx="346075" cy="277812"/>
          </a:xfrm>
          <a:prstGeom prst="rect">
            <a:avLst/>
          </a:prstGeom>
          <a:noFill/>
          <a:ln w="9525">
            <a:noFill/>
            <a:miter lim="800000"/>
            <a:headEnd/>
            <a:tailEnd/>
          </a:ln>
        </p:spPr>
        <p:txBody>
          <a:bodyPr wrap="none">
            <a:spAutoFit/>
          </a:bodyPr>
          <a:lstStyle/>
          <a:p>
            <a:r>
              <a:rPr lang="fr-FR" sz="1200"/>
              <a:t>0v</a:t>
            </a:r>
            <a:endParaRPr lang="en-US" sz="1200"/>
          </a:p>
        </p:txBody>
      </p:sp>
      <p:sp>
        <p:nvSpPr>
          <p:cNvPr id="223247" name="TextBox 49"/>
          <p:cNvSpPr txBox="1">
            <a:spLocks noChangeArrowheads="1"/>
          </p:cNvSpPr>
          <p:nvPr/>
        </p:nvSpPr>
        <p:spPr bwMode="auto">
          <a:xfrm>
            <a:off x="6096000" y="2819400"/>
            <a:ext cx="1508125" cy="307975"/>
          </a:xfrm>
          <a:prstGeom prst="rect">
            <a:avLst/>
          </a:prstGeom>
          <a:noFill/>
          <a:ln w="9525">
            <a:noFill/>
            <a:miter lim="800000"/>
            <a:headEnd/>
            <a:tailEnd/>
          </a:ln>
        </p:spPr>
        <p:txBody>
          <a:bodyPr wrap="none">
            <a:spAutoFit/>
          </a:bodyPr>
          <a:lstStyle/>
          <a:p>
            <a:r>
              <a:rPr lang="fr-FR" sz="1400">
                <a:solidFill>
                  <a:srgbClr val="0000FF"/>
                </a:solidFill>
              </a:rPr>
              <a:t>Câble de liaison </a:t>
            </a:r>
            <a:endParaRPr lang="en-US" sz="1400">
              <a:solidFill>
                <a:srgbClr val="0000FF"/>
              </a:solidFill>
            </a:endParaRPr>
          </a:p>
        </p:txBody>
      </p:sp>
      <p:sp>
        <p:nvSpPr>
          <p:cNvPr id="223248" name="TextBox 52"/>
          <p:cNvSpPr txBox="1">
            <a:spLocks noChangeArrowheads="1"/>
          </p:cNvSpPr>
          <p:nvPr/>
        </p:nvSpPr>
        <p:spPr bwMode="auto">
          <a:xfrm>
            <a:off x="762000" y="2895600"/>
            <a:ext cx="2214563" cy="307975"/>
          </a:xfrm>
          <a:prstGeom prst="rect">
            <a:avLst/>
          </a:prstGeom>
          <a:noFill/>
          <a:ln w="9525">
            <a:noFill/>
            <a:miter lim="800000"/>
            <a:headEnd/>
            <a:tailEnd/>
          </a:ln>
        </p:spPr>
        <p:txBody>
          <a:bodyPr wrap="none">
            <a:spAutoFit/>
          </a:bodyPr>
          <a:lstStyle/>
          <a:p>
            <a:r>
              <a:rPr lang="fr-FR" sz="1400">
                <a:solidFill>
                  <a:srgbClr val="0000FF"/>
                </a:solidFill>
              </a:rPr>
              <a:t>Côté Equipement et carte</a:t>
            </a:r>
            <a:endParaRPr lang="en-US" sz="1400">
              <a:solidFill>
                <a:srgbClr val="0000FF"/>
              </a:solidFill>
            </a:endParaRPr>
          </a:p>
        </p:txBody>
      </p:sp>
      <p:pic>
        <p:nvPicPr>
          <p:cNvPr id="223249" name="Picture 2" descr="http://www.dl1dow.de/inhalt/arduino/board/rs232_gr.png"/>
          <p:cNvPicPr>
            <a:picLocks noChangeAspect="1" noChangeArrowheads="1"/>
          </p:cNvPicPr>
          <p:nvPr/>
        </p:nvPicPr>
        <p:blipFill>
          <a:blip r:embed="rId4"/>
          <a:srcRect/>
          <a:stretch>
            <a:fillRect/>
          </a:stretch>
        </p:blipFill>
        <p:spPr bwMode="auto">
          <a:xfrm>
            <a:off x="2971800" y="4572000"/>
            <a:ext cx="2819400" cy="17335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p:txBody>
          <a:bodyPr/>
          <a:lstStyle/>
          <a:p>
            <a:r>
              <a:rPr lang="fr-FR"/>
              <a:t>Les Liaisons Séries Synchrones et Asynchrones</a:t>
            </a:r>
            <a:endParaRPr lang="en-US"/>
          </a:p>
        </p:txBody>
      </p:sp>
      <p:sp>
        <p:nvSpPr>
          <p:cNvPr id="224258" name="Content Placeholder 2"/>
          <p:cNvSpPr>
            <a:spLocks noGrp="1"/>
          </p:cNvSpPr>
          <p:nvPr>
            <p:ph idx="1"/>
          </p:nvPr>
        </p:nvSpPr>
        <p:spPr/>
        <p:txBody>
          <a:bodyPr/>
          <a:lstStyle/>
          <a:p>
            <a:r>
              <a:rPr lang="fr-FR"/>
              <a:t>La liaison série ASYNCHRONE</a:t>
            </a:r>
          </a:p>
          <a:p>
            <a:pPr lvl="1"/>
            <a:r>
              <a:rPr lang="fr-FR"/>
              <a:t>Le standard RS232</a:t>
            </a:r>
          </a:p>
          <a:p>
            <a:pPr lvl="2"/>
            <a:r>
              <a:rPr lang="fr-FR"/>
              <a:t>Comment programmer</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426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4178AC76-0CA9-4CEF-ABC0-8724E1A786A3}" type="slidenum">
              <a:rPr lang="en-US" smtClean="0"/>
              <a:pPr>
                <a:defRPr/>
              </a:pPr>
              <a:t>61</a:t>
            </a:fld>
            <a:endParaRPr lang="en-US"/>
          </a:p>
        </p:txBody>
      </p:sp>
      <p:sp>
        <p:nvSpPr>
          <p:cNvPr id="224262" name="Rectangle 6"/>
          <p:cNvSpPr>
            <a:spLocks noChangeArrowheads="1"/>
          </p:cNvSpPr>
          <p:nvPr/>
        </p:nvSpPr>
        <p:spPr bwMode="auto">
          <a:xfrm>
            <a:off x="381000" y="2362200"/>
            <a:ext cx="4038600" cy="3000375"/>
          </a:xfrm>
          <a:prstGeom prst="rect">
            <a:avLst/>
          </a:prstGeom>
          <a:noFill/>
          <a:ln w="9525">
            <a:noFill/>
            <a:miter lim="800000"/>
            <a:headEnd/>
            <a:tailEnd/>
          </a:ln>
        </p:spPr>
        <p:txBody>
          <a:bodyPr>
            <a:spAutoFit/>
          </a:bodyPr>
          <a:lstStyle/>
          <a:p>
            <a:r>
              <a:rPr lang="en-US" sz="900">
                <a:solidFill>
                  <a:srgbClr val="0000FF"/>
                </a:solidFill>
              </a:rPr>
              <a:t>//=======================================================</a:t>
            </a:r>
          </a:p>
          <a:p>
            <a:r>
              <a:rPr lang="en-US" sz="900">
                <a:solidFill>
                  <a:srgbClr val="0000FF"/>
                </a:solidFill>
              </a:rPr>
              <a:t>//-- Envoie un caractère via la liaison série</a:t>
            </a:r>
          </a:p>
          <a:p>
            <a:r>
              <a:rPr lang="en-US" sz="900">
                <a:solidFill>
                  <a:srgbClr val="0000FF"/>
                </a:solidFill>
              </a:rPr>
              <a:t>//=======================================================</a:t>
            </a:r>
          </a:p>
          <a:p>
            <a:r>
              <a:rPr lang="en-US" sz="900">
                <a:solidFill>
                  <a:srgbClr val="0000FF"/>
                </a:solidFill>
              </a:rPr>
              <a:t>void setup()</a:t>
            </a:r>
          </a:p>
          <a:p>
            <a:r>
              <a:rPr lang="en-US" sz="900">
                <a:solidFill>
                  <a:srgbClr val="0000FF"/>
                </a:solidFill>
              </a:rPr>
              <a:t> {</a:t>
            </a:r>
          </a:p>
          <a:p>
            <a:r>
              <a:rPr lang="en-US" sz="900">
                <a:solidFill>
                  <a:srgbClr val="0000FF"/>
                </a:solidFill>
              </a:rPr>
              <a:t> //--- Création d’un objet liaison série Asynchrone</a:t>
            </a:r>
            <a:br>
              <a:rPr lang="en-US" sz="900">
                <a:solidFill>
                  <a:srgbClr val="0000FF"/>
                </a:solidFill>
              </a:rPr>
            </a:br>
            <a:r>
              <a:rPr lang="en-US" sz="900">
                <a:solidFill>
                  <a:srgbClr val="0000FF"/>
                </a:solidFill>
              </a:rPr>
              <a:t>  </a:t>
            </a:r>
          </a:p>
          <a:p>
            <a:r>
              <a:rPr lang="en-US" sz="900">
                <a:solidFill>
                  <a:srgbClr val="0000FF"/>
                </a:solidFill>
              </a:rPr>
              <a:t>  Serial.begin(9600); </a:t>
            </a:r>
            <a:br>
              <a:rPr lang="en-US" sz="900">
                <a:solidFill>
                  <a:srgbClr val="0000FF"/>
                </a:solidFill>
              </a:rPr>
            </a:br>
            <a:endParaRPr lang="en-US" sz="900">
              <a:solidFill>
                <a:srgbClr val="0000FF"/>
              </a:solidFill>
            </a:endParaRPr>
          </a:p>
          <a:p>
            <a:r>
              <a:rPr lang="en-US" sz="900">
                <a:solidFill>
                  <a:srgbClr val="0000FF"/>
                </a:solidFill>
              </a:rPr>
              <a:t> }</a:t>
            </a:r>
            <a:br>
              <a:rPr lang="en-US" sz="900">
                <a:solidFill>
                  <a:srgbClr val="0000FF"/>
                </a:solidFill>
              </a:rPr>
            </a:br>
            <a:br>
              <a:rPr lang="en-US" sz="900">
                <a:solidFill>
                  <a:srgbClr val="0000FF"/>
                </a:solidFill>
              </a:rPr>
            </a:br>
            <a:endParaRPr lang="en-US" sz="900">
              <a:solidFill>
                <a:srgbClr val="0000FF"/>
              </a:solidFill>
            </a:endParaRPr>
          </a:p>
          <a:p>
            <a:r>
              <a:rPr lang="en-US" sz="900">
                <a:solidFill>
                  <a:srgbClr val="0000FF"/>
                </a:solidFill>
              </a:rPr>
              <a:t> void loop()</a:t>
            </a:r>
            <a:br>
              <a:rPr lang="en-US" sz="900">
                <a:solidFill>
                  <a:srgbClr val="0000FF"/>
                </a:solidFill>
              </a:rPr>
            </a:br>
            <a:r>
              <a:rPr lang="en-US" sz="900">
                <a:solidFill>
                  <a:srgbClr val="0000FF"/>
                </a:solidFill>
              </a:rPr>
              <a:t>{</a:t>
            </a:r>
          </a:p>
          <a:p>
            <a:r>
              <a:rPr lang="en-US" sz="900">
                <a:solidFill>
                  <a:srgbClr val="0000FF"/>
                </a:solidFill>
              </a:rPr>
              <a:t>//======================================================</a:t>
            </a:r>
          </a:p>
          <a:p>
            <a:r>
              <a:rPr lang="en-US" sz="900">
                <a:solidFill>
                  <a:srgbClr val="0000FF"/>
                </a:solidFill>
              </a:rPr>
              <a:t>//--- Début d’une transmission </a:t>
            </a:r>
          </a:p>
          <a:p>
            <a:r>
              <a:rPr lang="en-US" sz="900">
                <a:solidFill>
                  <a:srgbClr val="0000FF"/>
                </a:solidFill>
              </a:rPr>
              <a:t>//=======================================================</a:t>
            </a:r>
          </a:p>
          <a:p>
            <a:r>
              <a:rPr lang="en-US" sz="900">
                <a:solidFill>
                  <a:srgbClr val="0000FF"/>
                </a:solidFill>
              </a:rPr>
              <a:t> while (!Serial);</a:t>
            </a:r>
          </a:p>
          <a:p>
            <a:r>
              <a:rPr lang="en-US" sz="900">
                <a:solidFill>
                  <a:srgbClr val="0000FF"/>
                </a:solidFill>
              </a:rPr>
              <a:t> Serial.println('U');</a:t>
            </a:r>
          </a:p>
          <a:p>
            <a:r>
              <a:rPr lang="en-US" sz="900">
                <a:solidFill>
                  <a:srgbClr val="0000FF"/>
                </a:solidFill>
              </a:rPr>
              <a:t> delay(50);</a:t>
            </a:r>
          </a:p>
          <a:p>
            <a:r>
              <a:rPr lang="en-US" sz="900">
                <a:solidFill>
                  <a:srgbClr val="0000FF"/>
                </a:solidFill>
              </a:rPr>
              <a:t>}</a:t>
            </a:r>
          </a:p>
        </p:txBody>
      </p:sp>
      <p:sp>
        <p:nvSpPr>
          <p:cNvPr id="224263" name="Rectangle 7"/>
          <p:cNvSpPr>
            <a:spLocks noChangeArrowheads="1"/>
          </p:cNvSpPr>
          <p:nvPr/>
        </p:nvSpPr>
        <p:spPr bwMode="auto">
          <a:xfrm>
            <a:off x="4343400" y="2362200"/>
            <a:ext cx="4572000" cy="3694113"/>
          </a:xfrm>
          <a:prstGeom prst="rect">
            <a:avLst/>
          </a:prstGeom>
          <a:noFill/>
          <a:ln w="9525">
            <a:noFill/>
            <a:miter lim="800000"/>
            <a:headEnd/>
            <a:tailEnd/>
          </a:ln>
        </p:spPr>
        <p:txBody>
          <a:bodyPr>
            <a:spAutoFit/>
          </a:bodyPr>
          <a:lstStyle/>
          <a:p>
            <a:r>
              <a:rPr lang="en-US" sz="900">
                <a:solidFill>
                  <a:srgbClr val="0000FF"/>
                </a:solidFill>
              </a:rPr>
              <a:t>//=======================================================</a:t>
            </a:r>
          </a:p>
          <a:p>
            <a:r>
              <a:rPr lang="en-US" sz="900">
                <a:solidFill>
                  <a:srgbClr val="0000FF"/>
                </a:solidFill>
              </a:rPr>
              <a:t>//-- Reçoit un caractère via la liaison série</a:t>
            </a:r>
          </a:p>
          <a:p>
            <a:r>
              <a:rPr lang="en-US" sz="900">
                <a:solidFill>
                  <a:srgbClr val="0000FF"/>
                </a:solidFill>
              </a:rPr>
              <a:t>//=======================================================</a:t>
            </a:r>
          </a:p>
          <a:p>
            <a:r>
              <a:rPr lang="en-US" sz="900">
                <a:solidFill>
                  <a:srgbClr val="0000FF"/>
                </a:solidFill>
              </a:rPr>
              <a:t> byte incomingByte;</a:t>
            </a:r>
          </a:p>
          <a:p>
            <a:endParaRPr lang="en-US" sz="900">
              <a:solidFill>
                <a:srgbClr val="0000FF"/>
              </a:solidFill>
            </a:endParaRPr>
          </a:p>
          <a:p>
            <a:r>
              <a:rPr lang="en-US" sz="900">
                <a:solidFill>
                  <a:srgbClr val="0000FF"/>
                </a:solidFill>
              </a:rPr>
              <a:t>void setup()</a:t>
            </a:r>
            <a:br>
              <a:rPr lang="en-US" sz="900">
                <a:solidFill>
                  <a:srgbClr val="0000FF"/>
                </a:solidFill>
              </a:rPr>
            </a:br>
            <a:endParaRPr lang="en-US" sz="900">
              <a:solidFill>
                <a:srgbClr val="0000FF"/>
              </a:solidFill>
            </a:endParaRPr>
          </a:p>
          <a:p>
            <a:r>
              <a:rPr lang="en-US" sz="900">
                <a:solidFill>
                  <a:srgbClr val="0000FF"/>
                </a:solidFill>
              </a:rPr>
              <a:t> {</a:t>
            </a:r>
          </a:p>
          <a:p>
            <a:r>
              <a:rPr lang="en-US" sz="900">
                <a:solidFill>
                  <a:srgbClr val="0000FF"/>
                </a:solidFill>
              </a:rPr>
              <a:t> //--- Création d’un objet liaison série Asynchrone </a:t>
            </a:r>
          </a:p>
          <a:p>
            <a:r>
              <a:rPr lang="en-US" sz="900">
                <a:solidFill>
                  <a:srgbClr val="0000FF"/>
                </a:solidFill>
              </a:rPr>
              <a:t>  Serial.begin(9600); </a:t>
            </a:r>
          </a:p>
          <a:p>
            <a:r>
              <a:rPr lang="en-US" sz="900">
                <a:solidFill>
                  <a:srgbClr val="0000FF"/>
                </a:solidFill>
              </a:rPr>
              <a:t> }</a:t>
            </a:r>
            <a:br>
              <a:rPr lang="en-US" sz="900">
                <a:solidFill>
                  <a:srgbClr val="0000FF"/>
                </a:solidFill>
              </a:rPr>
            </a:br>
            <a:endParaRPr lang="en-US" sz="900">
              <a:solidFill>
                <a:srgbClr val="0000FF"/>
              </a:solidFill>
            </a:endParaRPr>
          </a:p>
          <a:p>
            <a:r>
              <a:rPr lang="en-US" sz="900">
                <a:solidFill>
                  <a:srgbClr val="0000FF"/>
                </a:solidFill>
              </a:rPr>
              <a:t> </a:t>
            </a:r>
          </a:p>
          <a:p>
            <a:r>
              <a:rPr lang="en-US" sz="900">
                <a:solidFill>
                  <a:srgbClr val="0000FF"/>
                </a:solidFill>
              </a:rPr>
              <a:t> void loop()</a:t>
            </a:r>
            <a:br>
              <a:rPr lang="en-US" sz="900">
                <a:solidFill>
                  <a:srgbClr val="0000FF"/>
                </a:solidFill>
              </a:rPr>
            </a:br>
            <a:r>
              <a:rPr lang="en-US" sz="900">
                <a:solidFill>
                  <a:srgbClr val="0000FF"/>
                </a:solidFill>
              </a:rPr>
              <a:t>{</a:t>
            </a:r>
          </a:p>
          <a:p>
            <a:r>
              <a:rPr lang="en-US" sz="900">
                <a:solidFill>
                  <a:srgbClr val="0000FF"/>
                </a:solidFill>
              </a:rPr>
              <a:t>//======================================================</a:t>
            </a:r>
          </a:p>
          <a:p>
            <a:r>
              <a:rPr lang="en-US" sz="900">
                <a:solidFill>
                  <a:srgbClr val="0000FF"/>
                </a:solidFill>
              </a:rPr>
              <a:t>//--- Attend l'arrivée d'un caractère </a:t>
            </a:r>
          </a:p>
          <a:p>
            <a:r>
              <a:rPr lang="en-US" sz="900">
                <a:solidFill>
                  <a:srgbClr val="0000FF"/>
                </a:solidFill>
              </a:rPr>
              <a:t>//=======================================================</a:t>
            </a:r>
          </a:p>
          <a:p>
            <a:r>
              <a:rPr lang="en-US" sz="900">
                <a:solidFill>
                  <a:srgbClr val="0000FF"/>
                </a:solidFill>
              </a:rPr>
              <a:t>  if (Serial.available() &gt; 0) {</a:t>
            </a:r>
          </a:p>
          <a:p>
            <a:r>
              <a:rPr lang="en-US" sz="900">
                <a:solidFill>
                  <a:srgbClr val="0000FF"/>
                </a:solidFill>
              </a:rPr>
              <a:t>      //--- le caractère est reçu</a:t>
            </a:r>
          </a:p>
          <a:p>
            <a:r>
              <a:rPr lang="en-US" sz="900">
                <a:solidFill>
                  <a:srgbClr val="0000FF"/>
                </a:solidFill>
              </a:rPr>
              <a:t>        incomingByte = Serial.read();</a:t>
            </a:r>
          </a:p>
          <a:p>
            <a:r>
              <a:rPr lang="fr-FR" sz="900">
                <a:solidFill>
                  <a:srgbClr val="0000FF"/>
                </a:solidFill>
              </a:rPr>
              <a:t>     //--- Envoit vers le terminal série</a:t>
            </a:r>
            <a:endParaRPr lang="en-US" sz="900">
              <a:solidFill>
                <a:srgbClr val="0000FF"/>
              </a:solidFill>
            </a:endParaRPr>
          </a:p>
          <a:p>
            <a:r>
              <a:rPr lang="en-US" sz="900">
                <a:solidFill>
                  <a:srgbClr val="0000FF"/>
                </a:solidFill>
              </a:rPr>
              <a:t>        Serial.print("Caractère reçu ") ;  Serial.println(incomingByte, DEC);</a:t>
            </a:r>
          </a:p>
          <a:p>
            <a:r>
              <a:rPr lang="en-US" sz="900">
                <a:solidFill>
                  <a:srgbClr val="0000FF"/>
                </a:solidFill>
              </a:rPr>
              <a:t>        }</a:t>
            </a:r>
          </a:p>
          <a:p>
            <a:r>
              <a:rPr lang="en-US" sz="900">
                <a:solidFill>
                  <a:srgbClr val="0000FF"/>
                </a:solidFill>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r>
              <a:rPr lang="fr-FR"/>
              <a:t>Les Liaisons Séries Synchrones et Asynchrones</a:t>
            </a:r>
            <a:endParaRPr lang="en-US"/>
          </a:p>
        </p:txBody>
      </p:sp>
      <p:sp>
        <p:nvSpPr>
          <p:cNvPr id="225282" name="Content Placeholder 2"/>
          <p:cNvSpPr>
            <a:spLocks noGrp="1"/>
          </p:cNvSpPr>
          <p:nvPr>
            <p:ph idx="1"/>
          </p:nvPr>
        </p:nvSpPr>
        <p:spPr>
          <a:xfrm>
            <a:off x="381000" y="914400"/>
            <a:ext cx="8229600" cy="1066800"/>
          </a:xfrm>
        </p:spPr>
        <p:txBody>
          <a:bodyPr/>
          <a:lstStyle/>
          <a:p>
            <a:r>
              <a:rPr lang="fr-FR"/>
              <a:t>La liaison série ASYNCHRONE</a:t>
            </a:r>
          </a:p>
          <a:p>
            <a:pPr lvl="1"/>
            <a:r>
              <a:rPr lang="fr-FR"/>
              <a:t>Le standard RS232</a:t>
            </a:r>
          </a:p>
          <a:p>
            <a:pPr lvl="2"/>
            <a:r>
              <a:rPr lang="fr-FR"/>
              <a:t>Table ASCII (</a:t>
            </a:r>
            <a:r>
              <a:rPr lang="en-US"/>
              <a:t> American Standard Code for Information Interchange).</a:t>
            </a: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528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60C03EFA-C360-419A-B5CB-55B0A9255BF5}" type="slidenum">
              <a:rPr lang="en-US" smtClean="0"/>
              <a:pPr>
                <a:defRPr/>
              </a:pPr>
              <a:t>62</a:t>
            </a:fld>
            <a:endParaRPr lang="en-US"/>
          </a:p>
        </p:txBody>
      </p:sp>
      <p:pic>
        <p:nvPicPr>
          <p:cNvPr id="225286" name="Picture 6" descr="asciifull.gif"/>
          <p:cNvPicPr>
            <a:picLocks noChangeAspect="1"/>
          </p:cNvPicPr>
          <p:nvPr/>
        </p:nvPicPr>
        <p:blipFill>
          <a:blip r:embed="rId3"/>
          <a:srcRect/>
          <a:stretch>
            <a:fillRect/>
          </a:stretch>
        </p:blipFill>
        <p:spPr bwMode="auto">
          <a:xfrm>
            <a:off x="1600200" y="1828800"/>
            <a:ext cx="6810375" cy="46482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fr-FR"/>
              <a:t>Les Liaisons Séries Synchrones et Asynchrones</a:t>
            </a:r>
            <a:endParaRPr lang="en-US"/>
          </a:p>
        </p:txBody>
      </p:sp>
      <p:sp>
        <p:nvSpPr>
          <p:cNvPr id="226306" name="Content Placeholder 2"/>
          <p:cNvSpPr>
            <a:spLocks noGrp="1"/>
          </p:cNvSpPr>
          <p:nvPr>
            <p:ph idx="1"/>
          </p:nvPr>
        </p:nvSpPr>
        <p:spPr/>
        <p:txBody>
          <a:bodyPr/>
          <a:lstStyle/>
          <a:p>
            <a:r>
              <a:rPr lang="fr-FR"/>
              <a:t>La liaison série ASYNCHRONE</a:t>
            </a:r>
          </a:p>
          <a:p>
            <a:pPr lvl="1"/>
            <a:r>
              <a:rPr lang="fr-FR"/>
              <a:t>Le standard RS232</a:t>
            </a:r>
          </a:p>
          <a:p>
            <a:pPr lvl="2"/>
            <a:r>
              <a:rPr lang="fr-FR"/>
              <a:t>Table ASCII (</a:t>
            </a:r>
            <a:r>
              <a:rPr lang="en-US"/>
              <a:t> American Standard Code for Information Interchange).</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6308"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2D241250-2DA9-4EC7-8985-5FD4072E4AE3}" type="slidenum">
              <a:rPr lang="en-US" smtClean="0"/>
              <a:pPr>
                <a:defRPr/>
              </a:pPr>
              <a:t>63</a:t>
            </a:fld>
            <a:endParaRPr lang="en-US"/>
          </a:p>
        </p:txBody>
      </p:sp>
      <p:pic>
        <p:nvPicPr>
          <p:cNvPr id="226310" name="Picture 6" descr="extend.gif"/>
          <p:cNvPicPr>
            <a:picLocks noChangeAspect="1"/>
          </p:cNvPicPr>
          <p:nvPr/>
        </p:nvPicPr>
        <p:blipFill>
          <a:blip r:embed="rId3"/>
          <a:srcRect/>
          <a:stretch>
            <a:fillRect/>
          </a:stretch>
        </p:blipFill>
        <p:spPr bwMode="auto">
          <a:xfrm>
            <a:off x="1905000" y="2514600"/>
            <a:ext cx="5457825" cy="31908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fr-FR"/>
              <a:t>Les Liaisons Séries Synchrones et Asynchrones</a:t>
            </a:r>
            <a:endParaRPr lang="en-US"/>
          </a:p>
        </p:txBody>
      </p:sp>
      <p:sp>
        <p:nvSpPr>
          <p:cNvPr id="227330" name="Content Placeholder 2"/>
          <p:cNvSpPr>
            <a:spLocks noGrp="1"/>
          </p:cNvSpPr>
          <p:nvPr>
            <p:ph idx="1"/>
          </p:nvPr>
        </p:nvSpPr>
        <p:spPr/>
        <p:txBody>
          <a:bodyPr/>
          <a:lstStyle/>
          <a:p>
            <a:r>
              <a:rPr lang="fr-FR"/>
              <a:t>La liaison série ASYNCHRONE</a:t>
            </a:r>
          </a:p>
          <a:p>
            <a:pPr lvl="1"/>
            <a:r>
              <a:rPr lang="fr-FR"/>
              <a:t>Exemple : Pilotage Tx</a:t>
            </a:r>
          </a:p>
          <a:p>
            <a:pPr lvl="1"/>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733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C955020D-0786-4E95-AC2D-9E758BB1AB71}"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fr-FR"/>
              <a:t>Les Liaisons Séries Synchrones et Asynchrones</a:t>
            </a:r>
            <a:endParaRPr lang="en-US"/>
          </a:p>
        </p:txBody>
      </p:sp>
      <p:sp>
        <p:nvSpPr>
          <p:cNvPr id="228354" name="Content Placeholder 2"/>
          <p:cNvSpPr>
            <a:spLocks noGrp="1"/>
          </p:cNvSpPr>
          <p:nvPr>
            <p:ph idx="1"/>
          </p:nvPr>
        </p:nvSpPr>
        <p:spPr>
          <a:xfrm>
            <a:off x="381000" y="914400"/>
            <a:ext cx="8229600" cy="4953000"/>
          </a:xfrm>
        </p:spPr>
        <p:txBody>
          <a:bodyPr/>
          <a:lstStyle/>
          <a:p>
            <a:r>
              <a:rPr lang="fr-FR"/>
              <a:t>La liaision série synchrone</a:t>
            </a:r>
          </a:p>
          <a:p>
            <a:pPr lvl="1"/>
            <a:r>
              <a:rPr lang="fr-FR"/>
              <a:t>I2C : Inter Integrated Circuit bus</a:t>
            </a:r>
          </a:p>
          <a:p>
            <a:pPr lvl="2"/>
            <a:r>
              <a:rPr lang="fr-FR" sz="1200"/>
              <a:t>Bus de liaison série synchrone de communication entre un ou plusieurs circuits intégrés (ADC, IO, DAC, horloge temps réelle, mémoire...).  Chacun des CI est repéré par une adresse Adrn.</a:t>
            </a:r>
          </a:p>
          <a:p>
            <a:pPr lvl="2"/>
            <a:endParaRPr lang="fr-FR" sz="1200"/>
          </a:p>
          <a:p>
            <a:pPr lvl="2"/>
            <a:endParaRPr lang="fr-FR" sz="1200"/>
          </a:p>
          <a:p>
            <a:pPr lvl="2"/>
            <a:endParaRPr lang="fr-FR" sz="1200"/>
          </a:p>
          <a:p>
            <a:pPr lvl="2"/>
            <a:endParaRPr lang="fr-FR" sz="1200"/>
          </a:p>
          <a:p>
            <a:pPr lvl="2"/>
            <a:endParaRPr lang="fr-FR" sz="1200"/>
          </a:p>
          <a:p>
            <a:pPr lvl="2"/>
            <a:endParaRPr lang="fr-FR" sz="1200"/>
          </a:p>
          <a:p>
            <a:pPr lvl="2"/>
            <a:endParaRPr lang="fr-FR" sz="1200"/>
          </a:p>
          <a:p>
            <a:pPr lvl="2"/>
            <a:endParaRPr lang="fr-FR" sz="1200"/>
          </a:p>
          <a:p>
            <a:pPr lvl="2">
              <a:buFont typeface="Arial" charset="0"/>
              <a:buNone/>
            </a:pPr>
            <a:endParaRPr lang="fr-FR" sz="1200"/>
          </a:p>
          <a:p>
            <a:pPr lvl="2"/>
            <a:r>
              <a:rPr lang="fr-FR" sz="1200"/>
              <a:t> L’horloge est transmise en même temps que les données (registre à décalage).</a:t>
            </a:r>
          </a:p>
          <a:p>
            <a:pPr lvl="3"/>
            <a:r>
              <a:rPr lang="fr-FR" sz="1200"/>
              <a:t>Ligne SDA : Serial Data line </a:t>
            </a:r>
          </a:p>
          <a:p>
            <a:pPr lvl="3"/>
            <a:r>
              <a:rPr lang="fr-FR" sz="1200"/>
              <a:t>Ligne SCL  : Serial Clock line</a:t>
            </a:r>
          </a:p>
          <a:p>
            <a:pPr lvl="2">
              <a:buFont typeface="Arial" charset="0"/>
              <a:buNone/>
            </a:pPr>
            <a:endParaRPr lang="fr-F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835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C1A8B4BF-B082-4426-85B7-8E15A615BB8C}" type="slidenum">
              <a:rPr lang="en-US" smtClean="0"/>
              <a:pPr>
                <a:defRPr/>
              </a:pPr>
              <a:t>65</a:t>
            </a:fld>
            <a:endParaRPr lang="en-US"/>
          </a:p>
        </p:txBody>
      </p:sp>
      <p:pic>
        <p:nvPicPr>
          <p:cNvPr id="228358" name="Picture 10" descr="http://upload.wikimedia.org/wikipedia/fr/1/19/I2clogo.jpg"/>
          <p:cNvPicPr>
            <a:picLocks noChangeAspect="1" noChangeArrowheads="1"/>
          </p:cNvPicPr>
          <p:nvPr/>
        </p:nvPicPr>
        <p:blipFill>
          <a:blip r:embed="rId3"/>
          <a:srcRect/>
          <a:stretch>
            <a:fillRect/>
          </a:stretch>
        </p:blipFill>
        <p:spPr bwMode="auto">
          <a:xfrm>
            <a:off x="8077200" y="457200"/>
            <a:ext cx="857250" cy="933450"/>
          </a:xfrm>
          <a:prstGeom prst="rect">
            <a:avLst/>
          </a:prstGeom>
          <a:noFill/>
          <a:ln w="9525">
            <a:noFill/>
            <a:miter lim="800000"/>
            <a:headEnd/>
            <a:tailEnd/>
          </a:ln>
        </p:spPr>
      </p:pic>
      <p:pic>
        <p:nvPicPr>
          <p:cNvPr id="228359" name="Picture 12" descr="http://upload.wikimedia.org/wikipedia/commons/thumb/3/3e/I2C.svg/350px-I2C.svg.png"/>
          <p:cNvPicPr>
            <a:picLocks noChangeAspect="1" noChangeArrowheads="1"/>
          </p:cNvPicPr>
          <p:nvPr/>
        </p:nvPicPr>
        <p:blipFill>
          <a:blip r:embed="rId4"/>
          <a:srcRect/>
          <a:stretch>
            <a:fillRect/>
          </a:stretch>
        </p:blipFill>
        <p:spPr bwMode="auto">
          <a:xfrm>
            <a:off x="2971800" y="2209800"/>
            <a:ext cx="3333750" cy="1181100"/>
          </a:xfrm>
          <a:prstGeom prst="rect">
            <a:avLst/>
          </a:prstGeom>
          <a:noFill/>
          <a:ln w="9525">
            <a:noFill/>
            <a:miter lim="800000"/>
            <a:headEnd/>
            <a:tailEnd/>
          </a:ln>
        </p:spPr>
      </p:pic>
      <p:pic>
        <p:nvPicPr>
          <p:cNvPr id="228360" name="Picture 14" descr="File:I2C data transfer.svg"/>
          <p:cNvPicPr>
            <a:picLocks noChangeAspect="1" noChangeArrowheads="1"/>
          </p:cNvPicPr>
          <p:nvPr/>
        </p:nvPicPr>
        <p:blipFill>
          <a:blip r:embed="rId5"/>
          <a:srcRect/>
          <a:stretch>
            <a:fillRect/>
          </a:stretch>
        </p:blipFill>
        <p:spPr bwMode="auto">
          <a:xfrm>
            <a:off x="2009775" y="4876800"/>
            <a:ext cx="5257800" cy="1066800"/>
          </a:xfrm>
          <a:prstGeom prst="rect">
            <a:avLst/>
          </a:prstGeom>
          <a:noFill/>
          <a:ln w="9525">
            <a:noFill/>
            <a:miter lim="800000"/>
            <a:headEnd/>
            <a:tailEnd/>
          </a:ln>
        </p:spPr>
      </p:pic>
      <p:sp>
        <p:nvSpPr>
          <p:cNvPr id="15" name="Oval 14"/>
          <p:cNvSpPr/>
          <p:nvPr/>
        </p:nvSpPr>
        <p:spPr>
          <a:xfrm>
            <a:off x="1781175" y="4800600"/>
            <a:ext cx="1219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362" name="TextBox 16"/>
          <p:cNvSpPr txBox="1">
            <a:spLocks noChangeArrowheads="1"/>
          </p:cNvSpPr>
          <p:nvPr/>
        </p:nvSpPr>
        <p:spPr bwMode="auto">
          <a:xfrm>
            <a:off x="152400" y="5105400"/>
            <a:ext cx="1512888" cy="461963"/>
          </a:xfrm>
          <a:prstGeom prst="rect">
            <a:avLst/>
          </a:prstGeom>
          <a:noFill/>
          <a:ln w="9525">
            <a:noFill/>
            <a:miter lim="800000"/>
            <a:headEnd/>
            <a:tailEnd/>
          </a:ln>
        </p:spPr>
        <p:txBody>
          <a:bodyPr wrap="none">
            <a:spAutoFit/>
          </a:bodyPr>
          <a:lstStyle/>
          <a:p>
            <a:r>
              <a:rPr lang="fr-FR" sz="1200">
                <a:solidFill>
                  <a:srgbClr val="0000FF"/>
                </a:solidFill>
              </a:rPr>
              <a:t>Condition de début </a:t>
            </a:r>
          </a:p>
          <a:p>
            <a:r>
              <a:rPr lang="fr-FR" sz="1200">
                <a:solidFill>
                  <a:srgbClr val="0000FF"/>
                </a:solidFill>
              </a:rPr>
              <a:t>de transfert</a:t>
            </a:r>
            <a:endParaRPr lang="en-US" sz="1200">
              <a:solidFill>
                <a:srgbClr val="0000FF"/>
              </a:solidFill>
            </a:endParaRPr>
          </a:p>
        </p:txBody>
      </p:sp>
      <p:sp>
        <p:nvSpPr>
          <p:cNvPr id="228363" name="TextBox 17"/>
          <p:cNvSpPr txBox="1">
            <a:spLocks noChangeArrowheads="1"/>
          </p:cNvSpPr>
          <p:nvPr/>
        </p:nvSpPr>
        <p:spPr bwMode="auto">
          <a:xfrm>
            <a:off x="7696200" y="5105400"/>
            <a:ext cx="1343025" cy="461963"/>
          </a:xfrm>
          <a:prstGeom prst="rect">
            <a:avLst/>
          </a:prstGeom>
          <a:noFill/>
          <a:ln w="9525">
            <a:noFill/>
            <a:miter lim="800000"/>
            <a:headEnd/>
            <a:tailEnd/>
          </a:ln>
        </p:spPr>
        <p:txBody>
          <a:bodyPr wrap="none">
            <a:spAutoFit/>
          </a:bodyPr>
          <a:lstStyle/>
          <a:p>
            <a:r>
              <a:rPr lang="fr-FR" sz="1200">
                <a:solidFill>
                  <a:srgbClr val="0000FF"/>
                </a:solidFill>
              </a:rPr>
              <a:t>Condition de Fin </a:t>
            </a:r>
          </a:p>
          <a:p>
            <a:r>
              <a:rPr lang="fr-FR" sz="1200">
                <a:solidFill>
                  <a:srgbClr val="0000FF"/>
                </a:solidFill>
              </a:rPr>
              <a:t>de transfert</a:t>
            </a:r>
            <a:endParaRPr lang="en-US" sz="1200">
              <a:solidFill>
                <a:srgbClr val="0000FF"/>
              </a:solidFill>
            </a:endParaRPr>
          </a:p>
        </p:txBody>
      </p:sp>
      <p:sp>
        <p:nvSpPr>
          <p:cNvPr id="19" name="Oval 18"/>
          <p:cNvSpPr/>
          <p:nvPr/>
        </p:nvSpPr>
        <p:spPr>
          <a:xfrm>
            <a:off x="6353175" y="4800600"/>
            <a:ext cx="1219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365" name="TextBox 13"/>
          <p:cNvSpPr txBox="1">
            <a:spLocks noChangeArrowheads="1"/>
          </p:cNvSpPr>
          <p:nvPr/>
        </p:nvSpPr>
        <p:spPr bwMode="auto">
          <a:xfrm>
            <a:off x="3962400" y="3352800"/>
            <a:ext cx="508000" cy="276225"/>
          </a:xfrm>
          <a:prstGeom prst="rect">
            <a:avLst/>
          </a:prstGeom>
          <a:noFill/>
          <a:ln w="9525">
            <a:noFill/>
            <a:miter lim="800000"/>
            <a:headEnd/>
            <a:tailEnd/>
          </a:ln>
        </p:spPr>
        <p:txBody>
          <a:bodyPr wrap="none">
            <a:spAutoFit/>
          </a:bodyPr>
          <a:lstStyle/>
          <a:p>
            <a:r>
              <a:rPr lang="fr-FR" sz="1200">
                <a:solidFill>
                  <a:srgbClr val="FF0000"/>
                </a:solidFill>
              </a:rPr>
              <a:t>Adr1</a:t>
            </a:r>
            <a:endParaRPr lang="en-US" sz="1200">
              <a:solidFill>
                <a:srgbClr val="FF0000"/>
              </a:solidFill>
            </a:endParaRPr>
          </a:p>
        </p:txBody>
      </p:sp>
      <p:sp>
        <p:nvSpPr>
          <p:cNvPr id="228366" name="TextBox 15"/>
          <p:cNvSpPr txBox="1">
            <a:spLocks noChangeArrowheads="1"/>
          </p:cNvSpPr>
          <p:nvPr/>
        </p:nvSpPr>
        <p:spPr bwMode="auto">
          <a:xfrm>
            <a:off x="4800600" y="3352800"/>
            <a:ext cx="508000" cy="276225"/>
          </a:xfrm>
          <a:prstGeom prst="rect">
            <a:avLst/>
          </a:prstGeom>
          <a:noFill/>
          <a:ln w="9525">
            <a:noFill/>
            <a:miter lim="800000"/>
            <a:headEnd/>
            <a:tailEnd/>
          </a:ln>
        </p:spPr>
        <p:txBody>
          <a:bodyPr wrap="none">
            <a:spAutoFit/>
          </a:bodyPr>
          <a:lstStyle/>
          <a:p>
            <a:r>
              <a:rPr lang="fr-FR" sz="1200">
                <a:solidFill>
                  <a:srgbClr val="FF0000"/>
                </a:solidFill>
              </a:rPr>
              <a:t>Adr2</a:t>
            </a:r>
            <a:endParaRPr lang="en-US" sz="1200">
              <a:solidFill>
                <a:srgbClr val="FF0000"/>
              </a:solidFill>
            </a:endParaRPr>
          </a:p>
        </p:txBody>
      </p:sp>
      <p:sp>
        <p:nvSpPr>
          <p:cNvPr id="228367" name="TextBox 19"/>
          <p:cNvSpPr txBox="1">
            <a:spLocks noChangeArrowheads="1"/>
          </p:cNvSpPr>
          <p:nvPr/>
        </p:nvSpPr>
        <p:spPr bwMode="auto">
          <a:xfrm>
            <a:off x="5562600" y="3352800"/>
            <a:ext cx="508000" cy="276225"/>
          </a:xfrm>
          <a:prstGeom prst="rect">
            <a:avLst/>
          </a:prstGeom>
          <a:noFill/>
          <a:ln w="9525">
            <a:noFill/>
            <a:miter lim="800000"/>
            <a:headEnd/>
            <a:tailEnd/>
          </a:ln>
        </p:spPr>
        <p:txBody>
          <a:bodyPr wrap="none">
            <a:spAutoFit/>
          </a:bodyPr>
          <a:lstStyle/>
          <a:p>
            <a:r>
              <a:rPr lang="fr-FR" sz="1200">
                <a:solidFill>
                  <a:srgbClr val="FF0000"/>
                </a:solidFill>
              </a:rPr>
              <a:t>Adr3</a:t>
            </a:r>
            <a:endParaRPr lang="en-US" sz="1200">
              <a:solidFill>
                <a:srgbClr val="FF0000"/>
              </a:solidFill>
            </a:endParaRPr>
          </a:p>
        </p:txBody>
      </p:sp>
      <p:cxnSp>
        <p:nvCxnSpPr>
          <p:cNvPr id="22" name="Straight Arrow Connector 21"/>
          <p:cNvCxnSpPr/>
          <p:nvPr/>
        </p:nvCxnSpPr>
        <p:spPr>
          <a:xfrm flipH="1">
            <a:off x="3048000" y="60706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8369" name="TextBox 24"/>
          <p:cNvSpPr txBox="1">
            <a:spLocks noChangeArrowheads="1"/>
          </p:cNvSpPr>
          <p:nvPr/>
        </p:nvSpPr>
        <p:spPr bwMode="auto">
          <a:xfrm>
            <a:off x="3581400" y="5943600"/>
            <a:ext cx="2438400" cy="246063"/>
          </a:xfrm>
          <a:prstGeom prst="rect">
            <a:avLst/>
          </a:prstGeom>
          <a:noFill/>
          <a:ln w="9525">
            <a:noFill/>
            <a:miter lim="800000"/>
            <a:headEnd/>
            <a:tailEnd/>
          </a:ln>
        </p:spPr>
        <p:txBody>
          <a:bodyPr>
            <a:spAutoFit/>
          </a:bodyPr>
          <a:lstStyle/>
          <a:p>
            <a:r>
              <a:rPr lang="fr-FR" sz="1000"/>
              <a:t>Adresse/Données/Signaux de contrôle</a:t>
            </a:r>
            <a:endParaRPr lang="en-US" sz="1000"/>
          </a:p>
        </p:txBody>
      </p:sp>
      <p:cxnSp>
        <p:nvCxnSpPr>
          <p:cNvPr id="36" name="Straight Arrow Connector 35"/>
          <p:cNvCxnSpPr/>
          <p:nvPr/>
        </p:nvCxnSpPr>
        <p:spPr>
          <a:xfrm>
            <a:off x="6019800" y="60960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fr-FR"/>
              <a:t>Les Liaisons Séries Synchrones et Asynchrones</a:t>
            </a:r>
            <a:endParaRPr lang="en-US"/>
          </a:p>
        </p:txBody>
      </p:sp>
      <p:sp>
        <p:nvSpPr>
          <p:cNvPr id="229378" name="Content Placeholder 2"/>
          <p:cNvSpPr>
            <a:spLocks noGrp="1"/>
          </p:cNvSpPr>
          <p:nvPr>
            <p:ph idx="1"/>
          </p:nvPr>
        </p:nvSpPr>
        <p:spPr>
          <a:xfrm>
            <a:off x="381000" y="914400"/>
            <a:ext cx="8229600" cy="533400"/>
          </a:xfrm>
        </p:spPr>
        <p:txBody>
          <a:bodyPr/>
          <a:lstStyle/>
          <a:p>
            <a:r>
              <a:rPr lang="fr-FR"/>
              <a:t>La liaision série synchrone</a:t>
            </a:r>
          </a:p>
          <a:p>
            <a:pPr lvl="1"/>
            <a:r>
              <a:rPr lang="fr-FR"/>
              <a:t>I2C : Inter Integrated Circuit bus</a:t>
            </a:r>
          </a:p>
          <a:p>
            <a:pPr lvl="2"/>
            <a:r>
              <a:rPr lang="fr-FR"/>
              <a:t>Vitesse de transmission</a:t>
            </a: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2938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29D83306-5104-45D8-A745-7DF149227E03}" type="slidenum">
              <a:rPr lang="en-US" smtClean="0"/>
              <a:pPr>
                <a:defRPr/>
              </a:pPr>
              <a:t>66</a:t>
            </a:fld>
            <a:endParaRPr lang="en-US"/>
          </a:p>
        </p:txBody>
      </p:sp>
      <p:graphicFrame>
        <p:nvGraphicFramePr>
          <p:cNvPr id="7" name="Table 6"/>
          <p:cNvGraphicFramePr>
            <a:graphicFrameLocks noGrp="1"/>
          </p:cNvGraphicFramePr>
          <p:nvPr/>
        </p:nvGraphicFramePr>
        <p:xfrm>
          <a:off x="1447800" y="1981200"/>
          <a:ext cx="6553200" cy="1737716"/>
        </p:xfrm>
        <a:graphic>
          <a:graphicData uri="http://schemas.openxmlformats.org/drawingml/2006/table">
            <a:tbl>
              <a:tblPr firstRow="1" bandRow="1">
                <a:tableStyleId>{5C22544A-7EE6-4342-B048-85BDC9FD1C3A}</a:tableStyleId>
              </a:tblPr>
              <a:tblGrid>
                <a:gridCol w="131064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982980">
                  <a:extLst>
                    <a:ext uri="{9D8B030D-6E8A-4147-A177-3AD203B41FA5}">
                      <a16:colId xmlns:a16="http://schemas.microsoft.com/office/drawing/2014/main" val="20002"/>
                    </a:ext>
                  </a:extLst>
                </a:gridCol>
                <a:gridCol w="1474470">
                  <a:extLst>
                    <a:ext uri="{9D8B030D-6E8A-4147-A177-3AD203B41FA5}">
                      <a16:colId xmlns:a16="http://schemas.microsoft.com/office/drawing/2014/main" val="20003"/>
                    </a:ext>
                  </a:extLst>
                </a:gridCol>
                <a:gridCol w="1146810">
                  <a:extLst>
                    <a:ext uri="{9D8B030D-6E8A-4147-A177-3AD203B41FA5}">
                      <a16:colId xmlns:a16="http://schemas.microsoft.com/office/drawing/2014/main" val="20004"/>
                    </a:ext>
                  </a:extLst>
                </a:gridCol>
              </a:tblGrid>
              <a:tr h="263968">
                <a:tc>
                  <a:txBody>
                    <a:bodyPr/>
                    <a:lstStyle/>
                    <a:p>
                      <a:pPr algn="ctr"/>
                      <a:r>
                        <a:rPr lang="fr-FR" sz="1200" dirty="0"/>
                        <a:t>Mode</a:t>
                      </a:r>
                      <a:endParaRPr lang="en-US" sz="1200" dirty="0"/>
                    </a:p>
                  </a:txBody>
                  <a:tcPr/>
                </a:tc>
                <a:tc>
                  <a:txBody>
                    <a:bodyPr/>
                    <a:lstStyle/>
                    <a:p>
                      <a:pPr algn="ctr"/>
                      <a:r>
                        <a:rPr lang="fr-FR" sz="1200" dirty="0"/>
                        <a:t>Vitesse </a:t>
                      </a:r>
                    </a:p>
                    <a:p>
                      <a:pPr algn="ctr"/>
                      <a:r>
                        <a:rPr lang="fr-FR" sz="1200" dirty="0"/>
                        <a:t>(</a:t>
                      </a:r>
                      <a:r>
                        <a:rPr lang="fr-FR" sz="1200" dirty="0" err="1"/>
                        <a:t>kBit</a:t>
                      </a:r>
                      <a:r>
                        <a:rPr lang="fr-FR" sz="1200" dirty="0"/>
                        <a:t>/s)</a:t>
                      </a:r>
                      <a:endParaRPr lang="en-US" sz="1200" dirty="0"/>
                    </a:p>
                  </a:txBody>
                  <a:tcPr/>
                </a:tc>
                <a:tc>
                  <a:txBody>
                    <a:bodyPr/>
                    <a:lstStyle/>
                    <a:p>
                      <a:pPr algn="ctr"/>
                      <a:r>
                        <a:rPr lang="fr-FR" sz="1200" dirty="0"/>
                        <a:t>TR</a:t>
                      </a:r>
                      <a:endParaRPr lang="en-US" sz="1200" dirty="0"/>
                    </a:p>
                  </a:txBody>
                  <a:tcPr/>
                </a:tc>
                <a:tc>
                  <a:txBody>
                    <a:bodyPr/>
                    <a:lstStyle/>
                    <a:p>
                      <a:pPr algn="ctr"/>
                      <a:r>
                        <a:rPr lang="fr-FR" sz="1200" dirty="0"/>
                        <a:t>Max. </a:t>
                      </a:r>
                      <a:r>
                        <a:rPr lang="fr-FR" sz="1200" dirty="0" err="1"/>
                        <a:t>Cload</a:t>
                      </a:r>
                      <a:r>
                        <a:rPr lang="fr-FR" sz="1200" dirty="0"/>
                        <a:t> </a:t>
                      </a:r>
                    </a:p>
                    <a:p>
                      <a:pPr algn="ctr"/>
                      <a:r>
                        <a:rPr lang="fr-FR" sz="1200" dirty="0"/>
                        <a:t>(pF)</a:t>
                      </a:r>
                      <a:endParaRPr lang="en-US" sz="1200" dirty="0"/>
                    </a:p>
                  </a:txBody>
                  <a:tcPr/>
                </a:tc>
                <a:tc>
                  <a:txBody>
                    <a:bodyPr/>
                    <a:lstStyle/>
                    <a:p>
                      <a:pPr algn="ctr"/>
                      <a:r>
                        <a:rPr lang="fr-FR" sz="1200" dirty="0" err="1"/>
                        <a:t>Rp</a:t>
                      </a:r>
                      <a:endParaRPr lang="en-US" sz="1200" dirty="0"/>
                    </a:p>
                  </a:txBody>
                  <a:tcPr/>
                </a:tc>
                <a:extLst>
                  <a:ext uri="{0D108BD9-81ED-4DB2-BD59-A6C34878D82A}">
                    <a16:rowId xmlns:a16="http://schemas.microsoft.com/office/drawing/2014/main" val="10000"/>
                  </a:ext>
                </a:extLst>
              </a:tr>
              <a:tr h="259169">
                <a:tc>
                  <a:txBody>
                    <a:bodyPr/>
                    <a:lstStyle/>
                    <a:p>
                      <a:r>
                        <a:rPr lang="fr-FR" sz="1000" dirty="0"/>
                        <a:t>Standard</a:t>
                      </a:r>
                      <a:endParaRPr lang="en-US" sz="1000" dirty="0"/>
                    </a:p>
                  </a:txBody>
                  <a:tcPr/>
                </a:tc>
                <a:tc>
                  <a:txBody>
                    <a:bodyPr/>
                    <a:lstStyle/>
                    <a:p>
                      <a:pPr algn="ctr"/>
                      <a:r>
                        <a:rPr lang="fr-FR" sz="1000" dirty="0"/>
                        <a:t>100</a:t>
                      </a:r>
                      <a:endParaRPr lang="en-US" sz="1000" dirty="0"/>
                    </a:p>
                  </a:txBody>
                  <a:tcPr/>
                </a:tc>
                <a:tc>
                  <a:txBody>
                    <a:bodyPr/>
                    <a:lstStyle/>
                    <a:p>
                      <a:pPr algn="ctr"/>
                      <a:r>
                        <a:rPr lang="fr-FR" sz="1000" dirty="0"/>
                        <a:t>1µs</a:t>
                      </a:r>
                      <a:endParaRPr lang="en-US" sz="1000" dirty="0"/>
                    </a:p>
                  </a:txBody>
                  <a:tcPr/>
                </a:tc>
                <a:tc>
                  <a:txBody>
                    <a:bodyPr/>
                    <a:lstStyle/>
                    <a:p>
                      <a:pPr algn="ctr"/>
                      <a:r>
                        <a:rPr lang="fr-FR" sz="1000" dirty="0"/>
                        <a:t>400</a:t>
                      </a:r>
                      <a:endParaRPr lang="en-US" sz="1000" dirty="0"/>
                    </a:p>
                  </a:txBody>
                  <a:tcPr/>
                </a:tc>
                <a:tc>
                  <a:txBody>
                    <a:bodyPr/>
                    <a:lstStyle/>
                    <a:p>
                      <a:pPr algn="ctr"/>
                      <a:r>
                        <a:rPr lang="fr-FR" sz="1000" dirty="0"/>
                        <a:t>2700</a:t>
                      </a:r>
                      <a:endParaRPr lang="en-US" sz="1000" dirty="0"/>
                    </a:p>
                  </a:txBody>
                  <a:tcPr/>
                </a:tc>
                <a:extLst>
                  <a:ext uri="{0D108BD9-81ED-4DB2-BD59-A6C34878D82A}">
                    <a16:rowId xmlns:a16="http://schemas.microsoft.com/office/drawing/2014/main" val="10001"/>
                  </a:ext>
                </a:extLst>
              </a:tr>
              <a:tr h="259169">
                <a:tc>
                  <a:txBody>
                    <a:bodyPr/>
                    <a:lstStyle/>
                    <a:p>
                      <a:r>
                        <a:rPr lang="fr-FR" sz="1000" dirty="0" err="1"/>
                        <a:t>Fast</a:t>
                      </a:r>
                      <a:endParaRPr lang="en-US" sz="1000" dirty="0"/>
                    </a:p>
                  </a:txBody>
                  <a:tcPr/>
                </a:tc>
                <a:tc>
                  <a:txBody>
                    <a:bodyPr/>
                    <a:lstStyle/>
                    <a:p>
                      <a:pPr algn="ctr"/>
                      <a:r>
                        <a:rPr lang="fr-FR" sz="1000" dirty="0"/>
                        <a:t>400</a:t>
                      </a:r>
                      <a:endParaRPr lang="en-US" sz="1000" dirty="0"/>
                    </a:p>
                  </a:txBody>
                  <a:tcPr/>
                </a:tc>
                <a:tc>
                  <a:txBody>
                    <a:bodyPr/>
                    <a:lstStyle/>
                    <a:p>
                      <a:pPr algn="ctr"/>
                      <a:r>
                        <a:rPr lang="fr-FR" sz="1000" dirty="0"/>
                        <a:t>300ns</a:t>
                      </a:r>
                      <a:endParaRPr lang="en-US" sz="1000" dirty="0"/>
                    </a:p>
                  </a:txBody>
                  <a:tcPr/>
                </a:tc>
                <a:tc>
                  <a:txBody>
                    <a:bodyPr/>
                    <a:lstStyle/>
                    <a:p>
                      <a:pPr algn="ctr"/>
                      <a:r>
                        <a:rPr lang="fr-FR" sz="1000" dirty="0"/>
                        <a:t>400</a:t>
                      </a:r>
                      <a:endParaRPr lang="en-US" sz="1000" dirty="0"/>
                    </a:p>
                  </a:txBody>
                  <a:tcPr/>
                </a:tc>
                <a:tc>
                  <a:txBody>
                    <a:bodyPr/>
                    <a:lstStyle/>
                    <a:p>
                      <a:pPr algn="ctr"/>
                      <a:r>
                        <a:rPr lang="fr-FR" sz="1000" dirty="0"/>
                        <a:t>820</a:t>
                      </a:r>
                      <a:endParaRPr lang="en-US" sz="1000" dirty="0"/>
                    </a:p>
                  </a:txBody>
                  <a:tcPr/>
                </a:tc>
                <a:extLst>
                  <a:ext uri="{0D108BD9-81ED-4DB2-BD59-A6C34878D82A}">
                    <a16:rowId xmlns:a16="http://schemas.microsoft.com/office/drawing/2014/main" val="10002"/>
                  </a:ext>
                </a:extLst>
              </a:tr>
              <a:tr h="259169">
                <a:tc>
                  <a:txBody>
                    <a:bodyPr/>
                    <a:lstStyle/>
                    <a:p>
                      <a:r>
                        <a:rPr lang="fr-FR" sz="1000" dirty="0" err="1"/>
                        <a:t>Fast</a:t>
                      </a:r>
                      <a:r>
                        <a:rPr lang="fr-FR" sz="1000" dirty="0"/>
                        <a:t> +</a:t>
                      </a:r>
                      <a:endParaRPr lang="en-US" sz="1000" dirty="0"/>
                    </a:p>
                  </a:txBody>
                  <a:tcPr/>
                </a:tc>
                <a:tc>
                  <a:txBody>
                    <a:bodyPr/>
                    <a:lstStyle/>
                    <a:p>
                      <a:pPr algn="ctr"/>
                      <a:r>
                        <a:rPr lang="fr-FR" sz="1000" dirty="0"/>
                        <a:t>1</a:t>
                      </a:r>
                      <a:endParaRPr lang="en-US" sz="1000" dirty="0"/>
                    </a:p>
                  </a:txBody>
                  <a:tcPr/>
                </a:tc>
                <a:tc>
                  <a:txBody>
                    <a:bodyPr/>
                    <a:lstStyle/>
                    <a:p>
                      <a:pPr algn="ctr"/>
                      <a:r>
                        <a:rPr lang="fr-FR" sz="1000" dirty="0"/>
                        <a:t>120ns</a:t>
                      </a:r>
                      <a:endParaRPr lang="en-US" sz="1000" dirty="0"/>
                    </a:p>
                  </a:txBody>
                  <a:tcPr/>
                </a:tc>
                <a:tc>
                  <a:txBody>
                    <a:bodyPr/>
                    <a:lstStyle/>
                    <a:p>
                      <a:pPr algn="ctr"/>
                      <a:r>
                        <a:rPr lang="fr-FR" sz="1000" dirty="0"/>
                        <a:t>550</a:t>
                      </a:r>
                      <a:endParaRPr lang="en-US" sz="1000" dirty="0"/>
                    </a:p>
                  </a:txBody>
                  <a:tcPr/>
                </a:tc>
                <a:tc>
                  <a:txBody>
                    <a:bodyPr/>
                    <a:lstStyle/>
                    <a:p>
                      <a:pPr algn="ctr"/>
                      <a:r>
                        <a:rPr lang="fr-FR" sz="1000" dirty="0"/>
                        <a:t>270</a:t>
                      </a:r>
                      <a:endParaRPr lang="en-US" sz="1000" dirty="0"/>
                    </a:p>
                  </a:txBody>
                  <a:tcPr/>
                </a:tc>
                <a:extLst>
                  <a:ext uri="{0D108BD9-81ED-4DB2-BD59-A6C34878D82A}">
                    <a16:rowId xmlns:a16="http://schemas.microsoft.com/office/drawing/2014/main" val="10003"/>
                  </a:ext>
                </a:extLst>
              </a:tr>
              <a:tr h="259169">
                <a:tc>
                  <a:txBody>
                    <a:bodyPr/>
                    <a:lstStyle/>
                    <a:p>
                      <a:r>
                        <a:rPr lang="fr-FR" sz="1000" dirty="0"/>
                        <a:t>High-speed</a:t>
                      </a:r>
                      <a:endParaRPr lang="en-US" sz="1000" dirty="0"/>
                    </a:p>
                  </a:txBody>
                  <a:tcPr/>
                </a:tc>
                <a:tc>
                  <a:txBody>
                    <a:bodyPr/>
                    <a:lstStyle/>
                    <a:p>
                      <a:pPr algn="ctr"/>
                      <a:r>
                        <a:rPr lang="fr-FR" sz="1000" dirty="0"/>
                        <a:t>3.4</a:t>
                      </a: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extLst>
                  <a:ext uri="{0D108BD9-81ED-4DB2-BD59-A6C34878D82A}">
                    <a16:rowId xmlns:a16="http://schemas.microsoft.com/office/drawing/2014/main" val="10004"/>
                  </a:ext>
                </a:extLst>
              </a:tr>
              <a:tr h="187604">
                <a:tc>
                  <a:txBody>
                    <a:bodyPr/>
                    <a:lstStyle/>
                    <a:p>
                      <a:r>
                        <a:rPr lang="fr-FR" sz="1000" dirty="0"/>
                        <a:t>Ultra-</a:t>
                      </a:r>
                      <a:r>
                        <a:rPr lang="fr-FR" sz="1000" dirty="0" err="1"/>
                        <a:t>fast</a:t>
                      </a:r>
                      <a:endParaRPr lang="en-US" sz="1000" dirty="0"/>
                    </a:p>
                  </a:txBody>
                  <a:tcPr/>
                </a:tc>
                <a:tc>
                  <a:txBody>
                    <a:bodyPr/>
                    <a:lstStyle/>
                    <a:p>
                      <a:pPr algn="ctr"/>
                      <a:r>
                        <a:rPr lang="fr-FR" sz="1000" dirty="0"/>
                        <a:t>5</a:t>
                      </a: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fr-FR"/>
              <a:t>Les Liaisons Séries Synchrones et Asynchrones</a:t>
            </a:r>
            <a:endParaRPr lang="en-US"/>
          </a:p>
        </p:txBody>
      </p:sp>
      <p:sp>
        <p:nvSpPr>
          <p:cNvPr id="230402" name="Content Placeholder 2"/>
          <p:cNvSpPr>
            <a:spLocks noGrp="1"/>
          </p:cNvSpPr>
          <p:nvPr>
            <p:ph idx="1"/>
          </p:nvPr>
        </p:nvSpPr>
        <p:spPr>
          <a:xfrm>
            <a:off x="381000" y="914400"/>
            <a:ext cx="8229600" cy="381000"/>
          </a:xfrm>
        </p:spPr>
        <p:txBody>
          <a:bodyPr/>
          <a:lstStyle/>
          <a:p>
            <a:r>
              <a:rPr lang="fr-FR"/>
              <a:t>La liaision série synchrone</a:t>
            </a:r>
          </a:p>
          <a:p>
            <a:pPr lvl="1"/>
            <a:r>
              <a:rPr lang="fr-FR"/>
              <a:t>I2C : Inter Integrated Circuit bus</a:t>
            </a:r>
          </a:p>
          <a:p>
            <a:pPr lvl="2"/>
            <a:r>
              <a:rPr lang="fr-FR"/>
              <a:t>I2C et Aarduino</a:t>
            </a: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040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FB704218-0E8D-4710-9D5F-9C83378C3210}" type="slidenum">
              <a:rPr lang="en-US" smtClean="0"/>
              <a:pPr>
                <a:defRPr/>
              </a:pPr>
              <a:t>67</a:t>
            </a:fld>
            <a:endParaRPr lang="en-US"/>
          </a:p>
        </p:txBody>
      </p:sp>
      <p:grpSp>
        <p:nvGrpSpPr>
          <p:cNvPr id="230406" name="Group 13"/>
          <p:cNvGrpSpPr>
            <a:grpSpLocks/>
          </p:cNvGrpSpPr>
          <p:nvPr/>
        </p:nvGrpSpPr>
        <p:grpSpPr bwMode="auto">
          <a:xfrm>
            <a:off x="2438400" y="2362200"/>
            <a:ext cx="4800600" cy="3457575"/>
            <a:chOff x="2438400" y="2362200"/>
            <a:chExt cx="4800600" cy="3457535"/>
          </a:xfrm>
        </p:grpSpPr>
        <p:pic>
          <p:nvPicPr>
            <p:cNvPr id="230407" name="Picture 2" descr="http://wordpress.alphao.org/wp-content/uploads/2012/12/i2c_connection.png"/>
            <p:cNvPicPr>
              <a:picLocks noChangeAspect="1" noChangeArrowheads="1"/>
            </p:cNvPicPr>
            <p:nvPr/>
          </p:nvPicPr>
          <p:blipFill>
            <a:blip r:embed="rId3"/>
            <a:srcRect/>
            <a:stretch>
              <a:fillRect/>
            </a:stretch>
          </p:blipFill>
          <p:spPr bwMode="auto">
            <a:xfrm>
              <a:off x="2438400" y="2362200"/>
              <a:ext cx="4800600" cy="3457535"/>
            </a:xfrm>
            <a:prstGeom prst="rect">
              <a:avLst/>
            </a:prstGeom>
            <a:noFill/>
            <a:ln w="9525">
              <a:noFill/>
              <a:miter lim="800000"/>
              <a:headEnd/>
              <a:tailEnd/>
            </a:ln>
          </p:spPr>
        </p:pic>
        <p:sp>
          <p:nvSpPr>
            <p:cNvPr id="230408" name="TextBox 10"/>
            <p:cNvSpPr txBox="1">
              <a:spLocks noChangeArrowheads="1"/>
            </p:cNvSpPr>
            <p:nvPr/>
          </p:nvSpPr>
          <p:spPr bwMode="auto">
            <a:xfrm>
              <a:off x="6300366" y="2651142"/>
              <a:ext cx="234360" cy="307777"/>
            </a:xfrm>
            <a:prstGeom prst="rect">
              <a:avLst/>
            </a:prstGeom>
            <a:solidFill>
              <a:schemeClr val="bg1"/>
            </a:solidFill>
            <a:ln w="9525">
              <a:noFill/>
              <a:miter lim="800000"/>
              <a:headEnd/>
              <a:tailEnd/>
            </a:ln>
          </p:spPr>
          <p:txBody>
            <a:bodyPr wrap="none">
              <a:spAutoFit/>
            </a:bodyPr>
            <a:lstStyle/>
            <a:p>
              <a:r>
                <a:rPr lang="fr-FR" sz="1400"/>
                <a:t> </a:t>
              </a:r>
              <a:endParaRPr lang="en-US" sz="1400"/>
            </a:p>
          </p:txBody>
        </p:sp>
        <p:sp>
          <p:nvSpPr>
            <p:cNvPr id="230409" name="TextBox 11"/>
            <p:cNvSpPr txBox="1">
              <a:spLocks noChangeArrowheads="1"/>
            </p:cNvSpPr>
            <p:nvPr/>
          </p:nvSpPr>
          <p:spPr bwMode="auto">
            <a:xfrm>
              <a:off x="6298170" y="3851507"/>
              <a:ext cx="234360" cy="307777"/>
            </a:xfrm>
            <a:prstGeom prst="rect">
              <a:avLst/>
            </a:prstGeom>
            <a:solidFill>
              <a:schemeClr val="bg1"/>
            </a:solidFill>
            <a:ln w="9525">
              <a:noFill/>
              <a:miter lim="800000"/>
              <a:headEnd/>
              <a:tailEnd/>
            </a:ln>
          </p:spPr>
          <p:txBody>
            <a:bodyPr wrap="none">
              <a:spAutoFit/>
            </a:bodyPr>
            <a:lstStyle/>
            <a:p>
              <a:r>
                <a:rPr lang="fr-FR" sz="1400"/>
                <a:t> </a:t>
              </a:r>
              <a:endParaRPr lang="en-US" sz="1400"/>
            </a:p>
          </p:txBody>
        </p:sp>
        <p:sp>
          <p:nvSpPr>
            <p:cNvPr id="230410" name="TextBox 12"/>
            <p:cNvSpPr txBox="1">
              <a:spLocks noChangeArrowheads="1"/>
            </p:cNvSpPr>
            <p:nvPr/>
          </p:nvSpPr>
          <p:spPr bwMode="auto">
            <a:xfrm>
              <a:off x="6303456" y="4962791"/>
              <a:ext cx="234360" cy="307777"/>
            </a:xfrm>
            <a:prstGeom prst="rect">
              <a:avLst/>
            </a:prstGeom>
            <a:solidFill>
              <a:schemeClr val="bg1"/>
            </a:solidFill>
            <a:ln w="9525">
              <a:noFill/>
              <a:miter lim="800000"/>
              <a:headEnd/>
              <a:tailEnd/>
            </a:ln>
          </p:spPr>
          <p:txBody>
            <a:bodyPr wrap="none">
              <a:spAutoFit/>
            </a:bodyPr>
            <a:lstStyle/>
            <a:p>
              <a:r>
                <a:rPr lang="fr-FR" sz="1400"/>
                <a:t> </a:t>
              </a:r>
              <a:endParaRPr lang="en-US" sz="1400"/>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fr-FR"/>
              <a:t>Les Liaisons Séries Synchrones et Asynchrones</a:t>
            </a:r>
            <a:endParaRPr lang="en-US"/>
          </a:p>
        </p:txBody>
      </p:sp>
      <p:sp>
        <p:nvSpPr>
          <p:cNvPr id="231426" name="Content Placeholder 2"/>
          <p:cNvSpPr>
            <a:spLocks noGrp="1"/>
          </p:cNvSpPr>
          <p:nvPr>
            <p:ph idx="1"/>
          </p:nvPr>
        </p:nvSpPr>
        <p:spPr>
          <a:xfrm>
            <a:off x="381000" y="914400"/>
            <a:ext cx="8229600" cy="1219200"/>
          </a:xfrm>
        </p:spPr>
        <p:txBody>
          <a:bodyPr/>
          <a:lstStyle/>
          <a:p>
            <a:r>
              <a:rPr lang="fr-FR"/>
              <a:t>La liaision série synchrone</a:t>
            </a:r>
          </a:p>
          <a:p>
            <a:pPr lvl="1"/>
            <a:r>
              <a:rPr lang="fr-FR"/>
              <a:t>I2C : Inter Integrated Circuit bus</a:t>
            </a:r>
          </a:p>
          <a:p>
            <a:pPr lvl="2"/>
            <a:r>
              <a:rPr lang="fr-FR"/>
              <a:t>Structure d’une trame I2C.</a:t>
            </a:r>
          </a:p>
          <a:p>
            <a:pPr lvl="3"/>
            <a:r>
              <a:rPr lang="fr-FR"/>
              <a:t>Dépend du type d’opération réalisée (cette formation n’envisage que les cas les plus standards).</a:t>
            </a:r>
          </a:p>
          <a:p>
            <a:pPr lvl="3"/>
            <a:endParaRPr lang="fr-FR"/>
          </a:p>
          <a:p>
            <a:pPr lvl="3"/>
            <a:r>
              <a:rPr lang="fr-FR"/>
              <a:t>L’écriture d’un octet dans un périphérique ( ex: PCF8574A)</a:t>
            </a:r>
          </a:p>
          <a:p>
            <a:pPr lvl="1"/>
            <a:endParaRPr lang="fr-F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1428"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A735AA62-2F7C-4F73-8918-60CF9D38CBB2}" type="slidenum">
              <a:rPr lang="en-US" smtClean="0"/>
              <a:pPr>
                <a:defRPr/>
              </a:pPr>
              <a:t>68</a:t>
            </a:fld>
            <a:endParaRPr lang="en-US" dirty="0"/>
          </a:p>
        </p:txBody>
      </p:sp>
      <p:pic>
        <p:nvPicPr>
          <p:cNvPr id="231430" name="Picture 6" descr="http://i.ebayimg.com/00/s/NTgwWDU4MA==/z/VzYAAMXQE9hSA7Sc/$(KGrHqZHJE0FHlvSt8RmBS!7Sc!,S!~~60_3.JPG"/>
          <p:cNvPicPr>
            <a:picLocks noChangeAspect="1" noChangeArrowheads="1"/>
          </p:cNvPicPr>
          <p:nvPr/>
        </p:nvPicPr>
        <p:blipFill>
          <a:blip r:embed="rId3"/>
          <a:srcRect/>
          <a:stretch>
            <a:fillRect/>
          </a:stretch>
        </p:blipFill>
        <p:spPr bwMode="auto">
          <a:xfrm>
            <a:off x="1219200" y="4495800"/>
            <a:ext cx="1676400" cy="1676400"/>
          </a:xfrm>
          <a:prstGeom prst="rect">
            <a:avLst/>
          </a:prstGeom>
          <a:noFill/>
          <a:ln w="9525">
            <a:noFill/>
            <a:miter lim="800000"/>
            <a:headEnd/>
            <a:tailEnd/>
          </a:ln>
        </p:spPr>
      </p:pic>
      <p:pic>
        <p:nvPicPr>
          <p:cNvPr id="231431" name="Picture 7"/>
          <p:cNvPicPr>
            <a:picLocks noChangeAspect="1" noChangeArrowheads="1"/>
          </p:cNvPicPr>
          <p:nvPr/>
        </p:nvPicPr>
        <p:blipFill>
          <a:blip r:embed="rId4"/>
          <a:srcRect/>
          <a:stretch>
            <a:fillRect/>
          </a:stretch>
        </p:blipFill>
        <p:spPr bwMode="auto">
          <a:xfrm>
            <a:off x="3581400" y="2971800"/>
            <a:ext cx="1646238" cy="2628900"/>
          </a:xfrm>
          <a:prstGeom prst="rect">
            <a:avLst/>
          </a:prstGeom>
          <a:noFill/>
          <a:ln w="9525">
            <a:noFill/>
            <a:miter lim="800000"/>
            <a:headEnd/>
            <a:tailEnd/>
          </a:ln>
        </p:spPr>
      </p:pic>
      <p:cxnSp>
        <p:nvCxnSpPr>
          <p:cNvPr id="100" name="Straight Connector 99"/>
          <p:cNvCxnSpPr/>
          <p:nvPr/>
        </p:nvCxnSpPr>
        <p:spPr>
          <a:xfrm>
            <a:off x="5181600" y="3697288"/>
            <a:ext cx="1143000" cy="0"/>
          </a:xfrm>
          <a:prstGeom prst="line">
            <a:avLst/>
          </a:prstGeom>
          <a:ln w="1270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189538" y="3922713"/>
            <a:ext cx="1143000" cy="0"/>
          </a:xfrm>
          <a:prstGeom prst="line">
            <a:avLst/>
          </a:prstGeom>
          <a:ln w="12700">
            <a:solidFill>
              <a:srgbClr val="0000FF"/>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400800" y="3200400"/>
            <a:ext cx="152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435" name="TextBox 102"/>
          <p:cNvSpPr txBox="1">
            <a:spLocks noChangeArrowheads="1"/>
          </p:cNvSpPr>
          <p:nvPr/>
        </p:nvSpPr>
        <p:spPr bwMode="auto">
          <a:xfrm>
            <a:off x="6781800" y="3276600"/>
            <a:ext cx="979488" cy="369888"/>
          </a:xfrm>
          <a:prstGeom prst="rect">
            <a:avLst/>
          </a:prstGeom>
          <a:noFill/>
          <a:ln w="9525">
            <a:noFill/>
            <a:miter lim="800000"/>
            <a:headEnd/>
            <a:tailEnd/>
          </a:ln>
        </p:spPr>
        <p:txBody>
          <a:bodyPr wrap="none">
            <a:spAutoFit/>
          </a:bodyPr>
          <a:lstStyle/>
          <a:p>
            <a:r>
              <a:rPr lang="fr-FR"/>
              <a:t>Arduino</a:t>
            </a:r>
            <a:endParaRPr lang="en-US"/>
          </a:p>
        </p:txBody>
      </p:sp>
      <p:sp>
        <p:nvSpPr>
          <p:cNvPr id="231436" name="TextBox 103"/>
          <p:cNvSpPr txBox="1">
            <a:spLocks noChangeArrowheads="1"/>
          </p:cNvSpPr>
          <p:nvPr/>
        </p:nvSpPr>
        <p:spPr bwMode="auto">
          <a:xfrm>
            <a:off x="6400800" y="3581400"/>
            <a:ext cx="460375" cy="246063"/>
          </a:xfrm>
          <a:prstGeom prst="rect">
            <a:avLst/>
          </a:prstGeom>
          <a:noFill/>
          <a:ln w="9525">
            <a:noFill/>
            <a:miter lim="800000"/>
            <a:headEnd/>
            <a:tailEnd/>
          </a:ln>
        </p:spPr>
        <p:txBody>
          <a:bodyPr wrap="none">
            <a:spAutoFit/>
          </a:bodyPr>
          <a:lstStyle/>
          <a:p>
            <a:r>
              <a:rPr lang="fr-FR" sz="1000">
                <a:latin typeface="Comic Sans MS" pitchFamily="66" charset="0"/>
              </a:rPr>
              <a:t>SDA</a:t>
            </a:r>
            <a:endParaRPr lang="en-US" sz="1000">
              <a:latin typeface="Comic Sans MS" pitchFamily="66" charset="0"/>
            </a:endParaRPr>
          </a:p>
        </p:txBody>
      </p:sp>
      <p:pic>
        <p:nvPicPr>
          <p:cNvPr id="231437" name="Picture 9"/>
          <p:cNvPicPr>
            <a:picLocks noChangeAspect="1" noChangeArrowheads="1"/>
          </p:cNvPicPr>
          <p:nvPr/>
        </p:nvPicPr>
        <p:blipFill>
          <a:blip r:embed="rId5"/>
          <a:srcRect/>
          <a:stretch>
            <a:fillRect/>
          </a:stretch>
        </p:blipFill>
        <p:spPr bwMode="auto">
          <a:xfrm>
            <a:off x="6040438" y="4648200"/>
            <a:ext cx="2493962" cy="609600"/>
          </a:xfrm>
          <a:prstGeom prst="rect">
            <a:avLst/>
          </a:prstGeom>
          <a:noFill/>
          <a:ln w="9525">
            <a:noFill/>
            <a:miter lim="800000"/>
            <a:headEnd/>
            <a:tailEnd/>
          </a:ln>
        </p:spPr>
      </p:pic>
      <p:pic>
        <p:nvPicPr>
          <p:cNvPr id="231438" name="Picture 10"/>
          <p:cNvPicPr>
            <a:picLocks noChangeAspect="1" noChangeArrowheads="1"/>
          </p:cNvPicPr>
          <p:nvPr/>
        </p:nvPicPr>
        <p:blipFill>
          <a:blip r:embed="rId6"/>
          <a:srcRect/>
          <a:stretch>
            <a:fillRect/>
          </a:stretch>
        </p:blipFill>
        <p:spPr bwMode="auto">
          <a:xfrm>
            <a:off x="6229350" y="5257800"/>
            <a:ext cx="2305050" cy="609600"/>
          </a:xfrm>
          <a:prstGeom prst="rect">
            <a:avLst/>
          </a:prstGeom>
          <a:noFill/>
          <a:ln w="9525">
            <a:noFill/>
            <a:miter lim="800000"/>
            <a:headEnd/>
            <a:tailEnd/>
          </a:ln>
        </p:spPr>
      </p:pic>
      <p:sp>
        <p:nvSpPr>
          <p:cNvPr id="231439" name="TextBox 107"/>
          <p:cNvSpPr txBox="1">
            <a:spLocks noChangeArrowheads="1"/>
          </p:cNvSpPr>
          <p:nvPr/>
        </p:nvSpPr>
        <p:spPr bwMode="auto">
          <a:xfrm>
            <a:off x="5562600" y="4953000"/>
            <a:ext cx="723900" cy="246063"/>
          </a:xfrm>
          <a:prstGeom prst="rect">
            <a:avLst/>
          </a:prstGeom>
          <a:noFill/>
          <a:ln w="9525">
            <a:noFill/>
            <a:miter lim="800000"/>
            <a:headEnd/>
            <a:tailEnd/>
          </a:ln>
        </p:spPr>
        <p:txBody>
          <a:bodyPr wrap="none">
            <a:spAutoFit/>
          </a:bodyPr>
          <a:lstStyle/>
          <a:p>
            <a:r>
              <a:rPr lang="fr-FR" sz="1000"/>
              <a:t>PCF8574</a:t>
            </a:r>
            <a:endParaRPr lang="en-US" sz="1000"/>
          </a:p>
        </p:txBody>
      </p:sp>
      <p:sp>
        <p:nvSpPr>
          <p:cNvPr id="231440" name="TextBox 108"/>
          <p:cNvSpPr txBox="1">
            <a:spLocks noChangeArrowheads="1"/>
          </p:cNvSpPr>
          <p:nvPr/>
        </p:nvSpPr>
        <p:spPr bwMode="auto">
          <a:xfrm>
            <a:off x="5518150" y="5613400"/>
            <a:ext cx="808038" cy="246063"/>
          </a:xfrm>
          <a:prstGeom prst="rect">
            <a:avLst/>
          </a:prstGeom>
          <a:noFill/>
          <a:ln w="9525">
            <a:noFill/>
            <a:miter lim="800000"/>
            <a:headEnd/>
            <a:tailEnd/>
          </a:ln>
        </p:spPr>
        <p:txBody>
          <a:bodyPr wrap="none">
            <a:spAutoFit/>
          </a:bodyPr>
          <a:lstStyle/>
          <a:p>
            <a:r>
              <a:rPr lang="fr-FR" sz="1000"/>
              <a:t>PCF8574A</a:t>
            </a:r>
            <a:endParaRPr lang="en-US" sz="1000"/>
          </a:p>
        </p:txBody>
      </p:sp>
      <p:sp>
        <p:nvSpPr>
          <p:cNvPr id="231441" name="TextBox 109"/>
          <p:cNvSpPr txBox="1">
            <a:spLocks noChangeArrowheads="1"/>
          </p:cNvSpPr>
          <p:nvPr/>
        </p:nvSpPr>
        <p:spPr bwMode="auto">
          <a:xfrm>
            <a:off x="6400800" y="3792538"/>
            <a:ext cx="420688" cy="246062"/>
          </a:xfrm>
          <a:prstGeom prst="rect">
            <a:avLst/>
          </a:prstGeom>
          <a:noFill/>
          <a:ln w="9525">
            <a:noFill/>
            <a:miter lim="800000"/>
            <a:headEnd/>
            <a:tailEnd/>
          </a:ln>
        </p:spPr>
        <p:txBody>
          <a:bodyPr wrap="none">
            <a:spAutoFit/>
          </a:bodyPr>
          <a:lstStyle/>
          <a:p>
            <a:r>
              <a:rPr lang="fr-FR" sz="1000">
                <a:latin typeface="Comic Sans MS" pitchFamily="66" charset="0"/>
              </a:rPr>
              <a:t>SCL</a:t>
            </a:r>
            <a:endParaRPr lang="en-US" sz="1000">
              <a:latin typeface="Comic Sans MS" pitchFamily="66" charset="0"/>
            </a:endParaRPr>
          </a:p>
        </p:txBody>
      </p:sp>
      <p:cxnSp>
        <p:nvCxnSpPr>
          <p:cNvPr id="112" name="Straight Arrow Connector 111"/>
          <p:cNvCxnSpPr/>
          <p:nvPr/>
        </p:nvCxnSpPr>
        <p:spPr>
          <a:xfrm>
            <a:off x="3036888" y="3468688"/>
            <a:ext cx="609600" cy="0"/>
          </a:xfrm>
          <a:prstGeom prst="straightConnector1">
            <a:avLst/>
          </a:prstGeom>
          <a:ln>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048000" y="3702050"/>
            <a:ext cx="609600" cy="0"/>
          </a:xfrm>
          <a:prstGeom prst="straightConnector1">
            <a:avLst/>
          </a:prstGeom>
          <a:ln>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3048000" y="3914775"/>
            <a:ext cx="609600" cy="0"/>
          </a:xfrm>
          <a:prstGeom prst="straightConnector1">
            <a:avLst/>
          </a:prstGeom>
          <a:ln>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31445" name="TextBox 114"/>
          <p:cNvSpPr txBox="1">
            <a:spLocks noChangeArrowheads="1"/>
          </p:cNvSpPr>
          <p:nvPr/>
        </p:nvSpPr>
        <p:spPr bwMode="auto">
          <a:xfrm>
            <a:off x="1752600" y="3505200"/>
            <a:ext cx="1350963" cy="508000"/>
          </a:xfrm>
          <a:prstGeom prst="rect">
            <a:avLst/>
          </a:prstGeom>
          <a:noFill/>
          <a:ln w="9525">
            <a:noFill/>
            <a:miter lim="800000"/>
            <a:headEnd/>
            <a:tailEnd/>
          </a:ln>
        </p:spPr>
        <p:txBody>
          <a:bodyPr wrap="none">
            <a:spAutoFit/>
          </a:bodyPr>
          <a:lstStyle/>
          <a:p>
            <a:r>
              <a:rPr lang="fr-FR" sz="900"/>
              <a:t>Sous-adresse  choisie </a:t>
            </a:r>
          </a:p>
          <a:p>
            <a:r>
              <a:rPr lang="fr-FR" sz="900"/>
              <a:t>par l’utilisateur</a:t>
            </a:r>
          </a:p>
          <a:p>
            <a:r>
              <a:rPr lang="fr-FR" sz="900"/>
              <a:t>Ex:  0x70 (112 dec)</a:t>
            </a:r>
            <a:endParaRPr lang="en-US" sz="900"/>
          </a:p>
        </p:txBody>
      </p:sp>
      <p:cxnSp>
        <p:nvCxnSpPr>
          <p:cNvPr id="117" name="Straight Arrow Connector 116"/>
          <p:cNvCxnSpPr/>
          <p:nvPr/>
        </p:nvCxnSpPr>
        <p:spPr>
          <a:xfrm flipV="1">
            <a:off x="8077200" y="5867400"/>
            <a:ext cx="0" cy="2286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7543800" y="60960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31448" name="TextBox 119"/>
          <p:cNvSpPr txBox="1">
            <a:spLocks noChangeArrowheads="1"/>
          </p:cNvSpPr>
          <p:nvPr/>
        </p:nvSpPr>
        <p:spPr bwMode="auto">
          <a:xfrm>
            <a:off x="6970713" y="5957888"/>
            <a:ext cx="625475" cy="246062"/>
          </a:xfrm>
          <a:prstGeom prst="rect">
            <a:avLst/>
          </a:prstGeom>
          <a:noFill/>
          <a:ln w="9525">
            <a:noFill/>
            <a:miter lim="800000"/>
            <a:headEnd/>
            <a:tailEnd/>
          </a:ln>
        </p:spPr>
        <p:txBody>
          <a:bodyPr wrap="none">
            <a:spAutoFit/>
          </a:bodyPr>
          <a:lstStyle/>
          <a:p>
            <a:r>
              <a:rPr lang="fr-FR" sz="1000"/>
              <a:t>Ecriture</a:t>
            </a:r>
            <a:endParaRPr lang="en-US" sz="1000"/>
          </a:p>
        </p:txBody>
      </p:sp>
      <p:cxnSp>
        <p:nvCxnSpPr>
          <p:cNvPr id="121" name="Straight Arrow Connector 120"/>
          <p:cNvCxnSpPr/>
          <p:nvPr/>
        </p:nvCxnSpPr>
        <p:spPr>
          <a:xfrm flipV="1">
            <a:off x="8001000" y="5181600"/>
            <a:ext cx="0" cy="2286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r>
              <a:rPr lang="fr-FR"/>
              <a:t>Les Liaisons Séries Synchrones et Asynchrones</a:t>
            </a:r>
            <a:endParaRPr lang="en-US"/>
          </a:p>
        </p:txBody>
      </p:sp>
      <p:sp>
        <p:nvSpPr>
          <p:cNvPr id="232450" name="Content Placeholder 2"/>
          <p:cNvSpPr>
            <a:spLocks noGrp="1"/>
          </p:cNvSpPr>
          <p:nvPr>
            <p:ph idx="1"/>
          </p:nvPr>
        </p:nvSpPr>
        <p:spPr>
          <a:xfrm>
            <a:off x="381000" y="914400"/>
            <a:ext cx="8229600" cy="1447800"/>
          </a:xfrm>
        </p:spPr>
        <p:txBody>
          <a:bodyPr/>
          <a:lstStyle/>
          <a:p>
            <a:r>
              <a:rPr lang="fr-FR"/>
              <a:t>La liaision série synchrone</a:t>
            </a:r>
          </a:p>
          <a:p>
            <a:pPr lvl="1"/>
            <a:r>
              <a:rPr lang="fr-FR"/>
              <a:t>I2C : Inter Integrated Circuit bus</a:t>
            </a:r>
          </a:p>
          <a:p>
            <a:pPr lvl="2"/>
            <a:r>
              <a:rPr lang="fr-FR"/>
              <a:t>Structure d’une trame I2C</a:t>
            </a:r>
          </a:p>
          <a:p>
            <a:pPr lvl="3"/>
            <a:r>
              <a:rPr lang="fr-FR"/>
              <a:t>Cas d’une écriture simple</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245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E5C468B7-FFEB-4569-B51E-60319D0883CE}" type="slidenum">
              <a:rPr lang="en-US" smtClean="0"/>
              <a:pPr>
                <a:defRPr/>
              </a:pPr>
              <a:t>69</a:t>
            </a:fld>
            <a:endParaRPr lang="en-US"/>
          </a:p>
        </p:txBody>
      </p:sp>
      <p:pic>
        <p:nvPicPr>
          <p:cNvPr id="232454" name="Picture 4"/>
          <p:cNvPicPr>
            <a:picLocks noChangeAspect="1" noChangeArrowheads="1"/>
          </p:cNvPicPr>
          <p:nvPr/>
        </p:nvPicPr>
        <p:blipFill>
          <a:blip r:embed="rId3"/>
          <a:srcRect/>
          <a:stretch>
            <a:fillRect/>
          </a:stretch>
        </p:blipFill>
        <p:spPr bwMode="auto">
          <a:xfrm>
            <a:off x="2971800" y="2438400"/>
            <a:ext cx="5105400" cy="1371600"/>
          </a:xfrm>
          <a:prstGeom prst="rect">
            <a:avLst/>
          </a:prstGeom>
          <a:noFill/>
          <a:ln w="9525">
            <a:noFill/>
            <a:miter lim="800000"/>
            <a:headEnd/>
            <a:tailEnd/>
          </a:ln>
        </p:spPr>
      </p:pic>
      <p:sp>
        <p:nvSpPr>
          <p:cNvPr id="232455" name="TextBox 7"/>
          <p:cNvSpPr txBox="1">
            <a:spLocks noChangeArrowheads="1"/>
          </p:cNvSpPr>
          <p:nvPr/>
        </p:nvSpPr>
        <p:spPr bwMode="auto">
          <a:xfrm>
            <a:off x="762000" y="4114800"/>
            <a:ext cx="2263775" cy="246063"/>
          </a:xfrm>
          <a:prstGeom prst="rect">
            <a:avLst/>
          </a:prstGeom>
          <a:noFill/>
          <a:ln w="9525">
            <a:noFill/>
            <a:miter lim="800000"/>
            <a:headEnd/>
            <a:tailEnd/>
          </a:ln>
        </p:spPr>
        <p:txBody>
          <a:bodyPr wrap="none">
            <a:spAutoFit/>
          </a:bodyPr>
          <a:lstStyle/>
          <a:p>
            <a:r>
              <a:rPr lang="fr-FR" sz="1000"/>
              <a:t>- Démarrage de l’opération d’écriture</a:t>
            </a:r>
            <a:endParaRPr lang="en-US" sz="1000"/>
          </a:p>
        </p:txBody>
      </p:sp>
      <p:sp>
        <p:nvSpPr>
          <p:cNvPr id="232456" name="TextBox 8"/>
          <p:cNvSpPr txBox="1">
            <a:spLocks noChangeArrowheads="1"/>
          </p:cNvSpPr>
          <p:nvPr/>
        </p:nvSpPr>
        <p:spPr bwMode="auto">
          <a:xfrm>
            <a:off x="762000" y="4343400"/>
            <a:ext cx="2112963" cy="246063"/>
          </a:xfrm>
          <a:prstGeom prst="rect">
            <a:avLst/>
          </a:prstGeom>
          <a:noFill/>
          <a:ln w="9525">
            <a:noFill/>
            <a:miter lim="800000"/>
            <a:headEnd/>
            <a:tailEnd/>
          </a:ln>
        </p:spPr>
        <p:txBody>
          <a:bodyPr wrap="none">
            <a:spAutoFit/>
          </a:bodyPr>
          <a:lstStyle/>
          <a:p>
            <a:r>
              <a:rPr lang="fr-FR" sz="1000">
                <a:solidFill>
                  <a:srgbClr val="0000FF"/>
                </a:solidFill>
              </a:rPr>
              <a:t>- Adresse du périphérique à écrire</a:t>
            </a:r>
            <a:endParaRPr lang="en-US" sz="1000">
              <a:solidFill>
                <a:srgbClr val="0000FF"/>
              </a:solidFill>
            </a:endParaRPr>
          </a:p>
        </p:txBody>
      </p:sp>
      <p:sp>
        <p:nvSpPr>
          <p:cNvPr id="232457" name="TextBox 9"/>
          <p:cNvSpPr txBox="1">
            <a:spLocks noChangeArrowheads="1"/>
          </p:cNvSpPr>
          <p:nvPr/>
        </p:nvSpPr>
        <p:spPr bwMode="auto">
          <a:xfrm>
            <a:off x="762000" y="4572000"/>
            <a:ext cx="3146425" cy="246063"/>
          </a:xfrm>
          <a:prstGeom prst="rect">
            <a:avLst/>
          </a:prstGeom>
          <a:noFill/>
          <a:ln w="9525">
            <a:noFill/>
            <a:miter lim="800000"/>
            <a:headEnd/>
            <a:tailEnd/>
          </a:ln>
        </p:spPr>
        <p:txBody>
          <a:bodyPr wrap="none">
            <a:spAutoFit/>
          </a:bodyPr>
          <a:lstStyle/>
          <a:p>
            <a:r>
              <a:rPr lang="fr-FR" sz="1000">
                <a:solidFill>
                  <a:srgbClr val="FF0000"/>
                </a:solidFill>
              </a:rPr>
              <a:t>- Type d’opération RW = 0 écriture, (RW =1 lecture)</a:t>
            </a:r>
            <a:endParaRPr lang="en-US" sz="1000">
              <a:solidFill>
                <a:srgbClr val="FF0000"/>
              </a:solidFill>
            </a:endParaRPr>
          </a:p>
        </p:txBody>
      </p:sp>
      <p:sp>
        <p:nvSpPr>
          <p:cNvPr id="232458" name="TextBox 10"/>
          <p:cNvSpPr txBox="1">
            <a:spLocks noChangeArrowheads="1"/>
          </p:cNvSpPr>
          <p:nvPr/>
        </p:nvSpPr>
        <p:spPr bwMode="auto">
          <a:xfrm>
            <a:off x="762000" y="5011738"/>
            <a:ext cx="1169988" cy="246062"/>
          </a:xfrm>
          <a:prstGeom prst="rect">
            <a:avLst/>
          </a:prstGeom>
          <a:noFill/>
          <a:ln w="9525">
            <a:noFill/>
            <a:miter lim="800000"/>
            <a:headEnd/>
            <a:tailEnd/>
          </a:ln>
        </p:spPr>
        <p:txBody>
          <a:bodyPr wrap="none">
            <a:spAutoFit/>
          </a:bodyPr>
          <a:lstStyle/>
          <a:p>
            <a:r>
              <a:rPr lang="fr-FR" sz="1000">
                <a:solidFill>
                  <a:srgbClr val="0000FF"/>
                </a:solidFill>
              </a:rPr>
              <a:t>- Donnée à écrire</a:t>
            </a:r>
            <a:endParaRPr lang="en-US" sz="1000">
              <a:solidFill>
                <a:srgbClr val="0000FF"/>
              </a:solidFill>
            </a:endParaRPr>
          </a:p>
        </p:txBody>
      </p:sp>
      <p:sp>
        <p:nvSpPr>
          <p:cNvPr id="232459" name="TextBox 11"/>
          <p:cNvSpPr txBox="1">
            <a:spLocks noChangeArrowheads="1"/>
          </p:cNvSpPr>
          <p:nvPr/>
        </p:nvSpPr>
        <p:spPr bwMode="auto">
          <a:xfrm>
            <a:off x="762000" y="5240338"/>
            <a:ext cx="2406650" cy="246062"/>
          </a:xfrm>
          <a:prstGeom prst="rect">
            <a:avLst/>
          </a:prstGeom>
          <a:noFill/>
          <a:ln w="9525">
            <a:noFill/>
            <a:miter lim="800000"/>
            <a:headEnd/>
            <a:tailEnd/>
          </a:ln>
        </p:spPr>
        <p:txBody>
          <a:bodyPr wrap="none">
            <a:spAutoFit/>
          </a:bodyPr>
          <a:lstStyle/>
          <a:p>
            <a:r>
              <a:rPr lang="fr-FR" sz="1000"/>
              <a:t>- Acquittement du périphérique, SDA=0</a:t>
            </a:r>
            <a:endParaRPr lang="en-US" sz="1000"/>
          </a:p>
        </p:txBody>
      </p:sp>
      <p:sp>
        <p:nvSpPr>
          <p:cNvPr id="232460" name="TextBox 12"/>
          <p:cNvSpPr txBox="1">
            <a:spLocks noChangeArrowheads="1"/>
          </p:cNvSpPr>
          <p:nvPr/>
        </p:nvSpPr>
        <p:spPr bwMode="auto">
          <a:xfrm>
            <a:off x="762000" y="4800600"/>
            <a:ext cx="2406650" cy="246063"/>
          </a:xfrm>
          <a:prstGeom prst="rect">
            <a:avLst/>
          </a:prstGeom>
          <a:noFill/>
          <a:ln w="9525">
            <a:noFill/>
            <a:miter lim="800000"/>
            <a:headEnd/>
            <a:tailEnd/>
          </a:ln>
        </p:spPr>
        <p:txBody>
          <a:bodyPr wrap="none">
            <a:spAutoFit/>
          </a:bodyPr>
          <a:lstStyle/>
          <a:p>
            <a:r>
              <a:rPr lang="fr-FR" sz="1000"/>
              <a:t>- Acquittement du périphérique, SDA=0</a:t>
            </a:r>
            <a:endParaRPr lang="en-US" sz="1000"/>
          </a:p>
        </p:txBody>
      </p:sp>
      <p:sp>
        <p:nvSpPr>
          <p:cNvPr id="232461" name="TextBox 13"/>
          <p:cNvSpPr txBox="1">
            <a:spLocks noChangeArrowheads="1"/>
          </p:cNvSpPr>
          <p:nvPr/>
        </p:nvSpPr>
        <p:spPr bwMode="auto">
          <a:xfrm>
            <a:off x="762000" y="5486400"/>
            <a:ext cx="1801813" cy="246063"/>
          </a:xfrm>
          <a:prstGeom prst="rect">
            <a:avLst/>
          </a:prstGeom>
          <a:noFill/>
          <a:ln w="9525">
            <a:noFill/>
            <a:miter lim="800000"/>
            <a:headEnd/>
            <a:tailEnd/>
          </a:ln>
        </p:spPr>
        <p:txBody>
          <a:bodyPr wrap="none">
            <a:spAutoFit/>
          </a:bodyPr>
          <a:lstStyle/>
          <a:p>
            <a:r>
              <a:rPr lang="fr-FR" sz="1000"/>
              <a:t>- Fin de l’opération d’écriture</a:t>
            </a:r>
            <a:endParaRPr lang="en-US" sz="1000"/>
          </a:p>
        </p:txBody>
      </p:sp>
      <p:sp>
        <p:nvSpPr>
          <p:cNvPr id="15" name="Left Brace 14"/>
          <p:cNvSpPr/>
          <p:nvPr/>
        </p:nvSpPr>
        <p:spPr>
          <a:xfrm rot="16200000">
            <a:off x="4595813" y="3162300"/>
            <a:ext cx="304800" cy="1295400"/>
          </a:xfrm>
          <a:prstGeom prst="leftBrace">
            <a:avLst>
              <a:gd name="adj1" fmla="val 19871"/>
              <a:gd name="adj2" fmla="val 51745"/>
            </a:avLst>
          </a:prstGeom>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16" name="Left Brace 15"/>
          <p:cNvSpPr/>
          <p:nvPr/>
        </p:nvSpPr>
        <p:spPr>
          <a:xfrm rot="16200000">
            <a:off x="6386513" y="3048000"/>
            <a:ext cx="304800" cy="1524000"/>
          </a:xfrm>
          <a:prstGeom prst="leftBrace">
            <a:avLst>
              <a:gd name="adj1" fmla="val 19871"/>
              <a:gd name="adj2" fmla="val 51745"/>
            </a:avLst>
          </a:prstGeom>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cxnSp>
        <p:nvCxnSpPr>
          <p:cNvPr id="17" name="Straight Connector 16"/>
          <p:cNvCxnSpPr/>
          <p:nvPr/>
        </p:nvCxnSpPr>
        <p:spPr>
          <a:xfrm>
            <a:off x="3124200" y="42672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4495800"/>
            <a:ext cx="16462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86200" y="4724400"/>
            <a:ext cx="1630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24200" y="4953000"/>
            <a:ext cx="25701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51816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24200" y="54102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24200" y="5638800"/>
            <a:ext cx="4449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962400" y="3810000"/>
            <a:ext cx="0" cy="4572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770438" y="3962400"/>
            <a:ext cx="0" cy="5334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511800" y="3657600"/>
            <a:ext cx="0" cy="10668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694363" y="3657600"/>
            <a:ext cx="0" cy="12954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53200" y="3962400"/>
            <a:ext cx="0" cy="12192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380288" y="3657600"/>
            <a:ext cx="0" cy="17526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573963" y="3810000"/>
            <a:ext cx="0" cy="182880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pic>
        <p:nvPicPr>
          <p:cNvPr id="232478" name="Picture 6" descr="http://i.ebayimg.com/00/s/NTgwWDU4MA==/z/VzYAAMXQE9hSA7Sc/$(KGrHqZHJE0FHlvSt8RmBS!7Sc!,S!~~60_3.JPG"/>
          <p:cNvPicPr>
            <a:picLocks noChangeAspect="1" noChangeArrowheads="1"/>
          </p:cNvPicPr>
          <p:nvPr/>
        </p:nvPicPr>
        <p:blipFill>
          <a:blip r:embed="rId4"/>
          <a:srcRect/>
          <a:stretch>
            <a:fillRect/>
          </a:stretch>
        </p:blipFill>
        <p:spPr bwMode="auto">
          <a:xfrm>
            <a:off x="6781800" y="685800"/>
            <a:ext cx="1676400" cy="1676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t>Introduction</a:t>
            </a:r>
          </a:p>
        </p:txBody>
      </p:sp>
      <p:sp>
        <p:nvSpPr>
          <p:cNvPr id="27650" name="Content Placeholder 2"/>
          <p:cNvSpPr>
            <a:spLocks noGrp="1"/>
          </p:cNvSpPr>
          <p:nvPr>
            <p:ph idx="1"/>
          </p:nvPr>
        </p:nvSpPr>
        <p:spPr/>
        <p:txBody>
          <a:bodyPr/>
          <a:lstStyle/>
          <a:p>
            <a:r>
              <a:rPr lang="fr-FR"/>
              <a:t>Les plus</a:t>
            </a:r>
          </a:p>
          <a:p>
            <a:endParaRPr lang="fr-FR"/>
          </a:p>
          <a:p>
            <a:pPr lvl="1"/>
            <a:r>
              <a:rPr lang="fr-FR" sz="1400"/>
              <a:t>Pouvoir réutiliser les développements matériels et logiciels (librairies)  créer par d’autres développeurs.</a:t>
            </a:r>
          </a:p>
          <a:p>
            <a:pPr lvl="1"/>
            <a:endParaRPr lang="fr-FR" sz="1400"/>
          </a:p>
          <a:p>
            <a:pPr lvl="1"/>
            <a:r>
              <a:rPr lang="fr-FR" sz="1400"/>
              <a:t>L’héritage des librairies permet de réduire considérablement le temps développement des systèmes.</a:t>
            </a:r>
          </a:p>
          <a:p>
            <a:endParaRPr lang="en-US"/>
          </a:p>
          <a:p>
            <a:pPr lvl="1"/>
            <a:r>
              <a:rPr lang="en-US" sz="1400"/>
              <a:t>La complexité de l’assemblage de fonctions électroniques et informatique est réduite</a:t>
            </a:r>
            <a:r>
              <a:rPr lang="en-US" sz="1400" baseline="30000"/>
              <a:t>(1)</a:t>
            </a:r>
            <a:r>
              <a:rPr lang="en-US" sz="1400"/>
              <a:t>.</a:t>
            </a:r>
          </a:p>
          <a:p>
            <a:pPr lvl="1"/>
            <a:endParaRPr lang="en-US" sz="1400"/>
          </a:p>
          <a:p>
            <a:pPr lvl="1"/>
            <a:r>
              <a:rPr lang="en-US" sz="1400"/>
              <a:t>Le développeur peut se concentrer sur le développement de son idée et facilite donc la création et l’innovation.</a:t>
            </a:r>
          </a:p>
          <a:p>
            <a:pPr lvl="1">
              <a:buFont typeface="Arial" charset="0"/>
              <a:buNone/>
            </a:pPr>
            <a:endParaRPr lang="en-US" sz="1400"/>
          </a:p>
          <a:p>
            <a:pPr lvl="1"/>
            <a:r>
              <a:rPr lang="en-US" sz="1400"/>
              <a:t>Cette simplification permet à tout un public n’ayant pas les compétences en électronique et informatique de créer et innover.</a:t>
            </a:r>
          </a:p>
          <a:p>
            <a:pPr lvl="1"/>
            <a:endParaRPr lang="en-US" sz="1400"/>
          </a:p>
          <a:p>
            <a:pPr lvl="1"/>
            <a:endParaRPr lang="en-US" sz="1400"/>
          </a:p>
          <a:p>
            <a:r>
              <a:rPr lang="en-US" sz="1400"/>
              <a:t>Note</a:t>
            </a:r>
          </a:p>
          <a:p>
            <a:pPr>
              <a:buFont typeface="Arial" charset="0"/>
              <a:buNone/>
            </a:pPr>
            <a:r>
              <a:rPr lang="en-US" sz="1400"/>
              <a:t>		</a:t>
            </a:r>
            <a:r>
              <a:rPr lang="en-US" sz="1400" baseline="30000"/>
              <a:t>(1)</a:t>
            </a:r>
            <a:r>
              <a:rPr lang="en-US" sz="1400"/>
              <a:t> </a:t>
            </a:r>
            <a:r>
              <a:rPr lang="en-US" sz="1000"/>
              <a:t>Le temps d’apprentissage d’un microcontrôleur peut prendre quelques jours à quelques mois en fonctions de la complexité des périphériqes qu’il intègre. Les librairies open source permettent de s’affranchir de cet apprentissage en utilisant des fonctions logicielles  qui intègrent la complexité de programmation des périphériques.</a:t>
            </a:r>
          </a:p>
        </p:txBody>
      </p:sp>
      <p:sp>
        <p:nvSpPr>
          <p:cNvPr id="4" name="Date Placeholder 3"/>
          <p:cNvSpPr>
            <a:spLocks noGrp="1"/>
          </p:cNvSpPr>
          <p:nvPr>
            <p:ph type="dt" sz="quarter" idx="10"/>
          </p:nvPr>
        </p:nvSpPr>
        <p:spPr/>
        <p:txBody>
          <a:bodyPr/>
          <a:lstStyle/>
          <a:p>
            <a:pPr>
              <a:defRPr/>
            </a:pPr>
            <a:fld id="{0DBDBC04-BE17-46A2-B783-33A5230D8C2E}" type="datetime1">
              <a:rPr lang="en-US" smtClean="0"/>
              <a:pPr>
                <a:defRPr/>
              </a:pPr>
              <a:t>11/13/2021</a:t>
            </a:fld>
            <a:endParaRPr lang="en-US"/>
          </a:p>
        </p:txBody>
      </p:sp>
      <p:sp>
        <p:nvSpPr>
          <p:cNvPr id="2765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8BEC8871-6802-496B-B529-C90016D3306E}"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p:txBody>
          <a:bodyPr/>
          <a:lstStyle/>
          <a:p>
            <a:r>
              <a:rPr lang="fr-FR"/>
              <a:t>Les Liaisons Séries Synchrones et Asynchrones</a:t>
            </a:r>
            <a:endParaRPr lang="en-US"/>
          </a:p>
        </p:txBody>
      </p:sp>
      <p:sp>
        <p:nvSpPr>
          <p:cNvPr id="233474" name="Content Placeholder 2"/>
          <p:cNvSpPr>
            <a:spLocks noGrp="1"/>
          </p:cNvSpPr>
          <p:nvPr>
            <p:ph idx="1"/>
          </p:nvPr>
        </p:nvSpPr>
        <p:spPr>
          <a:xfrm>
            <a:off x="381000" y="914400"/>
            <a:ext cx="8229600" cy="1447800"/>
          </a:xfrm>
        </p:spPr>
        <p:txBody>
          <a:bodyPr/>
          <a:lstStyle/>
          <a:p>
            <a:r>
              <a:rPr lang="fr-FR"/>
              <a:t>La liaision série synchrone</a:t>
            </a:r>
          </a:p>
          <a:p>
            <a:pPr lvl="1"/>
            <a:r>
              <a:rPr lang="fr-FR"/>
              <a:t>I2C : Inter Integrated Circuit bus</a:t>
            </a:r>
          </a:p>
          <a:p>
            <a:pPr lvl="2"/>
            <a:r>
              <a:rPr lang="fr-FR"/>
              <a:t>Structure d’une trame I2C.</a:t>
            </a:r>
          </a:p>
          <a:p>
            <a:pPr lvl="3"/>
            <a:r>
              <a:rPr lang="fr-FR"/>
              <a:t>Ecriture en rafale ( nombre d’écriture illimité)</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347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E95E0550-33CC-427C-9092-DC1F54566749}" type="slidenum">
              <a:rPr lang="en-US" smtClean="0"/>
              <a:pPr>
                <a:defRPr/>
              </a:pPr>
              <a:t>70</a:t>
            </a:fld>
            <a:endParaRPr lang="en-US"/>
          </a:p>
        </p:txBody>
      </p:sp>
      <p:pic>
        <p:nvPicPr>
          <p:cNvPr id="233478" name="Picture 3"/>
          <p:cNvPicPr>
            <a:picLocks noChangeAspect="1" noChangeArrowheads="1"/>
          </p:cNvPicPr>
          <p:nvPr/>
        </p:nvPicPr>
        <p:blipFill>
          <a:blip r:embed="rId3"/>
          <a:srcRect/>
          <a:stretch>
            <a:fillRect/>
          </a:stretch>
        </p:blipFill>
        <p:spPr bwMode="auto">
          <a:xfrm>
            <a:off x="1447800" y="2971800"/>
            <a:ext cx="6523038" cy="2133600"/>
          </a:xfrm>
          <a:prstGeom prst="rect">
            <a:avLst/>
          </a:prstGeom>
          <a:noFill/>
          <a:ln w="9525">
            <a:noFill/>
            <a:miter lim="800000"/>
            <a:headEnd/>
            <a:tailEnd/>
          </a:ln>
        </p:spPr>
      </p:pic>
      <p:pic>
        <p:nvPicPr>
          <p:cNvPr id="233479" name="Picture 6" descr="http://i.ebayimg.com/00/s/NTgwWDU4MA==/z/VzYAAMXQE9hSA7Sc/$(KGrHqZHJE0FHlvSt8RmBS!7Sc!,S!~~60_3.JPG"/>
          <p:cNvPicPr>
            <a:picLocks noChangeAspect="1" noChangeArrowheads="1"/>
          </p:cNvPicPr>
          <p:nvPr/>
        </p:nvPicPr>
        <p:blipFill>
          <a:blip r:embed="rId4"/>
          <a:srcRect/>
          <a:stretch>
            <a:fillRect/>
          </a:stretch>
        </p:blipFill>
        <p:spPr bwMode="auto">
          <a:xfrm>
            <a:off x="6858000" y="685800"/>
            <a:ext cx="1676400" cy="16764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fr-FR"/>
              <a:t>Les Liaisons Séries Synchrones et Asynchrones</a:t>
            </a:r>
            <a:endParaRPr lang="en-US"/>
          </a:p>
        </p:txBody>
      </p:sp>
      <p:sp>
        <p:nvSpPr>
          <p:cNvPr id="234498" name="Content Placeholder 2"/>
          <p:cNvSpPr>
            <a:spLocks noGrp="1"/>
          </p:cNvSpPr>
          <p:nvPr>
            <p:ph idx="1"/>
          </p:nvPr>
        </p:nvSpPr>
        <p:spPr/>
        <p:txBody>
          <a:bodyPr/>
          <a:lstStyle/>
          <a:p>
            <a:r>
              <a:rPr lang="fr-FR"/>
              <a:t>La liaision série synchrone</a:t>
            </a:r>
          </a:p>
          <a:p>
            <a:pPr lvl="1"/>
            <a:r>
              <a:rPr lang="fr-FR"/>
              <a:t>I2C : Inter Integrated Circuit bus</a:t>
            </a:r>
          </a:p>
          <a:p>
            <a:pPr lvl="2"/>
            <a:r>
              <a:rPr lang="fr-FR"/>
              <a:t>Structure d’une trame I2C.</a:t>
            </a:r>
          </a:p>
          <a:p>
            <a:pPr lvl="3"/>
            <a:r>
              <a:rPr lang="fr-FR"/>
              <a:t>Lecture ( nombre d’écriture illimité)</a:t>
            </a:r>
            <a:endParaRPr lang="en-US"/>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450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C759CD2A-61A9-44D1-BE47-EE1DB921F867}" type="slidenum">
              <a:rPr lang="en-US" smtClean="0"/>
              <a:pPr>
                <a:defRPr/>
              </a:pPr>
              <a:t>71</a:t>
            </a:fld>
            <a:endParaRPr lang="en-US"/>
          </a:p>
        </p:txBody>
      </p:sp>
      <p:pic>
        <p:nvPicPr>
          <p:cNvPr id="234502" name="Picture 2"/>
          <p:cNvPicPr>
            <a:picLocks noChangeAspect="1" noChangeArrowheads="1"/>
          </p:cNvPicPr>
          <p:nvPr/>
        </p:nvPicPr>
        <p:blipFill>
          <a:blip r:embed="rId3"/>
          <a:srcRect/>
          <a:stretch>
            <a:fillRect/>
          </a:stretch>
        </p:blipFill>
        <p:spPr bwMode="auto">
          <a:xfrm>
            <a:off x="619125" y="2786063"/>
            <a:ext cx="7905750" cy="1285875"/>
          </a:xfrm>
          <a:prstGeom prst="rect">
            <a:avLst/>
          </a:prstGeom>
          <a:noFill/>
          <a:ln w="9525">
            <a:noFill/>
            <a:miter lim="800000"/>
            <a:headEnd/>
            <a:tailEnd/>
          </a:ln>
        </p:spPr>
      </p:pic>
      <p:pic>
        <p:nvPicPr>
          <p:cNvPr id="234503" name="Picture 6" descr="http://i.ebayimg.com/00/s/NTgwWDU4MA==/z/VzYAAMXQE9hSA7Sc/$(KGrHqZHJE0FHlvSt8RmBS!7Sc!,S!~~60_3.JPG"/>
          <p:cNvPicPr>
            <a:picLocks noChangeAspect="1" noChangeArrowheads="1"/>
          </p:cNvPicPr>
          <p:nvPr/>
        </p:nvPicPr>
        <p:blipFill>
          <a:blip r:embed="rId4"/>
          <a:srcRect/>
          <a:stretch>
            <a:fillRect/>
          </a:stretch>
        </p:blipFill>
        <p:spPr bwMode="auto">
          <a:xfrm>
            <a:off x="6858000" y="685800"/>
            <a:ext cx="1676400" cy="16764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r>
              <a:rPr lang="fr-FR"/>
              <a:t>Les Liaisons Séries Synchrones et Asynchrones</a:t>
            </a:r>
            <a:endParaRPr lang="en-US"/>
          </a:p>
        </p:txBody>
      </p:sp>
      <p:sp>
        <p:nvSpPr>
          <p:cNvPr id="235522" name="Content Placeholder 2"/>
          <p:cNvSpPr>
            <a:spLocks noGrp="1"/>
          </p:cNvSpPr>
          <p:nvPr>
            <p:ph idx="1"/>
          </p:nvPr>
        </p:nvSpPr>
        <p:spPr/>
        <p:txBody>
          <a:bodyPr/>
          <a:lstStyle/>
          <a:p>
            <a:r>
              <a:rPr lang="fr-FR"/>
              <a:t>La liaision série synchrone</a:t>
            </a:r>
          </a:p>
          <a:p>
            <a:pPr lvl="1"/>
            <a:r>
              <a:rPr lang="fr-FR"/>
              <a:t>I2C : Inter Integrated Circuit bus</a:t>
            </a:r>
          </a:p>
          <a:p>
            <a:pPr lvl="2"/>
            <a:r>
              <a:rPr lang="fr-FR"/>
              <a:t>Structure d’une trame I2C.</a:t>
            </a:r>
          </a:p>
          <a:p>
            <a:pPr lvl="3"/>
            <a:r>
              <a:rPr lang="fr-FR"/>
              <a:t>Ecriture dans une mémoire (E²PROM, RAM…)</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552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CF608D45-2C56-4063-9B5A-8A66688FA019}" type="slidenum">
              <a:rPr lang="en-US" smtClean="0"/>
              <a:pPr>
                <a:defRPr/>
              </a:pPr>
              <a:t>72</a:t>
            </a:fld>
            <a:endParaRPr lang="en-US"/>
          </a:p>
        </p:txBody>
      </p:sp>
      <p:pic>
        <p:nvPicPr>
          <p:cNvPr id="235526" name="Picture 1"/>
          <p:cNvPicPr>
            <a:picLocks noChangeAspect="1" noChangeArrowheads="1"/>
          </p:cNvPicPr>
          <p:nvPr/>
        </p:nvPicPr>
        <p:blipFill>
          <a:blip r:embed="rId3"/>
          <a:srcRect/>
          <a:stretch>
            <a:fillRect/>
          </a:stretch>
        </p:blipFill>
        <p:spPr bwMode="auto">
          <a:xfrm>
            <a:off x="5791200" y="838200"/>
            <a:ext cx="2847975" cy="1647825"/>
          </a:xfrm>
          <a:prstGeom prst="rect">
            <a:avLst/>
          </a:prstGeom>
          <a:noFill/>
          <a:ln w="9525">
            <a:noFill/>
            <a:miter lim="800000"/>
            <a:headEnd/>
            <a:tailEnd/>
          </a:ln>
        </p:spPr>
      </p:pic>
      <p:pic>
        <p:nvPicPr>
          <p:cNvPr id="235527" name="Picture 2"/>
          <p:cNvPicPr>
            <a:picLocks noChangeAspect="1" noChangeArrowheads="1"/>
          </p:cNvPicPr>
          <p:nvPr/>
        </p:nvPicPr>
        <p:blipFill>
          <a:blip r:embed="rId4"/>
          <a:srcRect/>
          <a:stretch>
            <a:fillRect/>
          </a:stretch>
        </p:blipFill>
        <p:spPr bwMode="auto">
          <a:xfrm>
            <a:off x="1600200" y="2438400"/>
            <a:ext cx="5800725" cy="962025"/>
          </a:xfrm>
          <a:prstGeom prst="rect">
            <a:avLst/>
          </a:prstGeom>
          <a:noFill/>
          <a:ln w="9525">
            <a:noFill/>
            <a:miter lim="800000"/>
            <a:headEnd/>
            <a:tailEnd/>
          </a:ln>
        </p:spPr>
      </p:pic>
      <p:pic>
        <p:nvPicPr>
          <p:cNvPr id="235528" name="Picture 4"/>
          <p:cNvPicPr>
            <a:picLocks noChangeAspect="1" noChangeArrowheads="1"/>
          </p:cNvPicPr>
          <p:nvPr/>
        </p:nvPicPr>
        <p:blipFill>
          <a:blip r:embed="rId5"/>
          <a:srcRect/>
          <a:stretch>
            <a:fillRect/>
          </a:stretch>
        </p:blipFill>
        <p:spPr bwMode="auto">
          <a:xfrm>
            <a:off x="1905000" y="3733800"/>
            <a:ext cx="5410200" cy="25654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r>
              <a:rPr lang="fr-FR"/>
              <a:t>Les Liaisons Séries Synchrones et Asynchrones</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6547"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8CB2E3F8-51B5-4B4B-B887-9FA31CBF11F5}" type="slidenum">
              <a:rPr lang="en-US" smtClean="0"/>
              <a:pPr>
                <a:defRPr/>
              </a:pPr>
              <a:t>73</a:t>
            </a:fld>
            <a:endParaRPr lang="en-US"/>
          </a:p>
        </p:txBody>
      </p:sp>
      <p:sp>
        <p:nvSpPr>
          <p:cNvPr id="236549" name="Content Placeholder 7"/>
          <p:cNvSpPr>
            <a:spLocks noGrp="1"/>
          </p:cNvSpPr>
          <p:nvPr>
            <p:ph idx="1"/>
          </p:nvPr>
        </p:nvSpPr>
        <p:spPr>
          <a:xfrm>
            <a:off x="381000" y="914400"/>
            <a:ext cx="8229600" cy="1981200"/>
          </a:xfrm>
        </p:spPr>
        <p:txBody>
          <a:bodyPr/>
          <a:lstStyle/>
          <a:p>
            <a:r>
              <a:rPr lang="fr-FR"/>
              <a:t>La liaision série synchrone</a:t>
            </a:r>
          </a:p>
          <a:p>
            <a:pPr lvl="1"/>
            <a:r>
              <a:rPr lang="fr-FR"/>
              <a:t>I2C : Inter Integrated Circuit bus</a:t>
            </a:r>
          </a:p>
          <a:p>
            <a:pPr lvl="2"/>
            <a:r>
              <a:rPr lang="fr-FR"/>
              <a:t>Structure d’une trame I2C.</a:t>
            </a:r>
          </a:p>
          <a:p>
            <a:pPr lvl="3"/>
            <a:r>
              <a:rPr lang="fr-FR"/>
              <a:t>Lecture dans une mémoire (E²PROM, RAM…)</a:t>
            </a:r>
            <a:endParaRPr lang="en-US"/>
          </a:p>
          <a:p>
            <a:endParaRPr lang="en-US"/>
          </a:p>
        </p:txBody>
      </p:sp>
      <p:pic>
        <p:nvPicPr>
          <p:cNvPr id="236550" name="Picture 2"/>
          <p:cNvPicPr>
            <a:picLocks noChangeAspect="1" noChangeArrowheads="1"/>
          </p:cNvPicPr>
          <p:nvPr/>
        </p:nvPicPr>
        <p:blipFill>
          <a:blip r:embed="rId3"/>
          <a:srcRect/>
          <a:stretch>
            <a:fillRect/>
          </a:stretch>
        </p:blipFill>
        <p:spPr bwMode="auto">
          <a:xfrm>
            <a:off x="1143000" y="2590800"/>
            <a:ext cx="6877050" cy="3143250"/>
          </a:xfrm>
          <a:prstGeom prst="rect">
            <a:avLst/>
          </a:prstGeom>
          <a:noFill/>
          <a:ln w="9525">
            <a:noFill/>
            <a:miter lim="800000"/>
            <a:headEnd/>
            <a:tailEnd/>
          </a:ln>
        </p:spPr>
      </p:pic>
      <p:sp>
        <p:nvSpPr>
          <p:cNvPr id="11" name="Rectangle 10"/>
          <p:cNvSpPr/>
          <p:nvPr/>
        </p:nvSpPr>
        <p:spPr>
          <a:xfrm>
            <a:off x="5440363" y="3116263"/>
            <a:ext cx="152400" cy="2286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162800" y="4775200"/>
            <a:ext cx="152400" cy="2286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6553" name="Picture 1"/>
          <p:cNvPicPr>
            <a:picLocks noChangeAspect="1" noChangeArrowheads="1"/>
          </p:cNvPicPr>
          <p:nvPr/>
        </p:nvPicPr>
        <p:blipFill>
          <a:blip r:embed="rId4"/>
          <a:srcRect/>
          <a:stretch>
            <a:fillRect/>
          </a:stretch>
        </p:blipFill>
        <p:spPr bwMode="auto">
          <a:xfrm>
            <a:off x="5791200" y="838200"/>
            <a:ext cx="2847975" cy="1647825"/>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fr-FR"/>
              <a:t>Les Liaisons Séries Synchrones et Asynchrones</a:t>
            </a:r>
            <a:endParaRPr lang="en-US"/>
          </a:p>
        </p:txBody>
      </p:sp>
      <p:sp>
        <p:nvSpPr>
          <p:cNvPr id="237570" name="Content Placeholder 2"/>
          <p:cNvSpPr>
            <a:spLocks noGrp="1"/>
          </p:cNvSpPr>
          <p:nvPr>
            <p:ph idx="1"/>
          </p:nvPr>
        </p:nvSpPr>
        <p:spPr>
          <a:xfrm>
            <a:off x="381000" y="914400"/>
            <a:ext cx="8229600" cy="1371600"/>
          </a:xfrm>
        </p:spPr>
        <p:txBody>
          <a:bodyPr/>
          <a:lstStyle/>
          <a:p>
            <a:r>
              <a:rPr lang="fr-FR"/>
              <a:t>La liaision série synchrone</a:t>
            </a:r>
          </a:p>
          <a:p>
            <a:pPr lvl="1"/>
            <a:r>
              <a:rPr lang="fr-FR"/>
              <a:t>I2C : Inter Integrated Circuit bus</a:t>
            </a:r>
          </a:p>
          <a:p>
            <a:pPr lvl="2"/>
            <a:r>
              <a:rPr lang="fr-FR"/>
              <a:t>Structure d’une trame I2C.</a:t>
            </a:r>
          </a:p>
          <a:p>
            <a:pPr lvl="3"/>
            <a:r>
              <a:rPr lang="fr-FR"/>
              <a:t>Adressage de plus mémoire PCF85103C</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757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ECAFF552-DE3C-4C8A-A927-EF3864B1887D}" type="slidenum">
              <a:rPr lang="en-US" smtClean="0"/>
              <a:pPr>
                <a:defRPr/>
              </a:pPr>
              <a:t>74</a:t>
            </a:fld>
            <a:endParaRPr lang="en-US"/>
          </a:p>
        </p:txBody>
      </p:sp>
      <p:pic>
        <p:nvPicPr>
          <p:cNvPr id="237574" name="Picture 2"/>
          <p:cNvPicPr>
            <a:picLocks noChangeAspect="1" noChangeArrowheads="1"/>
          </p:cNvPicPr>
          <p:nvPr/>
        </p:nvPicPr>
        <p:blipFill>
          <a:blip r:embed="rId3"/>
          <a:srcRect/>
          <a:stretch>
            <a:fillRect/>
          </a:stretch>
        </p:blipFill>
        <p:spPr bwMode="auto">
          <a:xfrm>
            <a:off x="3124200" y="2438400"/>
            <a:ext cx="2667000" cy="3768725"/>
          </a:xfrm>
          <a:prstGeom prst="rect">
            <a:avLst/>
          </a:prstGeom>
          <a:noFill/>
          <a:ln w="9525">
            <a:noFill/>
            <a:miter lim="800000"/>
            <a:headEnd/>
            <a:tailEnd/>
          </a:ln>
        </p:spPr>
      </p:pic>
      <p:pic>
        <p:nvPicPr>
          <p:cNvPr id="237575" name="Picture 1"/>
          <p:cNvPicPr>
            <a:picLocks noChangeAspect="1" noChangeArrowheads="1"/>
          </p:cNvPicPr>
          <p:nvPr/>
        </p:nvPicPr>
        <p:blipFill>
          <a:blip r:embed="rId4"/>
          <a:srcRect/>
          <a:stretch>
            <a:fillRect/>
          </a:stretch>
        </p:blipFill>
        <p:spPr bwMode="auto">
          <a:xfrm>
            <a:off x="5791200" y="838200"/>
            <a:ext cx="2847975" cy="164782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r>
              <a:rPr lang="fr-FR"/>
              <a:t>Les Liaisons Séries Synchrones et Asynchrones</a:t>
            </a:r>
            <a:endParaRPr lang="en-US"/>
          </a:p>
        </p:txBody>
      </p:sp>
      <p:sp>
        <p:nvSpPr>
          <p:cNvPr id="238594" name="Content Placeholder 2"/>
          <p:cNvSpPr>
            <a:spLocks noGrp="1"/>
          </p:cNvSpPr>
          <p:nvPr>
            <p:ph idx="1"/>
          </p:nvPr>
        </p:nvSpPr>
        <p:spPr>
          <a:xfrm>
            <a:off x="381000" y="914400"/>
            <a:ext cx="8229600" cy="1524000"/>
          </a:xfrm>
        </p:spPr>
        <p:txBody>
          <a:bodyPr/>
          <a:lstStyle/>
          <a:p>
            <a:r>
              <a:rPr lang="fr-FR"/>
              <a:t>La liaision série synchrone</a:t>
            </a:r>
          </a:p>
          <a:p>
            <a:pPr lvl="1"/>
            <a:r>
              <a:rPr lang="fr-FR"/>
              <a:t>I2C : Inter Integrated Circuit bus</a:t>
            </a:r>
          </a:p>
          <a:p>
            <a:pPr lvl="2"/>
            <a:r>
              <a:rPr lang="fr-FR"/>
              <a:t>Programmation d’un composant I2C</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859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48492554-C225-4886-8CB8-2006A5FA720E}" type="slidenum">
              <a:rPr lang="en-US" smtClean="0"/>
              <a:pPr>
                <a:defRPr/>
              </a:pPr>
              <a:t>75</a:t>
            </a:fld>
            <a:endParaRPr lang="en-US"/>
          </a:p>
        </p:txBody>
      </p:sp>
      <p:sp>
        <p:nvSpPr>
          <p:cNvPr id="238598" name="Rectangle 6"/>
          <p:cNvSpPr>
            <a:spLocks noChangeArrowheads="1"/>
          </p:cNvSpPr>
          <p:nvPr/>
        </p:nvSpPr>
        <p:spPr bwMode="auto">
          <a:xfrm>
            <a:off x="457200" y="1981200"/>
            <a:ext cx="4572000" cy="4648200"/>
          </a:xfrm>
          <a:prstGeom prst="rect">
            <a:avLst/>
          </a:prstGeom>
          <a:noFill/>
          <a:ln w="9525">
            <a:noFill/>
            <a:miter lim="800000"/>
            <a:headEnd/>
            <a:tailEnd/>
          </a:ln>
        </p:spPr>
        <p:txBody>
          <a:bodyPr>
            <a:spAutoFit/>
          </a:bodyPr>
          <a:lstStyle/>
          <a:p>
            <a:r>
              <a:rPr lang="fr-FR" sz="800">
                <a:solidFill>
                  <a:srgbClr val="0000FF"/>
                </a:solidFill>
              </a:rPr>
              <a:t>//======================================================</a:t>
            </a:r>
          </a:p>
          <a:p>
            <a:r>
              <a:rPr lang="fr-FR" sz="800">
                <a:solidFill>
                  <a:srgbClr val="0000FF"/>
                </a:solidFill>
              </a:rPr>
              <a:t>//--- envoie de 64 caractères</a:t>
            </a:r>
          </a:p>
          <a:p>
            <a:r>
              <a:rPr lang="fr-FR" sz="800">
                <a:solidFill>
                  <a:srgbClr val="0000FF"/>
                </a:solidFill>
              </a:rPr>
              <a:t>//======================================================</a:t>
            </a:r>
            <a:endParaRPr lang="en-US" sz="800">
              <a:solidFill>
                <a:srgbClr val="0000FF"/>
              </a:solidFill>
            </a:endParaRPr>
          </a:p>
          <a:p>
            <a:r>
              <a:rPr lang="en-US" sz="800">
                <a:solidFill>
                  <a:srgbClr val="0000FF"/>
                </a:solidFill>
              </a:rPr>
              <a:t>#include &lt;Wire.h&gt;</a:t>
            </a:r>
            <a:br>
              <a:rPr lang="en-US" sz="800">
                <a:solidFill>
                  <a:srgbClr val="0000FF"/>
                </a:solidFill>
              </a:rPr>
            </a:br>
            <a:br>
              <a:rPr lang="en-US" sz="800">
                <a:solidFill>
                  <a:srgbClr val="0000FF"/>
                </a:solidFill>
              </a:rPr>
            </a:br>
            <a:r>
              <a:rPr lang="en-US" sz="800">
                <a:solidFill>
                  <a:srgbClr val="0000FF"/>
                </a:solidFill>
              </a:rPr>
              <a:t>byte val = 0;</a:t>
            </a:r>
            <a:br>
              <a:rPr lang="en-US" sz="800">
                <a:solidFill>
                  <a:srgbClr val="0000FF"/>
                </a:solidFill>
              </a:rPr>
            </a:br>
            <a:br>
              <a:rPr lang="en-US" sz="800">
                <a:solidFill>
                  <a:srgbClr val="0000FF"/>
                </a:solidFill>
              </a:rPr>
            </a:br>
            <a:r>
              <a:rPr lang="en-US" sz="800">
                <a:solidFill>
                  <a:srgbClr val="0000FF"/>
                </a:solidFill>
              </a:rPr>
              <a:t>void </a:t>
            </a:r>
            <a:r>
              <a:rPr lang="en-US" sz="800" b="1">
                <a:solidFill>
                  <a:srgbClr val="0000FF"/>
                </a:solidFill>
              </a:rPr>
              <a:t>setup</a:t>
            </a:r>
            <a:r>
              <a:rPr lang="en-US" sz="800">
                <a:solidFill>
                  <a:srgbClr val="0000FF"/>
                </a:solidFill>
              </a:rPr>
              <a:t>()</a:t>
            </a:r>
            <a:br>
              <a:rPr lang="en-US" sz="800">
                <a:solidFill>
                  <a:srgbClr val="0000FF"/>
                </a:solidFill>
              </a:rPr>
            </a:br>
            <a:r>
              <a:rPr lang="en-US" sz="800">
                <a:solidFill>
                  <a:srgbClr val="0000FF"/>
                </a:solidFill>
              </a:rPr>
              <a:t>{</a:t>
            </a:r>
          </a:p>
          <a:p>
            <a:r>
              <a:rPr lang="en-US" sz="800">
                <a:solidFill>
                  <a:srgbClr val="0000FF"/>
                </a:solidFill>
              </a:rPr>
              <a:t> //--- Création d’un objet I2C</a:t>
            </a:r>
            <a:br>
              <a:rPr lang="en-US" sz="800">
                <a:solidFill>
                  <a:srgbClr val="0000FF"/>
                </a:solidFill>
              </a:rPr>
            </a:br>
            <a:r>
              <a:rPr lang="en-US" sz="800">
                <a:solidFill>
                  <a:srgbClr val="0000FF"/>
                </a:solidFill>
              </a:rPr>
              <a:t>  Wire.begin(); </a:t>
            </a:r>
            <a:br>
              <a:rPr lang="en-US" sz="800">
                <a:solidFill>
                  <a:srgbClr val="0000FF"/>
                </a:solidFill>
              </a:rPr>
            </a:br>
            <a:r>
              <a:rPr lang="en-US" sz="800">
                <a:solidFill>
                  <a:srgbClr val="0000FF"/>
                </a:solidFill>
              </a:rPr>
              <a:t>}</a:t>
            </a:r>
            <a:br>
              <a:rPr lang="en-US" sz="800">
                <a:solidFill>
                  <a:srgbClr val="0000FF"/>
                </a:solidFill>
              </a:rPr>
            </a:br>
            <a:br>
              <a:rPr lang="en-US" sz="800">
                <a:solidFill>
                  <a:srgbClr val="0000FF"/>
                </a:solidFill>
              </a:rPr>
            </a:br>
            <a:r>
              <a:rPr lang="en-US" sz="800">
                <a:solidFill>
                  <a:srgbClr val="0000FF"/>
                </a:solidFill>
              </a:rPr>
              <a:t>void </a:t>
            </a:r>
            <a:r>
              <a:rPr lang="en-US" sz="800" b="1">
                <a:solidFill>
                  <a:srgbClr val="0000FF"/>
                </a:solidFill>
              </a:rPr>
              <a:t>loop</a:t>
            </a:r>
            <a:r>
              <a:rPr lang="en-US" sz="800">
                <a:solidFill>
                  <a:srgbClr val="0000FF"/>
                </a:solidFill>
              </a:rPr>
              <a:t>()</a:t>
            </a:r>
            <a:br>
              <a:rPr lang="en-US" sz="800">
                <a:solidFill>
                  <a:srgbClr val="0000FF"/>
                </a:solidFill>
              </a:rPr>
            </a:br>
            <a:r>
              <a:rPr lang="en-US" sz="800">
                <a:solidFill>
                  <a:srgbClr val="0000FF"/>
                </a:solidFill>
              </a:rPr>
              <a:t>{</a:t>
            </a:r>
          </a:p>
          <a:p>
            <a:r>
              <a:rPr lang="fr-FR" sz="800">
                <a:solidFill>
                  <a:srgbClr val="0000FF"/>
                </a:solidFill>
              </a:rPr>
              <a:t> //======================================================</a:t>
            </a:r>
            <a:endParaRPr lang="en-US" sz="800">
              <a:solidFill>
                <a:srgbClr val="0000FF"/>
              </a:solidFill>
            </a:endParaRPr>
          </a:p>
          <a:p>
            <a:r>
              <a:rPr lang="en-US" sz="800">
                <a:solidFill>
                  <a:srgbClr val="0000FF"/>
                </a:solidFill>
              </a:rPr>
              <a:t> //--- Début d’une transmission par l’envoie de l’adresse du périphérique</a:t>
            </a:r>
          </a:p>
          <a:p>
            <a:r>
              <a:rPr lang="fr-FR" sz="800">
                <a:solidFill>
                  <a:srgbClr val="0000FF"/>
                </a:solidFill>
              </a:rPr>
              <a:t>//=======================================================</a:t>
            </a:r>
            <a:endParaRPr lang="en-US" sz="800">
              <a:solidFill>
                <a:srgbClr val="0000FF"/>
              </a:solidFill>
            </a:endParaRPr>
          </a:p>
          <a:p>
            <a:r>
              <a:rPr lang="en-US" sz="800">
                <a:solidFill>
                  <a:srgbClr val="0000FF"/>
                </a:solidFill>
              </a:rPr>
              <a:t>  Wire.beginTransmission(44); </a:t>
            </a:r>
          </a:p>
          <a:p>
            <a:endParaRPr lang="en-US" sz="800">
              <a:solidFill>
                <a:srgbClr val="0000FF"/>
              </a:solidFill>
            </a:endParaRPr>
          </a:p>
          <a:p>
            <a:r>
              <a:rPr lang="en-US" sz="800">
                <a:solidFill>
                  <a:srgbClr val="0000FF"/>
                </a:solidFill>
              </a:rPr>
              <a:t>//=======================================================</a:t>
            </a:r>
          </a:p>
          <a:p>
            <a:r>
              <a:rPr lang="en-US" sz="800">
                <a:solidFill>
                  <a:srgbClr val="0000FF"/>
                </a:solidFill>
              </a:rPr>
              <a:t>//-- envoie de la valeur</a:t>
            </a:r>
          </a:p>
          <a:p>
            <a:r>
              <a:rPr lang="en-US" sz="800">
                <a:solidFill>
                  <a:srgbClr val="0000FF"/>
                </a:solidFill>
              </a:rPr>
              <a:t>//=======================================================</a:t>
            </a:r>
            <a:br>
              <a:rPr lang="en-US" sz="800">
                <a:solidFill>
                  <a:srgbClr val="0000FF"/>
                </a:solidFill>
              </a:rPr>
            </a:br>
            <a:r>
              <a:rPr lang="en-US" sz="800">
                <a:solidFill>
                  <a:srgbClr val="0000FF"/>
                </a:solidFill>
              </a:rPr>
              <a:t>  Wire.write(val); </a:t>
            </a:r>
          </a:p>
          <a:p>
            <a:endParaRPr lang="en-US" sz="800">
              <a:solidFill>
                <a:srgbClr val="0000FF"/>
              </a:solidFill>
            </a:endParaRPr>
          </a:p>
          <a:p>
            <a:r>
              <a:rPr lang="en-US" sz="800">
                <a:solidFill>
                  <a:srgbClr val="0000FF"/>
                </a:solidFill>
              </a:rPr>
              <a:t>//=======================================================</a:t>
            </a:r>
          </a:p>
          <a:p>
            <a:r>
              <a:rPr lang="en-US" sz="800">
                <a:solidFill>
                  <a:srgbClr val="0000FF"/>
                </a:solidFill>
              </a:rPr>
              <a:t>//--- Fin de transmission</a:t>
            </a:r>
          </a:p>
          <a:p>
            <a:r>
              <a:rPr lang="en-US" sz="800">
                <a:solidFill>
                  <a:srgbClr val="0000FF"/>
                </a:solidFill>
              </a:rPr>
              <a:t>//=======================================================</a:t>
            </a:r>
            <a:br>
              <a:rPr lang="en-US" sz="800">
                <a:solidFill>
                  <a:srgbClr val="0000FF"/>
                </a:solidFill>
              </a:rPr>
            </a:br>
            <a:r>
              <a:rPr lang="en-US" sz="800">
                <a:solidFill>
                  <a:srgbClr val="0000FF"/>
                </a:solidFill>
              </a:rPr>
              <a:t>  Wire.endTransmission();  </a:t>
            </a:r>
          </a:p>
          <a:p>
            <a:br>
              <a:rPr lang="en-US" sz="800">
                <a:solidFill>
                  <a:srgbClr val="0000FF"/>
                </a:solidFill>
              </a:rPr>
            </a:br>
            <a:r>
              <a:rPr lang="en-US" sz="800">
                <a:solidFill>
                  <a:srgbClr val="0000FF"/>
                </a:solidFill>
              </a:rPr>
              <a:t>  val++;     </a:t>
            </a:r>
            <a:br>
              <a:rPr lang="en-US" sz="800">
                <a:solidFill>
                  <a:srgbClr val="0000FF"/>
                </a:solidFill>
              </a:rPr>
            </a:br>
            <a:r>
              <a:rPr lang="en-US" sz="800">
                <a:solidFill>
                  <a:srgbClr val="0000FF"/>
                </a:solidFill>
              </a:rPr>
              <a:t>  if(val == 64) </a:t>
            </a:r>
            <a:br>
              <a:rPr lang="en-US" sz="800">
                <a:solidFill>
                  <a:srgbClr val="0000FF"/>
                </a:solidFill>
              </a:rPr>
            </a:br>
            <a:r>
              <a:rPr lang="en-US" sz="800">
                <a:solidFill>
                  <a:srgbClr val="0000FF"/>
                </a:solidFill>
              </a:rPr>
              <a:t>  {</a:t>
            </a:r>
            <a:br>
              <a:rPr lang="en-US" sz="800">
                <a:solidFill>
                  <a:srgbClr val="0000FF"/>
                </a:solidFill>
              </a:rPr>
            </a:br>
            <a:r>
              <a:rPr lang="en-US" sz="800">
                <a:solidFill>
                  <a:srgbClr val="0000FF"/>
                </a:solidFill>
              </a:rPr>
              <a:t>    val = 0; </a:t>
            </a:r>
            <a:br>
              <a:rPr lang="en-US" sz="800">
                <a:solidFill>
                  <a:srgbClr val="0000FF"/>
                </a:solidFill>
              </a:rPr>
            </a:br>
            <a:r>
              <a:rPr lang="en-US" sz="800">
                <a:solidFill>
                  <a:srgbClr val="0000FF"/>
                </a:solidFill>
              </a:rPr>
              <a:t>  }</a:t>
            </a:r>
            <a:br>
              <a:rPr lang="en-US" sz="800">
                <a:solidFill>
                  <a:srgbClr val="0000FF"/>
                </a:solidFill>
              </a:rPr>
            </a:br>
            <a:r>
              <a:rPr lang="en-US" sz="800">
                <a:solidFill>
                  <a:srgbClr val="0000FF"/>
                </a:solidFill>
              </a:rPr>
              <a:t>  delay(500);</a:t>
            </a:r>
            <a:br>
              <a:rPr lang="en-US" sz="800">
                <a:solidFill>
                  <a:srgbClr val="0000FF"/>
                </a:solidFill>
              </a:rPr>
            </a:br>
            <a:r>
              <a:rPr lang="en-US" sz="800">
                <a:solidFill>
                  <a:srgbClr val="0000FF"/>
                </a:solidFill>
              </a:rPr>
              <a:t>}</a:t>
            </a:r>
          </a:p>
        </p:txBody>
      </p:sp>
      <p:sp>
        <p:nvSpPr>
          <p:cNvPr id="238599" name="Rectangle 7"/>
          <p:cNvSpPr>
            <a:spLocks noChangeArrowheads="1"/>
          </p:cNvSpPr>
          <p:nvPr/>
        </p:nvSpPr>
        <p:spPr bwMode="auto">
          <a:xfrm>
            <a:off x="4876800" y="1905000"/>
            <a:ext cx="4267200" cy="4662488"/>
          </a:xfrm>
          <a:prstGeom prst="rect">
            <a:avLst/>
          </a:prstGeom>
          <a:noFill/>
          <a:ln w="9525">
            <a:noFill/>
            <a:miter lim="800000"/>
            <a:headEnd/>
            <a:tailEnd/>
          </a:ln>
        </p:spPr>
        <p:txBody>
          <a:bodyPr>
            <a:spAutoFit/>
          </a:bodyPr>
          <a:lstStyle/>
          <a:p>
            <a:r>
              <a:rPr lang="fr-FR" sz="900">
                <a:solidFill>
                  <a:srgbClr val="0000FF"/>
                </a:solidFill>
              </a:rPr>
              <a:t>//========================================================</a:t>
            </a:r>
          </a:p>
          <a:p>
            <a:r>
              <a:rPr lang="fr-FR" sz="900">
                <a:solidFill>
                  <a:srgbClr val="0000FF"/>
                </a:solidFill>
              </a:rPr>
              <a:t>//-- Transmission vers la liaison série des caractères reçus par la liaison I2C.</a:t>
            </a:r>
          </a:p>
          <a:p>
            <a:r>
              <a:rPr lang="fr-FR" sz="900">
                <a:solidFill>
                  <a:srgbClr val="0000FF"/>
                </a:solidFill>
              </a:rPr>
              <a:t>//========================================================</a:t>
            </a:r>
            <a:endParaRPr lang="en-US" sz="900">
              <a:solidFill>
                <a:srgbClr val="0000FF"/>
              </a:solidFill>
            </a:endParaRPr>
          </a:p>
          <a:p>
            <a:r>
              <a:rPr lang="en-US" sz="900">
                <a:solidFill>
                  <a:srgbClr val="0000FF"/>
                </a:solidFill>
              </a:rPr>
              <a:t>#include &lt;Wire.h&gt;</a:t>
            </a:r>
            <a:br>
              <a:rPr lang="en-US" sz="900">
                <a:solidFill>
                  <a:srgbClr val="0000FF"/>
                </a:solidFill>
              </a:rPr>
            </a:br>
            <a:br>
              <a:rPr lang="en-US" sz="900">
                <a:solidFill>
                  <a:srgbClr val="0000FF"/>
                </a:solidFill>
              </a:rPr>
            </a:br>
            <a:r>
              <a:rPr lang="en-US" sz="900">
                <a:solidFill>
                  <a:srgbClr val="0000FF"/>
                </a:solidFill>
              </a:rPr>
              <a:t>void </a:t>
            </a:r>
            <a:r>
              <a:rPr lang="en-US" sz="900" b="1">
                <a:solidFill>
                  <a:srgbClr val="0000FF"/>
                </a:solidFill>
              </a:rPr>
              <a:t>setup</a:t>
            </a:r>
            <a:r>
              <a:rPr lang="en-US" sz="900">
                <a:solidFill>
                  <a:srgbClr val="0000FF"/>
                </a:solidFill>
              </a:rPr>
              <a:t>()</a:t>
            </a:r>
            <a:br>
              <a:rPr lang="en-US" sz="900">
                <a:solidFill>
                  <a:srgbClr val="0000FF"/>
                </a:solidFill>
              </a:rPr>
            </a:br>
            <a:r>
              <a:rPr lang="en-US" sz="900">
                <a:solidFill>
                  <a:srgbClr val="0000FF"/>
                </a:solidFill>
              </a:rPr>
              <a:t>{</a:t>
            </a:r>
          </a:p>
          <a:p>
            <a:r>
              <a:rPr lang="en-US" sz="900">
                <a:solidFill>
                  <a:srgbClr val="0000FF"/>
                </a:solidFill>
              </a:rPr>
              <a:t> //--- Création d’un objet I2C</a:t>
            </a:r>
            <a:br>
              <a:rPr lang="en-US" sz="900">
                <a:solidFill>
                  <a:srgbClr val="0000FF"/>
                </a:solidFill>
              </a:rPr>
            </a:br>
            <a:r>
              <a:rPr lang="en-US" sz="900">
                <a:solidFill>
                  <a:srgbClr val="0000FF"/>
                </a:solidFill>
              </a:rPr>
              <a:t>  Wire.begin();  </a:t>
            </a:r>
          </a:p>
          <a:p>
            <a:r>
              <a:rPr lang="en-US" sz="900">
                <a:solidFill>
                  <a:srgbClr val="0000FF"/>
                </a:solidFill>
              </a:rPr>
              <a:t>//--- Création d’un objet liaison série     </a:t>
            </a:r>
          </a:p>
          <a:p>
            <a:r>
              <a:rPr lang="en-US" sz="900">
                <a:solidFill>
                  <a:srgbClr val="0000FF"/>
                </a:solidFill>
              </a:rPr>
              <a:t>  Serial.begin(9600); </a:t>
            </a:r>
            <a:br>
              <a:rPr lang="en-US" sz="900">
                <a:solidFill>
                  <a:srgbClr val="0000FF"/>
                </a:solidFill>
              </a:rPr>
            </a:br>
            <a:r>
              <a:rPr lang="en-US" sz="900">
                <a:solidFill>
                  <a:srgbClr val="0000FF"/>
                </a:solidFill>
              </a:rPr>
              <a:t>}</a:t>
            </a:r>
            <a:br>
              <a:rPr lang="en-US" sz="900">
                <a:solidFill>
                  <a:srgbClr val="0000FF"/>
                </a:solidFill>
              </a:rPr>
            </a:br>
            <a:br>
              <a:rPr lang="en-US" sz="900">
                <a:solidFill>
                  <a:srgbClr val="0000FF"/>
                </a:solidFill>
              </a:rPr>
            </a:br>
            <a:r>
              <a:rPr lang="en-US" sz="900">
                <a:solidFill>
                  <a:srgbClr val="0000FF"/>
                </a:solidFill>
              </a:rPr>
              <a:t>void </a:t>
            </a:r>
            <a:r>
              <a:rPr lang="en-US" sz="900" b="1">
                <a:solidFill>
                  <a:srgbClr val="0000FF"/>
                </a:solidFill>
              </a:rPr>
              <a:t>loop</a:t>
            </a:r>
            <a:r>
              <a:rPr lang="en-US" sz="900">
                <a:solidFill>
                  <a:srgbClr val="0000FF"/>
                </a:solidFill>
              </a:rPr>
              <a:t>()</a:t>
            </a:r>
            <a:br>
              <a:rPr lang="en-US" sz="900">
                <a:solidFill>
                  <a:srgbClr val="0000FF"/>
                </a:solidFill>
              </a:rPr>
            </a:br>
            <a:r>
              <a:rPr lang="en-US" sz="900">
                <a:solidFill>
                  <a:srgbClr val="0000FF"/>
                </a:solidFill>
              </a:rPr>
              <a:t>{</a:t>
            </a:r>
          </a:p>
          <a:p>
            <a:r>
              <a:rPr lang="en-US" sz="900">
                <a:solidFill>
                  <a:srgbClr val="0000FF"/>
                </a:solidFill>
              </a:rPr>
              <a:t> //=======================================================</a:t>
            </a:r>
          </a:p>
          <a:p>
            <a:r>
              <a:rPr lang="en-US" sz="900">
                <a:solidFill>
                  <a:srgbClr val="0000FF"/>
                </a:solidFill>
              </a:rPr>
              <a:t> //--- Demande de lecture de 6 octets du périphérique d’adresse 0x02</a:t>
            </a:r>
          </a:p>
          <a:p>
            <a:r>
              <a:rPr lang="en-US" sz="900">
                <a:solidFill>
                  <a:srgbClr val="0000FF"/>
                </a:solidFill>
              </a:rPr>
              <a:t>//========================================================</a:t>
            </a:r>
            <a:br>
              <a:rPr lang="en-US" sz="900">
                <a:solidFill>
                  <a:srgbClr val="0000FF"/>
                </a:solidFill>
              </a:rPr>
            </a:br>
            <a:r>
              <a:rPr lang="en-US" sz="900">
                <a:solidFill>
                  <a:srgbClr val="0000FF"/>
                </a:solidFill>
              </a:rPr>
              <a:t>  Wire.requestFrom(2, 6); </a:t>
            </a:r>
            <a:br>
              <a:rPr lang="en-US" sz="900">
                <a:solidFill>
                  <a:srgbClr val="0000FF"/>
                </a:solidFill>
              </a:rPr>
            </a:br>
            <a:r>
              <a:rPr lang="en-US" sz="900">
                <a:solidFill>
                  <a:srgbClr val="0000FF"/>
                </a:solidFill>
              </a:rPr>
              <a:t>//========================================================</a:t>
            </a:r>
          </a:p>
          <a:p>
            <a:r>
              <a:rPr lang="en-US" sz="900">
                <a:solidFill>
                  <a:srgbClr val="0000FF"/>
                </a:solidFill>
              </a:rPr>
              <a:t>//--- Attente de la réception d’un caractère</a:t>
            </a:r>
          </a:p>
          <a:p>
            <a:r>
              <a:rPr lang="en-US" sz="900">
                <a:solidFill>
                  <a:srgbClr val="0000FF"/>
                </a:solidFill>
              </a:rPr>
              <a:t>//========================================================</a:t>
            </a:r>
            <a:br>
              <a:rPr lang="en-US" sz="900">
                <a:solidFill>
                  <a:srgbClr val="0000FF"/>
                </a:solidFill>
              </a:rPr>
            </a:br>
            <a:r>
              <a:rPr lang="en-US" sz="900">
                <a:solidFill>
                  <a:srgbClr val="0000FF"/>
                </a:solidFill>
              </a:rPr>
              <a:t>  while(Wire.available())  </a:t>
            </a:r>
            <a:br>
              <a:rPr lang="en-US" sz="900">
                <a:solidFill>
                  <a:srgbClr val="0000FF"/>
                </a:solidFill>
              </a:rPr>
            </a:br>
            <a:r>
              <a:rPr lang="en-US" sz="900">
                <a:solidFill>
                  <a:srgbClr val="0000FF"/>
                </a:solidFill>
              </a:rPr>
              <a:t>  { </a:t>
            </a:r>
          </a:p>
          <a:p>
            <a:r>
              <a:rPr lang="en-US" sz="900">
                <a:solidFill>
                  <a:srgbClr val="0000FF"/>
                </a:solidFill>
              </a:rPr>
              <a:t>   //======================================================</a:t>
            </a:r>
          </a:p>
          <a:p>
            <a:r>
              <a:rPr lang="en-US" sz="900">
                <a:solidFill>
                  <a:srgbClr val="0000FF"/>
                </a:solidFill>
              </a:rPr>
              <a:t>   //--- Lecture d’un caractère reçu depuis la liaison I2C et envoi vers</a:t>
            </a:r>
          </a:p>
          <a:p>
            <a:r>
              <a:rPr lang="en-US" sz="900">
                <a:solidFill>
                  <a:srgbClr val="0000FF"/>
                </a:solidFill>
              </a:rPr>
              <a:t>   //--- la liaison série</a:t>
            </a:r>
          </a:p>
          <a:p>
            <a:r>
              <a:rPr lang="en-US" sz="900">
                <a:solidFill>
                  <a:srgbClr val="0000FF"/>
                </a:solidFill>
              </a:rPr>
              <a:t>   //======================================================</a:t>
            </a:r>
            <a:br>
              <a:rPr lang="en-US" sz="900">
                <a:solidFill>
                  <a:srgbClr val="0000FF"/>
                </a:solidFill>
              </a:rPr>
            </a:br>
            <a:r>
              <a:rPr lang="en-US" sz="900">
                <a:solidFill>
                  <a:srgbClr val="0000FF"/>
                </a:solidFill>
              </a:rPr>
              <a:t>    char c = Wire.read(); </a:t>
            </a:r>
            <a:br>
              <a:rPr lang="en-US" sz="900">
                <a:solidFill>
                  <a:srgbClr val="0000FF"/>
                </a:solidFill>
              </a:rPr>
            </a:br>
            <a:r>
              <a:rPr lang="en-US" sz="900">
                <a:solidFill>
                  <a:srgbClr val="0000FF"/>
                </a:solidFill>
              </a:rPr>
              <a:t>    Serial.print(c); </a:t>
            </a:r>
            <a:br>
              <a:rPr lang="en-US" sz="900">
                <a:solidFill>
                  <a:srgbClr val="0000FF"/>
                </a:solidFill>
              </a:rPr>
            </a:br>
            <a:r>
              <a:rPr lang="en-US" sz="900">
                <a:solidFill>
                  <a:srgbClr val="0000FF"/>
                </a:solidFill>
              </a:rPr>
              <a:t>  }</a:t>
            </a:r>
            <a:br>
              <a:rPr lang="en-US" sz="900">
                <a:solidFill>
                  <a:srgbClr val="0000FF"/>
                </a:solidFill>
              </a:rPr>
            </a:br>
            <a:r>
              <a:rPr lang="en-US" sz="900">
                <a:solidFill>
                  <a:srgbClr val="0000FF"/>
                </a:solidFill>
              </a:rPr>
              <a:t>  delay(500);</a:t>
            </a:r>
            <a:br>
              <a:rPr lang="en-US" sz="900">
                <a:solidFill>
                  <a:srgbClr val="0000FF"/>
                </a:solidFill>
              </a:rPr>
            </a:br>
            <a:r>
              <a:rPr lang="en-US" sz="900">
                <a:solidFill>
                  <a:srgbClr val="0000FF"/>
                </a:solidFill>
              </a:rPr>
              <a:t>}</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r>
              <a:rPr lang="fr-FR"/>
              <a:t>Les Liaisons Séries Synchrones et Asynchrones</a:t>
            </a:r>
            <a:endParaRPr lang="en-US"/>
          </a:p>
        </p:txBody>
      </p:sp>
      <p:sp>
        <p:nvSpPr>
          <p:cNvPr id="239618" name="Content Placeholder 2"/>
          <p:cNvSpPr>
            <a:spLocks noGrp="1"/>
          </p:cNvSpPr>
          <p:nvPr>
            <p:ph idx="1"/>
          </p:nvPr>
        </p:nvSpPr>
        <p:spPr>
          <a:xfrm>
            <a:off x="381000" y="914400"/>
            <a:ext cx="8229600" cy="1752600"/>
          </a:xfrm>
        </p:spPr>
        <p:txBody>
          <a:bodyPr/>
          <a:lstStyle/>
          <a:p>
            <a:r>
              <a:rPr lang="fr-FR"/>
              <a:t>La liaision série synchrone</a:t>
            </a:r>
          </a:p>
          <a:p>
            <a:pPr lvl="1"/>
            <a:r>
              <a:rPr lang="fr-FR"/>
              <a:t>I2C : Inter Integrated Circuit bus</a:t>
            </a:r>
          </a:p>
          <a:p>
            <a:pPr lvl="2"/>
            <a:r>
              <a:rPr lang="fr-FR"/>
              <a:t>Structure d’une trame I2C.</a:t>
            </a:r>
          </a:p>
          <a:p>
            <a:pPr lvl="3"/>
            <a:r>
              <a:rPr lang="fr-FR"/>
              <a:t>Afficheur LCD 4 x 20 caractères</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3962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D48C3AD6-7C85-49DA-BB0A-405ADA8FEAC7}" type="slidenum">
              <a:rPr lang="en-US" smtClean="0"/>
              <a:pPr>
                <a:defRPr/>
              </a:pPr>
              <a:t>76</a:t>
            </a:fld>
            <a:endParaRPr lang="en-US"/>
          </a:p>
        </p:txBody>
      </p:sp>
      <p:sp>
        <p:nvSpPr>
          <p:cNvPr id="239622" name="TextBox 6"/>
          <p:cNvSpPr txBox="1">
            <a:spLocks noChangeArrowheads="1"/>
          </p:cNvSpPr>
          <p:nvPr/>
        </p:nvSpPr>
        <p:spPr bwMode="auto">
          <a:xfrm>
            <a:off x="1295400" y="3200400"/>
            <a:ext cx="184150" cy="369888"/>
          </a:xfrm>
          <a:prstGeom prst="rect">
            <a:avLst/>
          </a:prstGeom>
          <a:noFill/>
          <a:ln w="9525">
            <a:noFill/>
            <a:miter lim="800000"/>
            <a:headEnd/>
            <a:tailEnd/>
          </a:ln>
        </p:spPr>
        <p:txBody>
          <a:bodyPr wrap="none">
            <a:spAutoFit/>
          </a:bodyPr>
          <a:lstStyle/>
          <a:p>
            <a:endParaRPr lang="fr-FR"/>
          </a:p>
        </p:txBody>
      </p:sp>
      <p:pic>
        <p:nvPicPr>
          <p:cNvPr id="239623" name="Picture 3" descr="external image LCD-20x4-New3-800.jpg"/>
          <p:cNvPicPr>
            <a:picLocks noChangeAspect="1" noChangeArrowheads="1"/>
          </p:cNvPicPr>
          <p:nvPr/>
        </p:nvPicPr>
        <p:blipFill>
          <a:blip r:embed="rId3"/>
          <a:srcRect/>
          <a:stretch>
            <a:fillRect/>
          </a:stretch>
        </p:blipFill>
        <p:spPr bwMode="auto">
          <a:xfrm>
            <a:off x="4724400" y="3048000"/>
            <a:ext cx="3962400" cy="1257300"/>
          </a:xfrm>
          <a:prstGeom prst="rect">
            <a:avLst/>
          </a:prstGeom>
          <a:noFill/>
          <a:ln w="9525">
            <a:noFill/>
            <a:miter lim="800000"/>
            <a:headEnd/>
            <a:tailEnd/>
          </a:ln>
        </p:spPr>
      </p:pic>
      <p:pic>
        <p:nvPicPr>
          <p:cNvPr id="239624" name="Picture 5" descr="YwRobotLCD-4x20-400.jpg"/>
          <p:cNvPicPr>
            <a:picLocks noChangeAspect="1" noChangeArrowheads="1"/>
          </p:cNvPicPr>
          <p:nvPr/>
        </p:nvPicPr>
        <p:blipFill>
          <a:blip r:embed="rId4"/>
          <a:srcRect/>
          <a:stretch>
            <a:fillRect/>
          </a:stretch>
        </p:blipFill>
        <p:spPr bwMode="auto">
          <a:xfrm>
            <a:off x="533400" y="2743200"/>
            <a:ext cx="3810000" cy="2228850"/>
          </a:xfrm>
          <a:prstGeom prst="rect">
            <a:avLst/>
          </a:prstGeom>
          <a:noFill/>
          <a:ln w="9525">
            <a:noFill/>
            <a:miter lim="800000"/>
            <a:headEnd/>
            <a:tailEnd/>
          </a:ln>
        </p:spPr>
      </p:pic>
      <p:sp>
        <p:nvSpPr>
          <p:cNvPr id="11" name="Oval 10"/>
          <p:cNvSpPr/>
          <p:nvPr/>
        </p:nvSpPr>
        <p:spPr>
          <a:xfrm>
            <a:off x="7543800" y="3733800"/>
            <a:ext cx="6096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626" name="TextBox 11"/>
          <p:cNvSpPr txBox="1">
            <a:spLocks noChangeArrowheads="1"/>
          </p:cNvSpPr>
          <p:nvPr/>
        </p:nvSpPr>
        <p:spPr bwMode="auto">
          <a:xfrm>
            <a:off x="7010400" y="2514600"/>
            <a:ext cx="930275" cy="307975"/>
          </a:xfrm>
          <a:prstGeom prst="rect">
            <a:avLst/>
          </a:prstGeom>
          <a:noFill/>
          <a:ln w="9525">
            <a:noFill/>
            <a:miter lim="800000"/>
            <a:headEnd/>
            <a:tailEnd/>
          </a:ln>
        </p:spPr>
        <p:txBody>
          <a:bodyPr wrap="none">
            <a:spAutoFit/>
          </a:bodyPr>
          <a:lstStyle/>
          <a:p>
            <a:r>
              <a:rPr lang="fr-FR" sz="1400">
                <a:solidFill>
                  <a:srgbClr val="0000FF"/>
                </a:solidFill>
                <a:latin typeface="Comic Sans MS" pitchFamily="66" charset="0"/>
              </a:rPr>
              <a:t>PCF8574</a:t>
            </a:r>
            <a:endParaRPr lang="en-US" sz="1400">
              <a:solidFill>
                <a:srgbClr val="0000FF"/>
              </a:solidFill>
              <a:latin typeface="Comic Sans MS" pitchFamily="66" charset="0"/>
            </a:endParaRPr>
          </a:p>
        </p:txBody>
      </p:sp>
      <p:cxnSp>
        <p:nvCxnSpPr>
          <p:cNvPr id="14" name="Straight Arrow Connector 13"/>
          <p:cNvCxnSpPr>
            <a:stCxn id="239626" idx="2"/>
          </p:cNvCxnSpPr>
          <p:nvPr/>
        </p:nvCxnSpPr>
        <p:spPr>
          <a:xfrm flipH="1">
            <a:off x="7391400" y="2822575"/>
            <a:ext cx="84138" cy="53022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p:txBody>
          <a:bodyPr/>
          <a:lstStyle/>
          <a:p>
            <a:r>
              <a:rPr lang="fr-FR"/>
              <a:t>Les Liaisons Séries Synchrones et Asynchrones</a:t>
            </a:r>
            <a:endParaRPr lang="en-US"/>
          </a:p>
        </p:txBody>
      </p:sp>
      <p:sp>
        <p:nvSpPr>
          <p:cNvPr id="240642" name="Content Placeholder 2"/>
          <p:cNvSpPr>
            <a:spLocks noGrp="1"/>
          </p:cNvSpPr>
          <p:nvPr>
            <p:ph idx="1"/>
          </p:nvPr>
        </p:nvSpPr>
        <p:spPr>
          <a:xfrm>
            <a:off x="381000" y="914400"/>
            <a:ext cx="8229600" cy="457200"/>
          </a:xfrm>
        </p:spPr>
        <p:txBody>
          <a:bodyPr/>
          <a:lstStyle/>
          <a:p>
            <a:r>
              <a:rPr lang="fr-FR"/>
              <a:t>La liaision série synchrone</a:t>
            </a:r>
          </a:p>
          <a:p>
            <a:pPr lvl="1"/>
            <a:r>
              <a:rPr lang="fr-FR"/>
              <a:t>I2C : Inter Integrated Circuit bus</a:t>
            </a:r>
          </a:p>
          <a:p>
            <a:pPr lvl="2"/>
            <a:r>
              <a:rPr lang="fr-FR"/>
              <a:t>Structure d’une trame I2C.</a:t>
            </a:r>
          </a:p>
          <a:p>
            <a:pPr lvl="3"/>
            <a:r>
              <a:rPr lang="fr-FR"/>
              <a:t>Afficheur LCD</a:t>
            </a: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064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DFFFB592-E8BA-49CE-B5EC-BCDBBE719066}" type="slidenum">
              <a:rPr lang="en-US" smtClean="0"/>
              <a:pPr>
                <a:defRPr/>
              </a:pPr>
              <a:t>77</a:t>
            </a:fld>
            <a:endParaRPr lang="en-US"/>
          </a:p>
        </p:txBody>
      </p:sp>
      <p:sp>
        <p:nvSpPr>
          <p:cNvPr id="240646" name="Rectangle 6"/>
          <p:cNvSpPr>
            <a:spLocks noChangeArrowheads="1"/>
          </p:cNvSpPr>
          <p:nvPr/>
        </p:nvSpPr>
        <p:spPr bwMode="auto">
          <a:xfrm>
            <a:off x="914400" y="2306638"/>
            <a:ext cx="4572000" cy="4384675"/>
          </a:xfrm>
          <a:prstGeom prst="rect">
            <a:avLst/>
          </a:prstGeom>
          <a:noFill/>
          <a:ln w="9525">
            <a:noFill/>
            <a:miter lim="800000"/>
            <a:headEnd/>
            <a:tailEnd/>
          </a:ln>
        </p:spPr>
        <p:txBody>
          <a:bodyPr>
            <a:spAutoFit/>
          </a:bodyPr>
          <a:lstStyle/>
          <a:p>
            <a:r>
              <a:rPr lang="en-US" sz="900">
                <a:solidFill>
                  <a:srgbClr val="0000FF"/>
                </a:solidFill>
              </a:rPr>
              <a:t>#include &lt;Wire.h&gt; </a:t>
            </a:r>
          </a:p>
          <a:p>
            <a:endParaRPr lang="en-US" sz="900">
              <a:solidFill>
                <a:srgbClr val="0000FF"/>
              </a:solidFill>
            </a:endParaRPr>
          </a:p>
          <a:p>
            <a:r>
              <a:rPr lang="en-US" sz="900">
                <a:solidFill>
                  <a:srgbClr val="0000FF"/>
                </a:solidFill>
              </a:rPr>
              <a:t>//============================================================</a:t>
            </a:r>
          </a:p>
          <a:p>
            <a:r>
              <a:rPr lang="en-US" sz="900">
                <a:solidFill>
                  <a:srgbClr val="0000FF"/>
                </a:solidFill>
              </a:rPr>
              <a:t>// LCD librairie</a:t>
            </a:r>
          </a:p>
          <a:p>
            <a:r>
              <a:rPr lang="en-US" sz="900">
                <a:solidFill>
                  <a:srgbClr val="0000FF"/>
                </a:solidFill>
              </a:rPr>
              <a:t>// https://bitbucket.org/fmalpartida/new-liquidcrystal/downloads</a:t>
            </a:r>
          </a:p>
          <a:p>
            <a:r>
              <a:rPr lang="en-US" sz="900">
                <a:solidFill>
                  <a:srgbClr val="0000FF"/>
                </a:solidFill>
              </a:rPr>
              <a:t>// Configure les connections entre l'afficheur LCD et l'interface I2C</a:t>
            </a:r>
          </a:p>
          <a:p>
            <a:r>
              <a:rPr lang="en-US" sz="900">
                <a:solidFill>
                  <a:srgbClr val="0000FF"/>
                </a:solidFill>
              </a:rPr>
              <a:t>//                    addr, en,rw,rs,d4,d5,d6,d7,bl,blpol</a:t>
            </a:r>
          </a:p>
          <a:p>
            <a:r>
              <a:rPr lang="fr-FR" sz="900">
                <a:solidFill>
                  <a:srgbClr val="0000FF"/>
                </a:solidFill>
              </a:rPr>
              <a:t>// Adresse I2C = 0x27</a:t>
            </a:r>
            <a:endParaRPr lang="en-US" sz="900">
              <a:solidFill>
                <a:srgbClr val="0000FF"/>
              </a:solidFill>
            </a:endParaRPr>
          </a:p>
          <a:p>
            <a:r>
              <a:rPr lang="en-US" sz="900">
                <a:solidFill>
                  <a:srgbClr val="0000FF"/>
                </a:solidFill>
              </a:rPr>
              <a:t>//============================================================</a:t>
            </a:r>
          </a:p>
          <a:p>
            <a:endParaRPr lang="en-US" sz="900">
              <a:solidFill>
                <a:srgbClr val="0000FF"/>
              </a:solidFill>
            </a:endParaRPr>
          </a:p>
          <a:p>
            <a:r>
              <a:rPr lang="en-US" sz="900">
                <a:solidFill>
                  <a:srgbClr val="0000FF"/>
                </a:solidFill>
              </a:rPr>
              <a:t>#include &lt;LiquidCrystal_I2C.h&gt;</a:t>
            </a:r>
          </a:p>
          <a:p>
            <a:endParaRPr lang="en-US" sz="900">
              <a:solidFill>
                <a:srgbClr val="0000FF"/>
              </a:solidFill>
            </a:endParaRPr>
          </a:p>
          <a:p>
            <a:r>
              <a:rPr lang="en-US" sz="900">
                <a:solidFill>
                  <a:srgbClr val="0000FF"/>
                </a:solidFill>
              </a:rPr>
              <a:t>LiquidCrystal_I2C lcd(0x27, 2, 1, 0, 4, 5, 6, 7, 3, POSITIVE);</a:t>
            </a:r>
          </a:p>
          <a:p>
            <a:endParaRPr lang="en-US" sz="900">
              <a:solidFill>
                <a:srgbClr val="0000FF"/>
              </a:solidFill>
            </a:endParaRPr>
          </a:p>
          <a:p>
            <a:r>
              <a:rPr lang="en-US" sz="900">
                <a:solidFill>
                  <a:srgbClr val="0000FF"/>
                </a:solidFill>
              </a:rPr>
              <a:t>void setup()   </a:t>
            </a:r>
          </a:p>
          <a:p>
            <a:r>
              <a:rPr lang="en-US" sz="900">
                <a:solidFill>
                  <a:srgbClr val="0000FF"/>
                </a:solidFill>
              </a:rPr>
              <a:t>{</a:t>
            </a:r>
          </a:p>
          <a:p>
            <a:r>
              <a:rPr lang="en-US" sz="900">
                <a:solidFill>
                  <a:srgbClr val="0000FF"/>
                </a:solidFill>
              </a:rPr>
              <a:t>  //--- Création d'un objet liaison série</a:t>
            </a:r>
          </a:p>
          <a:p>
            <a:r>
              <a:rPr lang="en-US" sz="900">
                <a:solidFill>
                  <a:srgbClr val="0000FF"/>
                </a:solidFill>
              </a:rPr>
              <a:t>   Serial.begin(9600);  </a:t>
            </a:r>
          </a:p>
          <a:p>
            <a:r>
              <a:rPr lang="en-US" sz="900">
                <a:solidFill>
                  <a:srgbClr val="0000FF"/>
                </a:solidFill>
              </a:rPr>
              <a:t>  //--- Création d'un objet LCD comportant 4 lignes de 20 caractères</a:t>
            </a:r>
          </a:p>
          <a:p>
            <a:r>
              <a:rPr lang="en-US" sz="900">
                <a:solidFill>
                  <a:srgbClr val="0000FF"/>
                </a:solidFill>
              </a:rPr>
              <a:t>   lcd.begin(20,4); </a:t>
            </a:r>
          </a:p>
          <a:p>
            <a:r>
              <a:rPr lang="en-US" sz="900">
                <a:solidFill>
                  <a:srgbClr val="0000FF"/>
                </a:solidFill>
              </a:rPr>
              <a:t>  //--- Positionne le curseur sur la première ligne à gauche</a:t>
            </a:r>
          </a:p>
          <a:p>
            <a:r>
              <a:rPr lang="en-US" sz="900">
                <a:solidFill>
                  <a:srgbClr val="0000FF"/>
                </a:solidFill>
              </a:rPr>
              <a:t>   lcd.setCursor(0,0);</a:t>
            </a:r>
          </a:p>
          <a:p>
            <a:r>
              <a:rPr lang="en-US" sz="900">
                <a:solidFill>
                  <a:srgbClr val="0000FF"/>
                </a:solidFill>
              </a:rPr>
              <a:t>  //--- Affiche "Formation ARALA"</a:t>
            </a:r>
          </a:p>
          <a:p>
            <a:r>
              <a:rPr lang="en-US" sz="900">
                <a:solidFill>
                  <a:srgbClr val="0000FF"/>
                </a:solidFill>
              </a:rPr>
              <a:t>   lcd.print("Formation ARALA");</a:t>
            </a:r>
          </a:p>
          <a:p>
            <a:r>
              <a:rPr lang="en-US" sz="900">
                <a:solidFill>
                  <a:srgbClr val="0000FF"/>
                </a:solidFill>
              </a:rPr>
              <a:t>  //--- Positionne le curseur sur la deuxième ligne à gauche</a:t>
            </a:r>
          </a:p>
          <a:p>
            <a:r>
              <a:rPr lang="en-US" sz="900">
                <a:solidFill>
                  <a:srgbClr val="0000FF"/>
                </a:solidFill>
              </a:rPr>
              <a:t>   lcd.setCursor(0,1);</a:t>
            </a:r>
          </a:p>
          <a:p>
            <a:r>
              <a:rPr lang="en-US" sz="900">
                <a:solidFill>
                  <a:srgbClr val="0000FF"/>
                </a:solidFill>
              </a:rPr>
              <a:t>  //--- Affiche "Mai 2014"</a:t>
            </a:r>
          </a:p>
          <a:p>
            <a:r>
              <a:rPr lang="en-US" sz="900">
                <a:solidFill>
                  <a:srgbClr val="0000FF"/>
                </a:solidFill>
              </a:rPr>
              <a:t>   lcd.print </a:t>
            </a:r>
          </a:p>
          <a:p>
            <a:r>
              <a:rPr lang="en-US" sz="900">
                <a:solidFill>
                  <a:srgbClr val="0000FF"/>
                </a:solidFill>
              </a:rPr>
              <a:t>}</a:t>
            </a:r>
          </a:p>
          <a:p>
            <a:endParaRPr lang="en-US" sz="900"/>
          </a:p>
          <a:p>
            <a:endParaRPr lang="en-US" sz="900"/>
          </a:p>
        </p:txBody>
      </p:sp>
      <p:sp>
        <p:nvSpPr>
          <p:cNvPr id="240647" name="Rectangle 7"/>
          <p:cNvSpPr>
            <a:spLocks noChangeArrowheads="1"/>
          </p:cNvSpPr>
          <p:nvPr/>
        </p:nvSpPr>
        <p:spPr bwMode="auto">
          <a:xfrm>
            <a:off x="5410200" y="2354263"/>
            <a:ext cx="3581400" cy="2446337"/>
          </a:xfrm>
          <a:prstGeom prst="rect">
            <a:avLst/>
          </a:prstGeom>
          <a:noFill/>
          <a:ln w="9525">
            <a:noFill/>
            <a:miter lim="800000"/>
            <a:headEnd/>
            <a:tailEnd/>
          </a:ln>
        </p:spPr>
        <p:txBody>
          <a:bodyPr>
            <a:spAutoFit/>
          </a:bodyPr>
          <a:lstStyle/>
          <a:p>
            <a:r>
              <a:rPr lang="en-US" sz="900">
                <a:solidFill>
                  <a:srgbClr val="0000FF"/>
                </a:solidFill>
              </a:rPr>
              <a:t>void loop() </a:t>
            </a:r>
          </a:p>
          <a:p>
            <a:r>
              <a:rPr lang="en-US" sz="900">
                <a:solidFill>
                  <a:srgbClr val="0000FF"/>
                </a:solidFill>
              </a:rPr>
              <a:t>{</a:t>
            </a:r>
          </a:p>
          <a:p>
            <a:r>
              <a:rPr lang="en-US" sz="900">
                <a:solidFill>
                  <a:srgbClr val="0000FF"/>
                </a:solidFill>
              </a:rPr>
              <a:t>  {</a:t>
            </a:r>
          </a:p>
          <a:p>
            <a:r>
              <a:rPr lang="en-US" sz="900">
                <a:solidFill>
                  <a:srgbClr val="0000FF"/>
                </a:solidFill>
              </a:rPr>
              <a:t>   //--- Attent l'arrivée d'un caractère</a:t>
            </a:r>
          </a:p>
          <a:p>
            <a:r>
              <a:rPr lang="en-US" sz="900">
                <a:solidFill>
                  <a:srgbClr val="0000FF"/>
                </a:solidFill>
              </a:rPr>
              <a:t>    if (Serial.available()) {</a:t>
            </a:r>
          </a:p>
          <a:p>
            <a:r>
              <a:rPr lang="en-US" sz="900">
                <a:solidFill>
                  <a:srgbClr val="0000FF"/>
                </a:solidFill>
              </a:rPr>
              <a:t>   //--- Tempo pour pour être sur la transmission série est terminée</a:t>
            </a:r>
          </a:p>
          <a:p>
            <a:r>
              <a:rPr lang="en-US" sz="900">
                <a:solidFill>
                  <a:srgbClr val="0000FF"/>
                </a:solidFill>
              </a:rPr>
              <a:t>      delay(100);</a:t>
            </a:r>
          </a:p>
          <a:p>
            <a:r>
              <a:rPr lang="en-US" sz="900">
                <a:solidFill>
                  <a:srgbClr val="0000FF"/>
                </a:solidFill>
              </a:rPr>
              <a:t>   //--- RAZ de l'affichage</a:t>
            </a:r>
          </a:p>
          <a:p>
            <a:r>
              <a:rPr lang="en-US" sz="900">
                <a:solidFill>
                  <a:srgbClr val="0000FF"/>
                </a:solidFill>
              </a:rPr>
              <a:t>      lcd.clear();</a:t>
            </a:r>
          </a:p>
          <a:p>
            <a:r>
              <a:rPr lang="en-US" sz="900">
                <a:solidFill>
                  <a:srgbClr val="0000FF"/>
                </a:solidFill>
              </a:rPr>
              <a:t>   //--- Lecture de tous les caractères reçus et affichage sur le lCD </a:t>
            </a:r>
          </a:p>
          <a:p>
            <a:r>
              <a:rPr lang="en-US" sz="900">
                <a:solidFill>
                  <a:srgbClr val="0000FF"/>
                </a:solidFill>
              </a:rPr>
              <a:t>      while (Serial.available() &gt; 0) {</a:t>
            </a:r>
          </a:p>
          <a:p>
            <a:r>
              <a:rPr lang="en-US" sz="900">
                <a:solidFill>
                  <a:srgbClr val="0000FF"/>
                </a:solidFill>
              </a:rPr>
              <a:t>   //--- Affichage sur le LCD</a:t>
            </a:r>
          </a:p>
          <a:p>
            <a:r>
              <a:rPr lang="en-US" sz="900">
                <a:solidFill>
                  <a:srgbClr val="0000FF"/>
                </a:solidFill>
              </a:rPr>
              <a:t>        lcd.write(Serial.read());</a:t>
            </a:r>
          </a:p>
          <a:p>
            <a:r>
              <a:rPr lang="en-US" sz="900">
                <a:solidFill>
                  <a:srgbClr val="0000FF"/>
                </a:solidFill>
              </a:rPr>
              <a:t>      }</a:t>
            </a:r>
          </a:p>
          <a:p>
            <a:r>
              <a:rPr lang="en-US" sz="900">
                <a:solidFill>
                  <a:srgbClr val="0000FF"/>
                </a:solidFill>
              </a:rPr>
              <a:t>    }</a:t>
            </a:r>
          </a:p>
          <a:p>
            <a:r>
              <a:rPr lang="en-US" sz="900">
                <a:solidFill>
                  <a:srgbClr val="0000FF"/>
                </a:solidFill>
              </a:rPr>
              <a:t>  }</a:t>
            </a:r>
          </a:p>
          <a:p>
            <a:r>
              <a:rPr lang="en-US" sz="900">
                <a:solidFill>
                  <a:srgbClr val="0000FF"/>
                </a:solidFill>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166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D103557D-52DF-414C-8199-3EF42A740031}" type="slidenum">
              <a:rPr lang="en-US" smtClean="0"/>
              <a:pPr>
                <a:defRPr/>
              </a:pPr>
              <a:t>78</a:t>
            </a:fld>
            <a:endParaRPr lang="en-US"/>
          </a:p>
        </p:txBody>
      </p:sp>
      <p:sp>
        <p:nvSpPr>
          <p:cNvPr id="7" name="Title 1"/>
          <p:cNvSpPr txBox="1">
            <a:spLocks/>
          </p:cNvSpPr>
          <p:nvPr/>
        </p:nvSpPr>
        <p:spPr bwMode="auto">
          <a:xfrm>
            <a:off x="457200" y="2895600"/>
            <a:ext cx="8229600" cy="487363"/>
          </a:xfrm>
          <a:prstGeom prst="rect">
            <a:avLst/>
          </a:prstGeom>
          <a:noFill/>
          <a:ln w="9525">
            <a:noFill/>
            <a:miter lim="800000"/>
            <a:headEnd/>
            <a:tailEnd/>
          </a:ln>
        </p:spPr>
        <p:txBody>
          <a:bodyPr anchor="ctr"/>
          <a:lstStyle/>
          <a:p>
            <a:pPr algn="ctr" eaLnBrk="0" hangingPunct="0">
              <a:defRPr/>
            </a:pPr>
            <a:r>
              <a:rPr lang="fr-FR" sz="2400" dirty="0">
                <a:solidFill>
                  <a:srgbClr val="0000FF"/>
                </a:solidFill>
                <a:latin typeface="+mj-lt"/>
                <a:ea typeface="+mj-ea"/>
                <a:cs typeface="+mj-cs"/>
              </a:rPr>
              <a:t>Les Interruptions</a:t>
            </a:r>
            <a:endParaRPr lang="en-US" sz="2400" dirty="0">
              <a:solidFill>
                <a:srgbClr val="0000FF"/>
              </a:solidFill>
              <a:latin typeface="+mj-lt"/>
              <a:ea typeface="+mj-ea"/>
              <a:cs typeface="+mj-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r>
              <a:rPr lang="fr-FR"/>
              <a:t>Les Interruptions</a:t>
            </a:r>
            <a:endParaRPr lang="en-US"/>
          </a:p>
        </p:txBody>
      </p:sp>
      <p:sp>
        <p:nvSpPr>
          <p:cNvPr id="3" name="Content Placeholder 2"/>
          <p:cNvSpPr>
            <a:spLocks noGrp="1"/>
          </p:cNvSpPr>
          <p:nvPr>
            <p:ph idx="1"/>
          </p:nvPr>
        </p:nvSpPr>
        <p:spPr/>
        <p:txBody>
          <a:bodyPr/>
          <a:lstStyle/>
          <a:p>
            <a:pPr>
              <a:defRPr/>
            </a:pPr>
            <a:r>
              <a:rPr lang="fr-FR" dirty="0"/>
              <a:t>A quoi cela sert?</a:t>
            </a:r>
          </a:p>
          <a:p>
            <a:pPr lvl="1">
              <a:defRPr/>
            </a:pPr>
            <a:r>
              <a:rPr lang="fr-FR" dirty="0"/>
              <a:t>Analogie</a:t>
            </a:r>
          </a:p>
          <a:p>
            <a:pPr lvl="2">
              <a:defRPr/>
            </a:pPr>
            <a:r>
              <a:rPr lang="fr-FR" dirty="0"/>
              <a:t>C’est bien connu:</a:t>
            </a:r>
          </a:p>
          <a:p>
            <a:pPr lvl="3">
              <a:defRPr/>
            </a:pPr>
            <a:r>
              <a:rPr lang="fr-FR" dirty="0"/>
              <a:t>Les Hommes ne savent gérer qu’une seule action à la fois. </a:t>
            </a:r>
          </a:p>
          <a:p>
            <a:pPr lvl="3">
              <a:defRPr/>
            </a:pPr>
            <a:r>
              <a:rPr lang="fr-FR" dirty="0"/>
              <a:t>Les Femmes savent gérer plusieurs actions en même temps.</a:t>
            </a:r>
          </a:p>
          <a:p>
            <a:pPr lvl="3">
              <a:defRPr/>
            </a:pPr>
            <a:endParaRPr lang="fr-FR" dirty="0"/>
          </a:p>
          <a:p>
            <a:pPr lvl="3">
              <a:defRPr/>
            </a:pPr>
            <a:r>
              <a:rPr lang="fr-FR" dirty="0"/>
              <a:t>Les hommes sont mono tâche et les femmes multitâches.</a:t>
            </a:r>
          </a:p>
          <a:p>
            <a:pPr lvl="3">
              <a:defRPr/>
            </a:pPr>
            <a:endParaRPr lang="fr-FR" dirty="0"/>
          </a:p>
          <a:p>
            <a:pPr lvl="1">
              <a:defRPr/>
            </a:pPr>
            <a:r>
              <a:rPr lang="fr-FR" dirty="0"/>
              <a:t>Définition du principe du mécanisme d’interruption</a:t>
            </a:r>
          </a:p>
          <a:p>
            <a:pPr lvl="2">
              <a:defRPr/>
            </a:pPr>
            <a:r>
              <a:rPr lang="fr-FR" dirty="0"/>
              <a:t>Le mécanisme des interruptions permet au microcontrôleur de gérer plusieurs actions quasi en même temps. </a:t>
            </a:r>
          </a:p>
          <a:p>
            <a:pPr lvl="2">
              <a:defRPr/>
            </a:pPr>
            <a:endParaRPr lang="fr-FR" dirty="0"/>
          </a:p>
          <a:p>
            <a:pPr lvl="2">
              <a:defRPr/>
            </a:pPr>
            <a:r>
              <a:rPr lang="fr-FR" dirty="0"/>
              <a:t>Ce microcontrôleur n’ayant qu’une unité d’exécution les différentes actions sont </a:t>
            </a:r>
            <a:r>
              <a:rPr lang="fr-FR" u="sng" dirty="0"/>
              <a:t>réalisées l’unes après l’autres</a:t>
            </a:r>
            <a:r>
              <a:rPr lang="fr-FR" dirty="0"/>
              <a:t>.</a:t>
            </a:r>
          </a:p>
          <a:p>
            <a:pPr lvl="2">
              <a:defRPr/>
            </a:pPr>
            <a:endParaRPr lang="fr-FR" dirty="0"/>
          </a:p>
          <a:p>
            <a:pPr lvl="2">
              <a:defRPr/>
            </a:pPr>
            <a:r>
              <a:rPr lang="fr-FR" dirty="0"/>
              <a:t>La notion de « quasi en même temps » n’est vraie que si le temps pris pour gérer les différentes tâches sont compatibles avec la vitesse d’exécution du microcontrôleur.</a:t>
            </a:r>
          </a:p>
          <a:p>
            <a:pPr lvl="2">
              <a:buFont typeface="Arial" charset="0"/>
              <a:buNone/>
              <a:defRPr/>
            </a:pPr>
            <a:r>
              <a:rPr lang="fr-FR" dirty="0"/>
              <a:t> </a:t>
            </a:r>
          </a:p>
          <a:p>
            <a:pPr lvl="3">
              <a:defRPr/>
            </a:pPr>
            <a:endParaRPr lang="fr-FR" dirty="0"/>
          </a:p>
          <a:p>
            <a:pPr lvl="5">
              <a:buFont typeface="Arial" pitchFamily="34" charset="0"/>
              <a:buNone/>
              <a:defRPr/>
            </a:pPr>
            <a:endParaRPr lang="en-US" dirty="0"/>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269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D548E106-C61B-4C1F-AEDD-CBEC53F52979}"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t>Introduction</a:t>
            </a:r>
          </a:p>
        </p:txBody>
      </p:sp>
      <p:sp>
        <p:nvSpPr>
          <p:cNvPr id="29698" name="Content Placeholder 2"/>
          <p:cNvSpPr>
            <a:spLocks noGrp="1"/>
          </p:cNvSpPr>
          <p:nvPr>
            <p:ph idx="1"/>
          </p:nvPr>
        </p:nvSpPr>
        <p:spPr/>
        <p:txBody>
          <a:bodyPr/>
          <a:lstStyle/>
          <a:p>
            <a:r>
              <a:rPr lang="en-US"/>
              <a:t>Les moins</a:t>
            </a:r>
          </a:p>
          <a:p>
            <a:pPr lvl="1"/>
            <a:r>
              <a:rPr lang="en-US" sz="1400"/>
              <a:t>Les optimisations logicielles (taille,temps d’éxécution…) se sont possibles qu’aux développeurs ayant des connaissances approndies.</a:t>
            </a:r>
          </a:p>
          <a:p>
            <a:pPr lvl="1"/>
            <a:endParaRPr lang="en-US"/>
          </a:p>
          <a:p>
            <a:pPr lvl="1"/>
            <a:endParaRPr lang="en-US"/>
          </a:p>
        </p:txBody>
      </p:sp>
      <p:sp>
        <p:nvSpPr>
          <p:cNvPr id="4" name="Date Placeholder 3"/>
          <p:cNvSpPr>
            <a:spLocks noGrp="1"/>
          </p:cNvSpPr>
          <p:nvPr>
            <p:ph type="dt" sz="quarter" idx="10"/>
          </p:nvPr>
        </p:nvSpPr>
        <p:spPr/>
        <p:txBody>
          <a:bodyPr/>
          <a:lstStyle/>
          <a:p>
            <a:pPr>
              <a:defRPr/>
            </a:pPr>
            <a:fld id="{0DBDBC04-BE17-46A2-B783-33A5230D8C2E}" type="datetime1">
              <a:rPr lang="en-US" smtClean="0"/>
              <a:pPr>
                <a:defRPr/>
              </a:pPr>
              <a:t>11/13/2021</a:t>
            </a:fld>
            <a:endParaRPr lang="en-US"/>
          </a:p>
        </p:txBody>
      </p:sp>
      <p:sp>
        <p:nvSpPr>
          <p:cNvPr id="2970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37DF7073-2D74-4FDE-BF30-37463BB064EF}"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r>
              <a:rPr lang="fr-FR"/>
              <a:t>Les Interruptions</a:t>
            </a:r>
            <a:endParaRPr lang="en-US"/>
          </a:p>
        </p:txBody>
      </p:sp>
      <p:sp>
        <p:nvSpPr>
          <p:cNvPr id="243714" name="Content Placeholder 2"/>
          <p:cNvSpPr>
            <a:spLocks noGrp="1"/>
          </p:cNvSpPr>
          <p:nvPr>
            <p:ph idx="1"/>
          </p:nvPr>
        </p:nvSpPr>
        <p:spPr>
          <a:xfrm>
            <a:off x="381000" y="914400"/>
            <a:ext cx="8763000" cy="5334000"/>
          </a:xfrm>
        </p:spPr>
        <p:txBody>
          <a:bodyPr/>
          <a:lstStyle/>
          <a:p>
            <a:r>
              <a:rPr lang="fr-FR"/>
              <a:t>Exemple de programme nono-tâche </a:t>
            </a:r>
          </a:p>
          <a:p>
            <a:pPr lvl="2"/>
            <a:r>
              <a:rPr lang="fr-FR"/>
              <a:t>Changement la fréquence du transceiver.</a:t>
            </a:r>
          </a:p>
          <a:p>
            <a:pPr lvl="3"/>
            <a:r>
              <a:rPr lang="fr-FR"/>
              <a:t>Le microcontrôleur répète à l’infini la tâche ci-dessous constituée de plusieurs actions.</a:t>
            </a:r>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dirty="0"/>
          </a:p>
        </p:txBody>
      </p:sp>
      <p:sp>
        <p:nvSpPr>
          <p:cNvPr id="24371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EF253F31-81BD-46E2-8851-D81C13DCB18C}" type="slidenum">
              <a:rPr lang="en-US" smtClean="0"/>
              <a:pPr>
                <a:defRPr/>
              </a:pPr>
              <a:t>80</a:t>
            </a:fld>
            <a:endParaRPr lang="en-US" dirty="0"/>
          </a:p>
        </p:txBody>
      </p:sp>
      <p:grpSp>
        <p:nvGrpSpPr>
          <p:cNvPr id="243718" name="Group 64"/>
          <p:cNvGrpSpPr>
            <a:grpSpLocks/>
          </p:cNvGrpSpPr>
          <p:nvPr/>
        </p:nvGrpSpPr>
        <p:grpSpPr bwMode="auto">
          <a:xfrm>
            <a:off x="958850" y="2438400"/>
            <a:ext cx="4800600" cy="3124200"/>
            <a:chOff x="958290" y="1676400"/>
            <a:chExt cx="4800600" cy="4343400"/>
          </a:xfrm>
        </p:grpSpPr>
        <p:sp>
          <p:nvSpPr>
            <p:cNvPr id="243724" name="TextBox 8"/>
            <p:cNvSpPr txBox="1">
              <a:spLocks noChangeArrowheads="1"/>
            </p:cNvSpPr>
            <p:nvPr/>
          </p:nvSpPr>
          <p:spPr bwMode="auto">
            <a:xfrm>
              <a:off x="1720290" y="2054423"/>
              <a:ext cx="3704860" cy="307777"/>
            </a:xfrm>
            <a:prstGeom prst="rect">
              <a:avLst/>
            </a:prstGeom>
            <a:solidFill>
              <a:srgbClr val="C5F31B"/>
            </a:solidFill>
            <a:ln w="9525">
              <a:solidFill>
                <a:schemeClr val="accent1"/>
              </a:solidFill>
              <a:miter lim="800000"/>
              <a:headEnd/>
              <a:tailEnd/>
            </a:ln>
          </p:spPr>
          <p:txBody>
            <a:bodyPr wrap="none">
              <a:spAutoFit/>
            </a:bodyPr>
            <a:lstStyle/>
            <a:p>
              <a:pPr marL="0" lvl="3"/>
              <a:r>
                <a:rPr lang="fr-FR" sz="1400"/>
                <a:t>Attente que l’OM tourne le bouton du vernier</a:t>
              </a:r>
            </a:p>
          </p:txBody>
        </p:sp>
        <p:sp>
          <p:nvSpPr>
            <p:cNvPr id="243725" name="TextBox 9"/>
            <p:cNvSpPr txBox="1">
              <a:spLocks noChangeArrowheads="1"/>
            </p:cNvSpPr>
            <p:nvPr/>
          </p:nvSpPr>
          <p:spPr bwMode="auto">
            <a:xfrm>
              <a:off x="2190455" y="2590800"/>
              <a:ext cx="2730235" cy="307777"/>
            </a:xfrm>
            <a:prstGeom prst="rect">
              <a:avLst/>
            </a:prstGeom>
            <a:solidFill>
              <a:srgbClr val="C5F31B"/>
            </a:solidFill>
            <a:ln w="9525">
              <a:solidFill>
                <a:schemeClr val="accent1"/>
              </a:solidFill>
              <a:miter lim="800000"/>
              <a:headEnd/>
              <a:tailEnd/>
            </a:ln>
          </p:spPr>
          <p:txBody>
            <a:bodyPr wrap="none">
              <a:spAutoFit/>
            </a:bodyPr>
            <a:lstStyle/>
            <a:p>
              <a:pPr marL="0" lvl="3"/>
              <a:r>
                <a:rPr lang="fr-FR" sz="1400"/>
                <a:t>Lecture du pas d’incrémentation</a:t>
              </a:r>
            </a:p>
          </p:txBody>
        </p:sp>
        <p:sp>
          <p:nvSpPr>
            <p:cNvPr id="243726" name="TextBox 11"/>
            <p:cNvSpPr txBox="1">
              <a:spLocks noChangeArrowheads="1"/>
            </p:cNvSpPr>
            <p:nvPr/>
          </p:nvSpPr>
          <p:spPr bwMode="auto">
            <a:xfrm>
              <a:off x="1749550" y="3657600"/>
              <a:ext cx="3607078" cy="307777"/>
            </a:xfrm>
            <a:prstGeom prst="rect">
              <a:avLst/>
            </a:prstGeom>
            <a:solidFill>
              <a:srgbClr val="C5F31B"/>
            </a:solidFill>
            <a:ln w="9525">
              <a:solidFill>
                <a:schemeClr val="accent1"/>
              </a:solidFill>
              <a:miter lim="800000"/>
              <a:headEnd/>
              <a:tailEnd/>
            </a:ln>
          </p:spPr>
          <p:txBody>
            <a:bodyPr wrap="none">
              <a:spAutoFit/>
            </a:bodyPr>
            <a:lstStyle/>
            <a:p>
              <a:pPr marL="0" lvl="3"/>
              <a:r>
                <a:rPr lang="fr-FR" sz="1400"/>
                <a:t>Modification de la fréquence de l’oscillateur</a:t>
              </a:r>
            </a:p>
          </p:txBody>
        </p:sp>
        <p:sp>
          <p:nvSpPr>
            <p:cNvPr id="243727" name="TextBox 12"/>
            <p:cNvSpPr txBox="1">
              <a:spLocks noChangeArrowheads="1"/>
            </p:cNvSpPr>
            <p:nvPr/>
          </p:nvSpPr>
          <p:spPr bwMode="auto">
            <a:xfrm>
              <a:off x="1981200" y="3124200"/>
              <a:ext cx="3150221" cy="307777"/>
            </a:xfrm>
            <a:prstGeom prst="rect">
              <a:avLst/>
            </a:prstGeom>
            <a:solidFill>
              <a:srgbClr val="C5F31B"/>
            </a:solidFill>
            <a:ln w="9525">
              <a:solidFill>
                <a:schemeClr val="accent1"/>
              </a:solidFill>
              <a:miter lim="800000"/>
              <a:headEnd/>
              <a:tailEnd/>
            </a:ln>
          </p:spPr>
          <p:txBody>
            <a:bodyPr wrap="none">
              <a:spAutoFit/>
            </a:bodyPr>
            <a:lstStyle/>
            <a:p>
              <a:pPr marL="0" lvl="3"/>
              <a:r>
                <a:rPr lang="fr-FR" sz="1400"/>
                <a:t>Calcul de la fréquence de l’oscillateur</a:t>
              </a:r>
            </a:p>
          </p:txBody>
        </p:sp>
        <p:sp>
          <p:nvSpPr>
            <p:cNvPr id="243728" name="TextBox 13"/>
            <p:cNvSpPr txBox="1">
              <a:spLocks noChangeArrowheads="1"/>
            </p:cNvSpPr>
            <p:nvPr/>
          </p:nvSpPr>
          <p:spPr bwMode="auto">
            <a:xfrm>
              <a:off x="2093975" y="4191000"/>
              <a:ext cx="2927340" cy="307777"/>
            </a:xfrm>
            <a:prstGeom prst="rect">
              <a:avLst/>
            </a:prstGeom>
            <a:solidFill>
              <a:srgbClr val="C5F31B"/>
            </a:solidFill>
            <a:ln w="9525">
              <a:solidFill>
                <a:schemeClr val="accent1"/>
              </a:solidFill>
              <a:miter lim="800000"/>
              <a:headEnd/>
              <a:tailEnd/>
            </a:ln>
          </p:spPr>
          <p:txBody>
            <a:bodyPr wrap="none">
              <a:spAutoFit/>
            </a:bodyPr>
            <a:lstStyle/>
            <a:p>
              <a:pPr marL="0" lvl="3"/>
              <a:r>
                <a:rPr lang="fr-FR" sz="1400"/>
                <a:t>Affichage de la nouvelle fréquence</a:t>
              </a:r>
            </a:p>
          </p:txBody>
        </p:sp>
        <p:sp>
          <p:nvSpPr>
            <p:cNvPr id="243729" name="TextBox 14"/>
            <p:cNvSpPr txBox="1">
              <a:spLocks noChangeArrowheads="1"/>
            </p:cNvSpPr>
            <p:nvPr/>
          </p:nvSpPr>
          <p:spPr bwMode="auto">
            <a:xfrm>
              <a:off x="1375865" y="4953000"/>
              <a:ext cx="4352474" cy="307777"/>
            </a:xfrm>
            <a:prstGeom prst="rect">
              <a:avLst/>
            </a:prstGeom>
            <a:solidFill>
              <a:srgbClr val="C5F31B"/>
            </a:solidFill>
            <a:ln w="9525">
              <a:solidFill>
                <a:schemeClr val="accent1"/>
              </a:solidFill>
              <a:miter lim="800000"/>
              <a:headEnd/>
              <a:tailEnd/>
            </a:ln>
          </p:spPr>
          <p:txBody>
            <a:bodyPr wrap="none">
              <a:spAutoFit/>
            </a:bodyPr>
            <a:lstStyle/>
            <a:p>
              <a:pPr marL="0" lvl="3"/>
              <a:r>
                <a:rPr lang="fr-FR" sz="1400"/>
                <a:t>Attente du top indiquant qu’une seconde est écoulée</a:t>
              </a:r>
            </a:p>
          </p:txBody>
        </p:sp>
        <p:sp>
          <p:nvSpPr>
            <p:cNvPr id="243730" name="TextBox 15"/>
            <p:cNvSpPr txBox="1">
              <a:spLocks noChangeArrowheads="1"/>
            </p:cNvSpPr>
            <p:nvPr/>
          </p:nvSpPr>
          <p:spPr bwMode="auto">
            <a:xfrm>
              <a:off x="2671265" y="5486400"/>
              <a:ext cx="1763560" cy="307777"/>
            </a:xfrm>
            <a:prstGeom prst="rect">
              <a:avLst/>
            </a:prstGeom>
            <a:solidFill>
              <a:srgbClr val="C5F31B"/>
            </a:solidFill>
            <a:ln w="9525">
              <a:solidFill>
                <a:schemeClr val="accent1"/>
              </a:solidFill>
              <a:miter lim="800000"/>
              <a:headEnd/>
              <a:tailEnd/>
            </a:ln>
          </p:spPr>
          <p:txBody>
            <a:bodyPr wrap="none">
              <a:spAutoFit/>
            </a:bodyPr>
            <a:lstStyle/>
            <a:p>
              <a:pPr marL="0" lvl="3"/>
              <a:r>
                <a:rPr lang="fr-FR" sz="1400"/>
                <a:t>Affichage de l’heure</a:t>
              </a:r>
            </a:p>
          </p:txBody>
        </p:sp>
        <p:cxnSp>
          <p:nvCxnSpPr>
            <p:cNvPr id="23" name="Straight Arrow Connector 22"/>
            <p:cNvCxnSpPr/>
            <p:nvPr/>
          </p:nvCxnSpPr>
          <p:spPr>
            <a:xfrm>
              <a:off x="3549090" y="1676400"/>
              <a:ext cx="0" cy="381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43724" idx="3"/>
            </p:cNvCxnSpPr>
            <p:nvPr/>
          </p:nvCxnSpPr>
          <p:spPr>
            <a:xfrm flipH="1" flipV="1">
              <a:off x="3549090" y="1753646"/>
              <a:ext cx="1876425" cy="454645"/>
            </a:xfrm>
            <a:prstGeom prst="bentConnector3">
              <a:avLst>
                <a:gd name="adj1" fmla="val -1218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549090" y="2362781"/>
              <a:ext cx="0" cy="22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49090" y="2894671"/>
              <a:ext cx="0" cy="229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49090" y="3428768"/>
              <a:ext cx="0" cy="229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49090" y="3962865"/>
              <a:ext cx="0" cy="227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43729" idx="0"/>
            </p:cNvCxnSpPr>
            <p:nvPr/>
          </p:nvCxnSpPr>
          <p:spPr>
            <a:xfrm>
              <a:off x="3549090" y="4494755"/>
              <a:ext cx="3175" cy="459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0800000">
              <a:off x="3549090" y="4649246"/>
              <a:ext cx="2209800" cy="456851"/>
            </a:xfrm>
            <a:prstGeom prst="bentConnector3">
              <a:avLst>
                <a:gd name="adj1" fmla="val -1024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549090" y="5258381"/>
              <a:ext cx="0" cy="22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43730" idx="2"/>
            </p:cNvCxnSpPr>
            <p:nvPr/>
          </p:nvCxnSpPr>
          <p:spPr>
            <a:xfrm flipH="1">
              <a:off x="3549090" y="5794685"/>
              <a:ext cx="3175" cy="225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58290" y="60198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58290" y="1753646"/>
              <a:ext cx="2590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58290" y="1753646"/>
              <a:ext cx="0" cy="426615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3719" name="TextBox 61"/>
          <p:cNvSpPr txBox="1">
            <a:spLocks noChangeArrowheads="1"/>
          </p:cNvSpPr>
          <p:nvPr/>
        </p:nvSpPr>
        <p:spPr bwMode="auto">
          <a:xfrm>
            <a:off x="6172200" y="2514600"/>
            <a:ext cx="2743200" cy="1169988"/>
          </a:xfrm>
          <a:prstGeom prst="rect">
            <a:avLst/>
          </a:prstGeom>
          <a:noFill/>
          <a:ln w="9525">
            <a:noFill/>
            <a:miter lim="800000"/>
            <a:headEnd/>
            <a:tailEnd/>
          </a:ln>
        </p:spPr>
        <p:txBody>
          <a:bodyPr>
            <a:spAutoFit/>
          </a:bodyPr>
          <a:lstStyle/>
          <a:p>
            <a:r>
              <a:rPr lang="fr-FR" sz="1000"/>
              <a:t>Attente par scrutation logicielle d’une demande d’action du type :</a:t>
            </a:r>
          </a:p>
          <a:p>
            <a:endParaRPr lang="fr-FR" sz="1000"/>
          </a:p>
          <a:p>
            <a:r>
              <a:rPr lang="fr-FR" sz="1000">
                <a:solidFill>
                  <a:srgbClr val="0000FF"/>
                </a:solidFill>
              </a:rPr>
              <a:t> while !(bouton); </a:t>
            </a:r>
          </a:p>
          <a:p>
            <a:endParaRPr lang="fr-FR" sz="1000"/>
          </a:p>
          <a:p>
            <a:r>
              <a:rPr lang="fr-FR" sz="1000"/>
              <a:t>Tant que le bouton n’est pas activé alors attendre.</a:t>
            </a:r>
            <a:endParaRPr lang="en-US" sz="1000"/>
          </a:p>
        </p:txBody>
      </p:sp>
      <p:sp>
        <p:nvSpPr>
          <p:cNvPr id="243720" name="TextBox 62"/>
          <p:cNvSpPr txBox="1">
            <a:spLocks noChangeArrowheads="1"/>
          </p:cNvSpPr>
          <p:nvPr/>
        </p:nvSpPr>
        <p:spPr bwMode="auto">
          <a:xfrm>
            <a:off x="6248400" y="4876800"/>
            <a:ext cx="2676525" cy="1169988"/>
          </a:xfrm>
          <a:prstGeom prst="rect">
            <a:avLst/>
          </a:prstGeom>
          <a:noFill/>
          <a:ln w="9525">
            <a:noFill/>
            <a:miter lim="800000"/>
            <a:headEnd/>
            <a:tailEnd/>
          </a:ln>
        </p:spPr>
        <p:txBody>
          <a:bodyPr wrap="none">
            <a:spAutoFit/>
          </a:bodyPr>
          <a:lstStyle/>
          <a:p>
            <a:r>
              <a:rPr lang="fr-FR" sz="1000"/>
              <a:t>Attente par scrutation logicielle d’une </a:t>
            </a:r>
          </a:p>
          <a:p>
            <a:r>
              <a:rPr lang="fr-FR" sz="1000"/>
              <a:t>demande d’action du type :</a:t>
            </a:r>
          </a:p>
          <a:p>
            <a:endParaRPr lang="fr-FR" sz="1000"/>
          </a:p>
          <a:p>
            <a:r>
              <a:rPr lang="fr-FR" sz="1000">
                <a:solidFill>
                  <a:srgbClr val="0000FF"/>
                </a:solidFill>
              </a:rPr>
              <a:t>While !(seconde);</a:t>
            </a:r>
          </a:p>
          <a:p>
            <a:endParaRPr lang="fr-FR" sz="1000"/>
          </a:p>
          <a:p>
            <a:r>
              <a:rPr lang="fr-FR" sz="1000"/>
              <a:t>Tant que la seconde n’est pas écoulée alors</a:t>
            </a:r>
          </a:p>
          <a:p>
            <a:r>
              <a:rPr lang="fr-FR" sz="1000"/>
              <a:t> attendre</a:t>
            </a:r>
            <a:endParaRPr lang="en-US" sz="1000"/>
          </a:p>
        </p:txBody>
      </p:sp>
      <p:sp>
        <p:nvSpPr>
          <p:cNvPr id="243721" name="TextBox 63"/>
          <p:cNvSpPr txBox="1">
            <a:spLocks noChangeArrowheads="1"/>
          </p:cNvSpPr>
          <p:nvPr/>
        </p:nvSpPr>
        <p:spPr bwMode="auto">
          <a:xfrm>
            <a:off x="1143000" y="6096000"/>
            <a:ext cx="6748463" cy="307975"/>
          </a:xfrm>
          <a:prstGeom prst="rect">
            <a:avLst/>
          </a:prstGeom>
          <a:noFill/>
          <a:ln w="9525">
            <a:noFill/>
            <a:miter lim="800000"/>
            <a:headEnd/>
            <a:tailEnd/>
          </a:ln>
        </p:spPr>
        <p:txBody>
          <a:bodyPr wrap="none">
            <a:spAutoFit/>
          </a:bodyPr>
          <a:lstStyle/>
          <a:p>
            <a:r>
              <a:rPr lang="fr-FR" sz="1400">
                <a:solidFill>
                  <a:srgbClr val="FF0000"/>
                </a:solidFill>
              </a:rPr>
              <a:t>Le microcontrôleur gère plusieurs actions mais séquentiellement l’une après l’autre.</a:t>
            </a:r>
            <a:endParaRPr lang="en-US" sz="1400">
              <a:solidFill>
                <a:srgbClr val="FF0000"/>
              </a:solidFill>
            </a:endParaRPr>
          </a:p>
        </p:txBody>
      </p:sp>
      <p:sp>
        <p:nvSpPr>
          <p:cNvPr id="66" name="Rectangle 65"/>
          <p:cNvSpPr/>
          <p:nvPr/>
        </p:nvSpPr>
        <p:spPr>
          <a:xfrm>
            <a:off x="838200" y="1981200"/>
            <a:ext cx="5257800" cy="39624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3723" name="TextBox 67"/>
          <p:cNvSpPr txBox="1">
            <a:spLocks noChangeArrowheads="1"/>
          </p:cNvSpPr>
          <p:nvPr/>
        </p:nvSpPr>
        <p:spPr bwMode="auto">
          <a:xfrm>
            <a:off x="914400" y="1981200"/>
            <a:ext cx="2470150" cy="307975"/>
          </a:xfrm>
          <a:prstGeom prst="rect">
            <a:avLst/>
          </a:prstGeom>
          <a:noFill/>
          <a:ln w="9525">
            <a:noFill/>
            <a:miter lim="800000"/>
            <a:headEnd/>
            <a:tailEnd/>
          </a:ln>
        </p:spPr>
        <p:txBody>
          <a:bodyPr wrap="none">
            <a:spAutoFit/>
          </a:bodyPr>
          <a:lstStyle/>
          <a:p>
            <a:r>
              <a:rPr lang="fr-FR" sz="1400">
                <a:solidFill>
                  <a:srgbClr val="FF0000"/>
                </a:solidFill>
              </a:rPr>
              <a:t>Tâche Changement de Freq.</a:t>
            </a:r>
            <a:endParaRPr lang="en-US" sz="1400">
              <a:solidFill>
                <a:srgbClr val="FF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p:txBody>
          <a:bodyPr/>
          <a:lstStyle/>
          <a:p>
            <a:r>
              <a:rPr lang="fr-FR"/>
              <a:t>Les Interruptions</a:t>
            </a:r>
            <a:endParaRPr lang="en-US"/>
          </a:p>
        </p:txBody>
      </p:sp>
      <p:sp>
        <p:nvSpPr>
          <p:cNvPr id="244738" name="Content Placeholder 2"/>
          <p:cNvSpPr>
            <a:spLocks noGrp="1"/>
          </p:cNvSpPr>
          <p:nvPr>
            <p:ph idx="1"/>
          </p:nvPr>
        </p:nvSpPr>
        <p:spPr>
          <a:xfrm>
            <a:off x="381000" y="914400"/>
            <a:ext cx="8229600" cy="762000"/>
          </a:xfrm>
        </p:spPr>
        <p:txBody>
          <a:bodyPr/>
          <a:lstStyle/>
          <a:p>
            <a:r>
              <a:rPr lang="fr-FR"/>
              <a:t>Exemple de programme nono-tâche </a:t>
            </a:r>
          </a:p>
          <a:p>
            <a:pPr lvl="2"/>
            <a:r>
              <a:rPr lang="fr-FR"/>
              <a:t>Changement la fréquence du transceiver.</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474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F5936430-FA9C-4BA9-8D00-068F2F864DDE}" type="slidenum">
              <a:rPr lang="en-US" smtClean="0"/>
              <a:pPr>
                <a:defRPr/>
              </a:pPr>
              <a:t>81</a:t>
            </a:fld>
            <a:endParaRPr lang="en-US"/>
          </a:p>
        </p:txBody>
      </p:sp>
      <p:sp>
        <p:nvSpPr>
          <p:cNvPr id="244742" name="TextBox 6"/>
          <p:cNvSpPr txBox="1">
            <a:spLocks noChangeArrowheads="1"/>
          </p:cNvSpPr>
          <p:nvPr/>
        </p:nvSpPr>
        <p:spPr bwMode="auto">
          <a:xfrm>
            <a:off x="533400" y="4800600"/>
            <a:ext cx="1304925" cy="338138"/>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Attente que l’OM tourne </a:t>
            </a:r>
          </a:p>
          <a:p>
            <a:pPr marL="0" lvl="3"/>
            <a:r>
              <a:rPr lang="fr-FR" sz="800"/>
              <a:t>le bouton du vernier</a:t>
            </a:r>
          </a:p>
        </p:txBody>
      </p:sp>
      <p:sp>
        <p:nvSpPr>
          <p:cNvPr id="244743" name="TextBox 7"/>
          <p:cNvSpPr txBox="1">
            <a:spLocks noChangeArrowheads="1"/>
          </p:cNvSpPr>
          <p:nvPr/>
        </p:nvSpPr>
        <p:spPr bwMode="auto">
          <a:xfrm>
            <a:off x="1849438" y="4419600"/>
            <a:ext cx="969962" cy="338138"/>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Lecture du pas</a:t>
            </a:r>
          </a:p>
          <a:p>
            <a:pPr marL="0" lvl="3"/>
            <a:r>
              <a:rPr lang="fr-FR" sz="800"/>
              <a:t> d’incrémentation</a:t>
            </a:r>
          </a:p>
        </p:txBody>
      </p:sp>
      <p:sp>
        <p:nvSpPr>
          <p:cNvPr id="244744" name="TextBox 8"/>
          <p:cNvSpPr txBox="1">
            <a:spLocks noChangeArrowheads="1"/>
          </p:cNvSpPr>
          <p:nvPr/>
        </p:nvSpPr>
        <p:spPr bwMode="auto">
          <a:xfrm>
            <a:off x="2819400" y="4038600"/>
            <a:ext cx="1212850" cy="338138"/>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Calcul de la fréquence</a:t>
            </a:r>
          </a:p>
          <a:p>
            <a:pPr marL="0" lvl="3"/>
            <a:r>
              <a:rPr lang="fr-FR" sz="800"/>
              <a:t>de l’oscillateur</a:t>
            </a:r>
          </a:p>
        </p:txBody>
      </p:sp>
      <p:sp>
        <p:nvSpPr>
          <p:cNvPr id="244745" name="TextBox 9"/>
          <p:cNvSpPr txBox="1">
            <a:spLocks noChangeArrowheads="1"/>
          </p:cNvSpPr>
          <p:nvPr/>
        </p:nvSpPr>
        <p:spPr bwMode="auto">
          <a:xfrm>
            <a:off x="4038600" y="3657600"/>
            <a:ext cx="1325563" cy="338138"/>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Modification de la</a:t>
            </a:r>
          </a:p>
          <a:p>
            <a:pPr marL="0" lvl="3"/>
            <a:r>
              <a:rPr lang="fr-FR" sz="800"/>
              <a:t>fréquence de l’oscillateur</a:t>
            </a:r>
          </a:p>
        </p:txBody>
      </p:sp>
      <p:sp>
        <p:nvSpPr>
          <p:cNvPr id="244746" name="TextBox 10"/>
          <p:cNvSpPr txBox="1">
            <a:spLocks noChangeArrowheads="1"/>
          </p:cNvSpPr>
          <p:nvPr/>
        </p:nvSpPr>
        <p:spPr bwMode="auto">
          <a:xfrm>
            <a:off x="5389563" y="3276600"/>
            <a:ext cx="1087437" cy="338138"/>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Affichage de la</a:t>
            </a:r>
          </a:p>
          <a:p>
            <a:pPr marL="0" lvl="3"/>
            <a:r>
              <a:rPr lang="fr-FR" sz="800"/>
              <a:t> nouvelle fréquence</a:t>
            </a:r>
          </a:p>
        </p:txBody>
      </p:sp>
      <p:sp>
        <p:nvSpPr>
          <p:cNvPr id="244747" name="TextBox 11"/>
          <p:cNvSpPr txBox="1">
            <a:spLocks noChangeArrowheads="1"/>
          </p:cNvSpPr>
          <p:nvPr/>
        </p:nvSpPr>
        <p:spPr bwMode="auto">
          <a:xfrm>
            <a:off x="6477000" y="2895600"/>
            <a:ext cx="1473200" cy="338138"/>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Attente du top indiquant </a:t>
            </a:r>
          </a:p>
          <a:p>
            <a:pPr marL="0" lvl="3"/>
            <a:r>
              <a:rPr lang="fr-FR" sz="800"/>
              <a:t>qu’une seconde est écoulée</a:t>
            </a:r>
          </a:p>
        </p:txBody>
      </p:sp>
      <p:sp>
        <p:nvSpPr>
          <p:cNvPr id="244748" name="TextBox 12"/>
          <p:cNvSpPr txBox="1">
            <a:spLocks noChangeArrowheads="1"/>
          </p:cNvSpPr>
          <p:nvPr/>
        </p:nvSpPr>
        <p:spPr bwMode="auto">
          <a:xfrm>
            <a:off x="7924800" y="2514600"/>
            <a:ext cx="760413" cy="338138"/>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Affichage de</a:t>
            </a:r>
          </a:p>
          <a:p>
            <a:pPr marL="0" lvl="3"/>
            <a:r>
              <a:rPr lang="fr-FR" sz="800"/>
              <a:t> l’heure</a:t>
            </a:r>
          </a:p>
        </p:txBody>
      </p:sp>
      <p:cxnSp>
        <p:nvCxnSpPr>
          <p:cNvPr id="15" name="Straight Arrow Connector 14"/>
          <p:cNvCxnSpPr/>
          <p:nvPr/>
        </p:nvCxnSpPr>
        <p:spPr>
          <a:xfrm>
            <a:off x="457200" y="5181600"/>
            <a:ext cx="84582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7200" y="2057400"/>
            <a:ext cx="0" cy="31242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4751" name="TextBox 19"/>
          <p:cNvSpPr txBox="1">
            <a:spLocks noChangeArrowheads="1"/>
          </p:cNvSpPr>
          <p:nvPr/>
        </p:nvSpPr>
        <p:spPr bwMode="auto">
          <a:xfrm>
            <a:off x="8534400" y="4876800"/>
            <a:ext cx="465138" cy="215900"/>
          </a:xfrm>
          <a:prstGeom prst="rect">
            <a:avLst/>
          </a:prstGeom>
          <a:noFill/>
          <a:ln w="9525">
            <a:noFill/>
            <a:miter lim="800000"/>
            <a:headEnd/>
            <a:tailEnd/>
          </a:ln>
        </p:spPr>
        <p:txBody>
          <a:bodyPr wrap="none">
            <a:spAutoFit/>
          </a:bodyPr>
          <a:lstStyle/>
          <a:p>
            <a:r>
              <a:rPr lang="fr-FR" sz="800"/>
              <a:t>temps</a:t>
            </a:r>
            <a:endParaRPr lang="en-US" sz="800"/>
          </a:p>
        </p:txBody>
      </p:sp>
      <p:sp>
        <p:nvSpPr>
          <p:cNvPr id="244752" name="TextBox 20"/>
          <p:cNvSpPr txBox="1">
            <a:spLocks noChangeArrowheads="1"/>
          </p:cNvSpPr>
          <p:nvPr/>
        </p:nvSpPr>
        <p:spPr bwMode="auto">
          <a:xfrm>
            <a:off x="152400" y="1828800"/>
            <a:ext cx="1819275" cy="246063"/>
          </a:xfrm>
          <a:prstGeom prst="rect">
            <a:avLst/>
          </a:prstGeom>
          <a:noFill/>
          <a:ln w="9525">
            <a:noFill/>
            <a:miter lim="800000"/>
            <a:headEnd/>
            <a:tailEnd/>
          </a:ln>
        </p:spPr>
        <p:txBody>
          <a:bodyPr wrap="none">
            <a:spAutoFit/>
          </a:bodyPr>
          <a:lstStyle/>
          <a:p>
            <a:r>
              <a:rPr lang="fr-FR" sz="1000"/>
              <a:t>Ordonnancement des tâches</a:t>
            </a:r>
            <a:endParaRPr lang="en-US" sz="1000"/>
          </a:p>
        </p:txBody>
      </p:sp>
      <p:sp>
        <p:nvSpPr>
          <p:cNvPr id="244753" name="TextBox 21"/>
          <p:cNvSpPr txBox="1">
            <a:spLocks noChangeArrowheads="1"/>
          </p:cNvSpPr>
          <p:nvPr/>
        </p:nvSpPr>
        <p:spPr bwMode="auto">
          <a:xfrm>
            <a:off x="1676400" y="5181600"/>
            <a:ext cx="298450" cy="246063"/>
          </a:xfrm>
          <a:prstGeom prst="rect">
            <a:avLst/>
          </a:prstGeom>
          <a:noFill/>
          <a:ln w="9525">
            <a:noFill/>
            <a:miter lim="800000"/>
            <a:headEnd/>
            <a:tailEnd/>
          </a:ln>
        </p:spPr>
        <p:txBody>
          <a:bodyPr wrap="none">
            <a:spAutoFit/>
          </a:bodyPr>
          <a:lstStyle/>
          <a:p>
            <a:r>
              <a:rPr lang="fr-FR" sz="1000" b="1">
                <a:solidFill>
                  <a:srgbClr val="0000FF"/>
                </a:solidFill>
              </a:rPr>
              <a:t>t1</a:t>
            </a:r>
            <a:endParaRPr lang="en-US" sz="1000" b="1">
              <a:solidFill>
                <a:srgbClr val="0000FF"/>
              </a:solidFill>
            </a:endParaRPr>
          </a:p>
        </p:txBody>
      </p:sp>
      <p:sp>
        <p:nvSpPr>
          <p:cNvPr id="244754" name="TextBox 22"/>
          <p:cNvSpPr txBox="1">
            <a:spLocks noChangeArrowheads="1"/>
          </p:cNvSpPr>
          <p:nvPr/>
        </p:nvSpPr>
        <p:spPr bwMode="auto">
          <a:xfrm>
            <a:off x="2667000" y="5181600"/>
            <a:ext cx="298450" cy="246063"/>
          </a:xfrm>
          <a:prstGeom prst="rect">
            <a:avLst/>
          </a:prstGeom>
          <a:noFill/>
          <a:ln w="9525">
            <a:noFill/>
            <a:miter lim="800000"/>
            <a:headEnd/>
            <a:tailEnd/>
          </a:ln>
        </p:spPr>
        <p:txBody>
          <a:bodyPr wrap="none">
            <a:spAutoFit/>
          </a:bodyPr>
          <a:lstStyle/>
          <a:p>
            <a:r>
              <a:rPr lang="fr-FR" sz="1000" b="1">
                <a:solidFill>
                  <a:srgbClr val="0000FF"/>
                </a:solidFill>
              </a:rPr>
              <a:t>t2</a:t>
            </a:r>
            <a:endParaRPr lang="en-US" sz="1000" b="1">
              <a:solidFill>
                <a:srgbClr val="0000FF"/>
              </a:solidFill>
            </a:endParaRPr>
          </a:p>
        </p:txBody>
      </p:sp>
      <p:sp>
        <p:nvSpPr>
          <p:cNvPr id="244755" name="TextBox 23"/>
          <p:cNvSpPr txBox="1">
            <a:spLocks noChangeArrowheads="1"/>
          </p:cNvSpPr>
          <p:nvPr/>
        </p:nvSpPr>
        <p:spPr bwMode="auto">
          <a:xfrm>
            <a:off x="3886200" y="5181600"/>
            <a:ext cx="298450" cy="246063"/>
          </a:xfrm>
          <a:prstGeom prst="rect">
            <a:avLst/>
          </a:prstGeom>
          <a:noFill/>
          <a:ln w="9525">
            <a:noFill/>
            <a:miter lim="800000"/>
            <a:headEnd/>
            <a:tailEnd/>
          </a:ln>
        </p:spPr>
        <p:txBody>
          <a:bodyPr wrap="none">
            <a:spAutoFit/>
          </a:bodyPr>
          <a:lstStyle/>
          <a:p>
            <a:r>
              <a:rPr lang="fr-FR" sz="1000" b="1">
                <a:solidFill>
                  <a:srgbClr val="0000FF"/>
                </a:solidFill>
              </a:rPr>
              <a:t>t3</a:t>
            </a:r>
            <a:endParaRPr lang="en-US" sz="1000" b="1">
              <a:solidFill>
                <a:srgbClr val="0000FF"/>
              </a:solidFill>
            </a:endParaRPr>
          </a:p>
        </p:txBody>
      </p:sp>
      <p:sp>
        <p:nvSpPr>
          <p:cNvPr id="244756" name="TextBox 24"/>
          <p:cNvSpPr txBox="1">
            <a:spLocks noChangeArrowheads="1"/>
          </p:cNvSpPr>
          <p:nvPr/>
        </p:nvSpPr>
        <p:spPr bwMode="auto">
          <a:xfrm>
            <a:off x="5257800" y="5181600"/>
            <a:ext cx="298450" cy="246063"/>
          </a:xfrm>
          <a:prstGeom prst="rect">
            <a:avLst/>
          </a:prstGeom>
          <a:noFill/>
          <a:ln w="9525">
            <a:noFill/>
            <a:miter lim="800000"/>
            <a:headEnd/>
            <a:tailEnd/>
          </a:ln>
        </p:spPr>
        <p:txBody>
          <a:bodyPr wrap="none">
            <a:spAutoFit/>
          </a:bodyPr>
          <a:lstStyle/>
          <a:p>
            <a:r>
              <a:rPr lang="fr-FR" sz="1000" b="1">
                <a:solidFill>
                  <a:srgbClr val="0000FF"/>
                </a:solidFill>
              </a:rPr>
              <a:t>t4</a:t>
            </a:r>
            <a:endParaRPr lang="en-US" sz="1000" b="1">
              <a:solidFill>
                <a:srgbClr val="0000FF"/>
              </a:solidFill>
            </a:endParaRPr>
          </a:p>
        </p:txBody>
      </p:sp>
      <p:sp>
        <p:nvSpPr>
          <p:cNvPr id="244757" name="TextBox 25"/>
          <p:cNvSpPr txBox="1">
            <a:spLocks noChangeArrowheads="1"/>
          </p:cNvSpPr>
          <p:nvPr/>
        </p:nvSpPr>
        <p:spPr bwMode="auto">
          <a:xfrm>
            <a:off x="6324600" y="5181600"/>
            <a:ext cx="298450" cy="246063"/>
          </a:xfrm>
          <a:prstGeom prst="rect">
            <a:avLst/>
          </a:prstGeom>
          <a:noFill/>
          <a:ln w="9525">
            <a:noFill/>
            <a:miter lim="800000"/>
            <a:headEnd/>
            <a:tailEnd/>
          </a:ln>
        </p:spPr>
        <p:txBody>
          <a:bodyPr wrap="none">
            <a:spAutoFit/>
          </a:bodyPr>
          <a:lstStyle/>
          <a:p>
            <a:r>
              <a:rPr lang="fr-FR" sz="1000" b="1">
                <a:solidFill>
                  <a:srgbClr val="0000FF"/>
                </a:solidFill>
              </a:rPr>
              <a:t>t5</a:t>
            </a:r>
            <a:endParaRPr lang="en-US" sz="1000" b="1">
              <a:solidFill>
                <a:srgbClr val="0000FF"/>
              </a:solidFill>
            </a:endParaRPr>
          </a:p>
        </p:txBody>
      </p:sp>
      <p:sp>
        <p:nvSpPr>
          <p:cNvPr id="244758" name="TextBox 26"/>
          <p:cNvSpPr txBox="1">
            <a:spLocks noChangeArrowheads="1"/>
          </p:cNvSpPr>
          <p:nvPr/>
        </p:nvSpPr>
        <p:spPr bwMode="auto">
          <a:xfrm>
            <a:off x="7848600" y="5181600"/>
            <a:ext cx="298450" cy="246063"/>
          </a:xfrm>
          <a:prstGeom prst="rect">
            <a:avLst/>
          </a:prstGeom>
          <a:noFill/>
          <a:ln w="9525">
            <a:noFill/>
            <a:miter lim="800000"/>
            <a:headEnd/>
            <a:tailEnd/>
          </a:ln>
        </p:spPr>
        <p:txBody>
          <a:bodyPr wrap="none">
            <a:spAutoFit/>
          </a:bodyPr>
          <a:lstStyle/>
          <a:p>
            <a:r>
              <a:rPr lang="fr-FR" sz="1000" b="1">
                <a:solidFill>
                  <a:srgbClr val="0000FF"/>
                </a:solidFill>
              </a:rPr>
              <a:t>t6</a:t>
            </a:r>
            <a:endParaRPr lang="en-US" sz="1000" b="1">
              <a:solidFill>
                <a:srgbClr val="0000FF"/>
              </a:solidFill>
            </a:endParaRPr>
          </a:p>
        </p:txBody>
      </p:sp>
      <p:sp>
        <p:nvSpPr>
          <p:cNvPr id="244759" name="TextBox 27"/>
          <p:cNvSpPr txBox="1">
            <a:spLocks noChangeArrowheads="1"/>
          </p:cNvSpPr>
          <p:nvPr/>
        </p:nvSpPr>
        <p:spPr bwMode="auto">
          <a:xfrm>
            <a:off x="8610600" y="5181600"/>
            <a:ext cx="298450" cy="246063"/>
          </a:xfrm>
          <a:prstGeom prst="rect">
            <a:avLst/>
          </a:prstGeom>
          <a:noFill/>
          <a:ln w="9525">
            <a:noFill/>
            <a:miter lim="800000"/>
            <a:headEnd/>
            <a:tailEnd/>
          </a:ln>
        </p:spPr>
        <p:txBody>
          <a:bodyPr wrap="none">
            <a:spAutoFit/>
          </a:bodyPr>
          <a:lstStyle/>
          <a:p>
            <a:r>
              <a:rPr lang="fr-FR" sz="1000" b="1">
                <a:solidFill>
                  <a:srgbClr val="0000FF"/>
                </a:solidFill>
              </a:rPr>
              <a:t>t7</a:t>
            </a:r>
            <a:endParaRPr lang="en-US" sz="1000" b="1">
              <a:solidFill>
                <a:srgbClr val="0000FF"/>
              </a:solidFill>
            </a:endParaRPr>
          </a:p>
        </p:txBody>
      </p:sp>
      <p:sp>
        <p:nvSpPr>
          <p:cNvPr id="244760" name="TextBox 28"/>
          <p:cNvSpPr txBox="1">
            <a:spLocks noChangeArrowheads="1"/>
          </p:cNvSpPr>
          <p:nvPr/>
        </p:nvSpPr>
        <p:spPr bwMode="auto">
          <a:xfrm>
            <a:off x="304800" y="5181600"/>
            <a:ext cx="255588" cy="246063"/>
          </a:xfrm>
          <a:prstGeom prst="rect">
            <a:avLst/>
          </a:prstGeom>
          <a:noFill/>
          <a:ln w="9525">
            <a:noFill/>
            <a:miter lim="800000"/>
            <a:headEnd/>
            <a:tailEnd/>
          </a:ln>
        </p:spPr>
        <p:txBody>
          <a:bodyPr wrap="none">
            <a:spAutoFit/>
          </a:bodyPr>
          <a:lstStyle/>
          <a:p>
            <a:r>
              <a:rPr lang="fr-FR" sz="1000" b="1">
                <a:solidFill>
                  <a:srgbClr val="0000FF"/>
                </a:solidFill>
              </a:rPr>
              <a:t>0</a:t>
            </a:r>
            <a:endParaRPr lang="en-US" sz="1000" b="1">
              <a:solidFill>
                <a:srgbClr val="0000FF"/>
              </a:solidFill>
            </a:endParaRPr>
          </a:p>
        </p:txBody>
      </p:sp>
      <p:cxnSp>
        <p:nvCxnSpPr>
          <p:cNvPr id="32" name="Straight Arrow Connector 31"/>
          <p:cNvCxnSpPr/>
          <p:nvPr/>
        </p:nvCxnSpPr>
        <p:spPr>
          <a:xfrm>
            <a:off x="533400" y="2209800"/>
            <a:ext cx="815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4762" name="TextBox 32"/>
          <p:cNvSpPr txBox="1">
            <a:spLocks noChangeArrowheads="1"/>
          </p:cNvSpPr>
          <p:nvPr/>
        </p:nvSpPr>
        <p:spPr bwMode="auto">
          <a:xfrm>
            <a:off x="3810000" y="1905000"/>
            <a:ext cx="3187700" cy="246063"/>
          </a:xfrm>
          <a:prstGeom prst="rect">
            <a:avLst/>
          </a:prstGeom>
          <a:noFill/>
          <a:ln w="9525">
            <a:noFill/>
            <a:miter lim="800000"/>
            <a:headEnd/>
            <a:tailEnd/>
          </a:ln>
        </p:spPr>
        <p:txBody>
          <a:bodyPr wrap="none">
            <a:spAutoFit/>
          </a:bodyPr>
          <a:lstStyle/>
          <a:p>
            <a:r>
              <a:rPr lang="fr-FR" sz="1000" b="1">
                <a:solidFill>
                  <a:srgbClr val="0000FF"/>
                </a:solidFill>
              </a:rPr>
              <a:t>Temps total pour effectuer l’ensemble de la tâche</a:t>
            </a:r>
            <a:endParaRPr lang="en-US" sz="1000" b="1">
              <a:solidFill>
                <a:srgbClr val="0000FF"/>
              </a:solidFill>
            </a:endParaRPr>
          </a:p>
        </p:txBody>
      </p:sp>
      <p:sp>
        <p:nvSpPr>
          <p:cNvPr id="244763" name="TextBox 33"/>
          <p:cNvSpPr txBox="1">
            <a:spLocks noChangeArrowheads="1"/>
          </p:cNvSpPr>
          <p:nvPr/>
        </p:nvSpPr>
        <p:spPr bwMode="auto">
          <a:xfrm>
            <a:off x="457200" y="5715000"/>
            <a:ext cx="6043613" cy="523875"/>
          </a:xfrm>
          <a:prstGeom prst="rect">
            <a:avLst/>
          </a:prstGeom>
          <a:noFill/>
          <a:ln w="9525">
            <a:noFill/>
            <a:miter lim="800000"/>
            <a:headEnd/>
            <a:tailEnd/>
          </a:ln>
        </p:spPr>
        <p:txBody>
          <a:bodyPr wrap="none">
            <a:spAutoFit/>
          </a:bodyPr>
          <a:lstStyle/>
          <a:p>
            <a:r>
              <a:rPr lang="fr-FR" sz="1400"/>
              <a:t>L’action d’attente force le processeur à surveiller si l’évènement est arrivé:</a:t>
            </a:r>
          </a:p>
          <a:p>
            <a:r>
              <a:rPr lang="fr-FR" sz="1400"/>
              <a:t>  - Il ne peut rien faire d’autre.</a:t>
            </a:r>
          </a:p>
        </p:txBody>
      </p:sp>
      <p:sp>
        <p:nvSpPr>
          <p:cNvPr id="244764" name="TextBox 34"/>
          <p:cNvSpPr txBox="1">
            <a:spLocks noChangeArrowheads="1"/>
          </p:cNvSpPr>
          <p:nvPr/>
        </p:nvSpPr>
        <p:spPr bwMode="auto">
          <a:xfrm>
            <a:off x="609600" y="2286000"/>
            <a:ext cx="2470150" cy="307975"/>
          </a:xfrm>
          <a:prstGeom prst="rect">
            <a:avLst/>
          </a:prstGeom>
          <a:noFill/>
          <a:ln w="9525">
            <a:noFill/>
            <a:miter lim="800000"/>
            <a:headEnd/>
            <a:tailEnd/>
          </a:ln>
        </p:spPr>
        <p:txBody>
          <a:bodyPr wrap="none">
            <a:spAutoFit/>
          </a:bodyPr>
          <a:lstStyle/>
          <a:p>
            <a:r>
              <a:rPr lang="fr-FR" sz="1400">
                <a:solidFill>
                  <a:srgbClr val="FF0000"/>
                </a:solidFill>
              </a:rPr>
              <a:t>Tâche Changement de Freq.</a:t>
            </a:r>
            <a:endParaRPr lang="en-US" sz="140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Content Placeholder 2"/>
          <p:cNvSpPr>
            <a:spLocks noGrp="1"/>
          </p:cNvSpPr>
          <p:nvPr>
            <p:ph idx="1"/>
          </p:nvPr>
        </p:nvSpPr>
        <p:spPr/>
        <p:txBody>
          <a:bodyPr/>
          <a:lstStyle/>
          <a:p>
            <a:r>
              <a:rPr lang="fr-FR"/>
              <a:t>Exemple de programme multitâche </a:t>
            </a:r>
          </a:p>
          <a:p>
            <a:pPr lvl="1"/>
            <a:r>
              <a:rPr lang="fr-FR" sz="1400"/>
              <a:t>Supposons que le récepteur détecte le déclenchement d’un relais (R7) et qu’il soit nécessaire de mesurer le niveau du signal reçu pour l’afficher.</a:t>
            </a:r>
          </a:p>
          <a:p>
            <a:pPr lvl="1"/>
            <a:endParaRPr lang="fr-FR" sz="1400"/>
          </a:p>
          <a:p>
            <a:pPr lvl="1"/>
            <a:r>
              <a:rPr lang="fr-FR" sz="1400"/>
              <a:t>Supposons que la tâche « Tache changement de freq » prend 1 seconde.</a:t>
            </a:r>
          </a:p>
          <a:p>
            <a:endParaRPr lang="fr-FR"/>
          </a:p>
          <a:p>
            <a:pPr lvl="1"/>
            <a:r>
              <a:rPr lang="fr-FR" sz="1400"/>
              <a:t>Il faut donc attendre 1 seconde avant d’aller mesurer la force du signal reçu et l’afficher.</a:t>
            </a:r>
            <a:endParaRPr lang="en-US" sz="1400"/>
          </a:p>
        </p:txBody>
      </p:sp>
      <p:sp>
        <p:nvSpPr>
          <p:cNvPr id="245761" name="Title 1"/>
          <p:cNvSpPr>
            <a:spLocks noGrp="1"/>
          </p:cNvSpPr>
          <p:nvPr>
            <p:ph type="title"/>
          </p:nvPr>
        </p:nvSpPr>
        <p:spPr/>
        <p:txBody>
          <a:bodyPr/>
          <a:lstStyle/>
          <a:p>
            <a:r>
              <a:rPr lang="fr-FR"/>
              <a:t>Les Interruptions</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5764"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EE840606-3A2B-4029-9BCC-3D15AB783CA3}" type="slidenum">
              <a:rPr lang="en-US" smtClean="0"/>
              <a:pPr>
                <a:defRPr/>
              </a:pPr>
              <a:t>82</a:t>
            </a:fld>
            <a:endParaRPr lang="en-US"/>
          </a:p>
        </p:txBody>
      </p:sp>
      <p:sp>
        <p:nvSpPr>
          <p:cNvPr id="245766" name="TextBox 7"/>
          <p:cNvSpPr txBox="1">
            <a:spLocks noChangeArrowheads="1"/>
          </p:cNvSpPr>
          <p:nvPr/>
        </p:nvSpPr>
        <p:spPr bwMode="auto">
          <a:xfrm>
            <a:off x="1524000" y="4859338"/>
            <a:ext cx="1420813" cy="215900"/>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Tâche changement de freq</a:t>
            </a:r>
          </a:p>
        </p:txBody>
      </p:sp>
      <p:sp>
        <p:nvSpPr>
          <p:cNvPr id="245767" name="TextBox 8"/>
          <p:cNvSpPr txBox="1">
            <a:spLocks noChangeArrowheads="1"/>
          </p:cNvSpPr>
          <p:nvPr/>
        </p:nvSpPr>
        <p:spPr bwMode="auto">
          <a:xfrm>
            <a:off x="2971800" y="4554538"/>
            <a:ext cx="1347788" cy="215900"/>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Tâche mesure du Smètre</a:t>
            </a:r>
          </a:p>
        </p:txBody>
      </p:sp>
      <p:sp>
        <p:nvSpPr>
          <p:cNvPr id="245768" name="TextBox 9"/>
          <p:cNvSpPr txBox="1">
            <a:spLocks noChangeArrowheads="1"/>
          </p:cNvSpPr>
          <p:nvPr/>
        </p:nvSpPr>
        <p:spPr bwMode="auto">
          <a:xfrm>
            <a:off x="4343400" y="4859338"/>
            <a:ext cx="1420813" cy="215900"/>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Tâche changement de freq</a:t>
            </a:r>
          </a:p>
        </p:txBody>
      </p:sp>
      <p:sp>
        <p:nvSpPr>
          <p:cNvPr id="245769" name="TextBox 10"/>
          <p:cNvSpPr txBox="1">
            <a:spLocks noChangeArrowheads="1"/>
          </p:cNvSpPr>
          <p:nvPr/>
        </p:nvSpPr>
        <p:spPr bwMode="auto">
          <a:xfrm>
            <a:off x="5791200" y="4554538"/>
            <a:ext cx="1347788" cy="215900"/>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Tâche mesure du Smètre</a:t>
            </a:r>
          </a:p>
        </p:txBody>
      </p:sp>
      <p:cxnSp>
        <p:nvCxnSpPr>
          <p:cNvPr id="12" name="Straight Arrow Connector 11"/>
          <p:cNvCxnSpPr/>
          <p:nvPr/>
        </p:nvCxnSpPr>
        <p:spPr>
          <a:xfrm>
            <a:off x="1524000" y="5164138"/>
            <a:ext cx="66294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524000" y="3563938"/>
            <a:ext cx="0" cy="16002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5772" name="TextBox 16"/>
          <p:cNvSpPr txBox="1">
            <a:spLocks noChangeArrowheads="1"/>
          </p:cNvSpPr>
          <p:nvPr/>
        </p:nvSpPr>
        <p:spPr bwMode="auto">
          <a:xfrm>
            <a:off x="1371600" y="5240338"/>
            <a:ext cx="255588" cy="246062"/>
          </a:xfrm>
          <a:prstGeom prst="rect">
            <a:avLst/>
          </a:prstGeom>
          <a:noFill/>
          <a:ln w="9525">
            <a:noFill/>
            <a:miter lim="800000"/>
            <a:headEnd/>
            <a:tailEnd/>
          </a:ln>
        </p:spPr>
        <p:txBody>
          <a:bodyPr wrap="none">
            <a:spAutoFit/>
          </a:bodyPr>
          <a:lstStyle/>
          <a:p>
            <a:r>
              <a:rPr lang="fr-FR" sz="1000" b="1">
                <a:solidFill>
                  <a:srgbClr val="0000FF"/>
                </a:solidFill>
              </a:rPr>
              <a:t>0</a:t>
            </a:r>
            <a:endParaRPr lang="en-US" sz="1000" b="1">
              <a:solidFill>
                <a:srgbClr val="0000FF"/>
              </a:solidFill>
            </a:endParaRPr>
          </a:p>
        </p:txBody>
      </p:sp>
      <p:sp>
        <p:nvSpPr>
          <p:cNvPr id="245773" name="TextBox 17"/>
          <p:cNvSpPr txBox="1">
            <a:spLocks noChangeArrowheads="1"/>
          </p:cNvSpPr>
          <p:nvPr/>
        </p:nvSpPr>
        <p:spPr bwMode="auto">
          <a:xfrm>
            <a:off x="2819400" y="5164138"/>
            <a:ext cx="325438" cy="246062"/>
          </a:xfrm>
          <a:prstGeom prst="rect">
            <a:avLst/>
          </a:prstGeom>
          <a:noFill/>
          <a:ln w="9525">
            <a:noFill/>
            <a:miter lim="800000"/>
            <a:headEnd/>
            <a:tailEnd/>
          </a:ln>
        </p:spPr>
        <p:txBody>
          <a:bodyPr wrap="none">
            <a:spAutoFit/>
          </a:bodyPr>
          <a:lstStyle/>
          <a:p>
            <a:r>
              <a:rPr lang="fr-FR" sz="1000" b="1">
                <a:solidFill>
                  <a:srgbClr val="0000FF"/>
                </a:solidFill>
              </a:rPr>
              <a:t>1s</a:t>
            </a:r>
            <a:endParaRPr lang="en-US" sz="1000" b="1">
              <a:solidFill>
                <a:srgbClr val="0000FF"/>
              </a:solidFill>
            </a:endParaRPr>
          </a:p>
        </p:txBody>
      </p:sp>
      <p:sp>
        <p:nvSpPr>
          <p:cNvPr id="245774" name="TextBox 18"/>
          <p:cNvSpPr txBox="1">
            <a:spLocks noChangeArrowheads="1"/>
          </p:cNvSpPr>
          <p:nvPr/>
        </p:nvSpPr>
        <p:spPr bwMode="auto">
          <a:xfrm>
            <a:off x="4191000" y="5164138"/>
            <a:ext cx="431800" cy="246062"/>
          </a:xfrm>
          <a:prstGeom prst="rect">
            <a:avLst/>
          </a:prstGeom>
          <a:noFill/>
          <a:ln w="9525">
            <a:noFill/>
            <a:miter lim="800000"/>
            <a:headEnd/>
            <a:tailEnd/>
          </a:ln>
        </p:spPr>
        <p:txBody>
          <a:bodyPr wrap="none">
            <a:spAutoFit/>
          </a:bodyPr>
          <a:lstStyle/>
          <a:p>
            <a:r>
              <a:rPr lang="fr-FR" sz="1000" b="1">
                <a:solidFill>
                  <a:srgbClr val="0000FF"/>
                </a:solidFill>
              </a:rPr>
              <a:t>0.5s</a:t>
            </a:r>
            <a:endParaRPr lang="en-US" sz="1000" b="1">
              <a:solidFill>
                <a:srgbClr val="0000FF"/>
              </a:solidFill>
            </a:endParaRPr>
          </a:p>
        </p:txBody>
      </p:sp>
      <p:sp>
        <p:nvSpPr>
          <p:cNvPr id="245775" name="TextBox 20"/>
          <p:cNvSpPr txBox="1">
            <a:spLocks noChangeArrowheads="1"/>
          </p:cNvSpPr>
          <p:nvPr/>
        </p:nvSpPr>
        <p:spPr bwMode="auto">
          <a:xfrm>
            <a:off x="5562600" y="5240338"/>
            <a:ext cx="325438" cy="246062"/>
          </a:xfrm>
          <a:prstGeom prst="rect">
            <a:avLst/>
          </a:prstGeom>
          <a:noFill/>
          <a:ln w="9525">
            <a:noFill/>
            <a:miter lim="800000"/>
            <a:headEnd/>
            <a:tailEnd/>
          </a:ln>
        </p:spPr>
        <p:txBody>
          <a:bodyPr wrap="none">
            <a:spAutoFit/>
          </a:bodyPr>
          <a:lstStyle/>
          <a:p>
            <a:r>
              <a:rPr lang="fr-FR" sz="1000" b="1">
                <a:solidFill>
                  <a:srgbClr val="0000FF"/>
                </a:solidFill>
              </a:rPr>
              <a:t>2s</a:t>
            </a:r>
            <a:endParaRPr lang="en-US" sz="1000" b="1">
              <a:solidFill>
                <a:srgbClr val="0000FF"/>
              </a:solidFill>
            </a:endParaRPr>
          </a:p>
        </p:txBody>
      </p:sp>
      <p:sp>
        <p:nvSpPr>
          <p:cNvPr id="245776" name="TextBox 21"/>
          <p:cNvSpPr txBox="1">
            <a:spLocks noChangeArrowheads="1"/>
          </p:cNvSpPr>
          <p:nvPr/>
        </p:nvSpPr>
        <p:spPr bwMode="auto">
          <a:xfrm>
            <a:off x="6934200" y="5240338"/>
            <a:ext cx="431800" cy="246062"/>
          </a:xfrm>
          <a:prstGeom prst="rect">
            <a:avLst/>
          </a:prstGeom>
          <a:noFill/>
          <a:ln w="9525">
            <a:noFill/>
            <a:miter lim="800000"/>
            <a:headEnd/>
            <a:tailEnd/>
          </a:ln>
        </p:spPr>
        <p:txBody>
          <a:bodyPr wrap="none">
            <a:spAutoFit/>
          </a:bodyPr>
          <a:lstStyle/>
          <a:p>
            <a:r>
              <a:rPr lang="fr-FR" sz="1000" b="1">
                <a:solidFill>
                  <a:srgbClr val="0000FF"/>
                </a:solidFill>
              </a:rPr>
              <a:t>0.5s</a:t>
            </a:r>
            <a:endParaRPr lang="en-US" sz="1000" b="1">
              <a:solidFill>
                <a:srgbClr val="0000FF"/>
              </a:solidFill>
            </a:endParaRPr>
          </a:p>
        </p:txBody>
      </p:sp>
      <p:sp>
        <p:nvSpPr>
          <p:cNvPr id="245777" name="TextBox 22"/>
          <p:cNvSpPr txBox="1">
            <a:spLocks noChangeArrowheads="1"/>
          </p:cNvSpPr>
          <p:nvPr/>
        </p:nvSpPr>
        <p:spPr bwMode="auto">
          <a:xfrm>
            <a:off x="7848600" y="4859338"/>
            <a:ext cx="465138" cy="215900"/>
          </a:xfrm>
          <a:prstGeom prst="rect">
            <a:avLst/>
          </a:prstGeom>
          <a:noFill/>
          <a:ln w="9525">
            <a:noFill/>
            <a:miter lim="800000"/>
            <a:headEnd/>
            <a:tailEnd/>
          </a:ln>
        </p:spPr>
        <p:txBody>
          <a:bodyPr wrap="none">
            <a:spAutoFit/>
          </a:bodyPr>
          <a:lstStyle/>
          <a:p>
            <a:r>
              <a:rPr lang="fr-FR" sz="800"/>
              <a:t>temps</a:t>
            </a:r>
            <a:endParaRPr lang="en-US" sz="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fr-FR"/>
              <a:t>Les Interruptions</a:t>
            </a:r>
            <a:endParaRPr lang="en-US"/>
          </a:p>
        </p:txBody>
      </p:sp>
      <p:sp>
        <p:nvSpPr>
          <p:cNvPr id="246786" name="Content Placeholder 2"/>
          <p:cNvSpPr>
            <a:spLocks noGrp="1"/>
          </p:cNvSpPr>
          <p:nvPr>
            <p:ph idx="1"/>
          </p:nvPr>
        </p:nvSpPr>
        <p:spPr/>
        <p:txBody>
          <a:bodyPr/>
          <a:lstStyle/>
          <a:p>
            <a:r>
              <a:rPr lang="fr-FR"/>
              <a:t>Exemple de programme multitâche</a:t>
            </a:r>
          </a:p>
          <a:p>
            <a:pPr lvl="1"/>
            <a:r>
              <a:rPr lang="fr-FR" sz="1400"/>
              <a:t>Supposons que la tâche « mesure du Smètre » soit la tâche prioritaire et qu’elle doit être exécutée sans délai.</a:t>
            </a:r>
          </a:p>
          <a:p>
            <a:pPr lvl="1"/>
            <a:endParaRPr lang="fr-FR" sz="1400"/>
          </a:p>
          <a:p>
            <a:pPr lvl="1"/>
            <a:r>
              <a:rPr lang="fr-FR" sz="1400"/>
              <a:t>D’un point de vue chronogramme cela ressemble à ceci:</a:t>
            </a:r>
          </a:p>
          <a:p>
            <a:pPr lvl="1"/>
            <a:endParaRPr lang="fr-FR" sz="1400"/>
          </a:p>
          <a:p>
            <a:pPr lvl="1"/>
            <a:endParaRPr lang="fr-FR" sz="1400"/>
          </a:p>
          <a:p>
            <a:pPr lvl="1"/>
            <a:endParaRPr lang="fr-FR" sz="1400"/>
          </a:p>
          <a:p>
            <a:pPr lvl="1"/>
            <a:endParaRPr lang="fr-FR" sz="1400"/>
          </a:p>
          <a:p>
            <a:pPr lvl="1"/>
            <a:endParaRPr lang="fr-FR" sz="1400"/>
          </a:p>
          <a:p>
            <a:pPr lvl="1"/>
            <a:endParaRPr lang="fr-FR" sz="1400"/>
          </a:p>
          <a:p>
            <a:pPr lvl="1"/>
            <a:endParaRPr lang="fr-FR" sz="1400"/>
          </a:p>
          <a:p>
            <a:pPr lvl="1"/>
            <a:endParaRPr lang="fr-FR" sz="1400"/>
          </a:p>
          <a:p>
            <a:pPr lvl="1"/>
            <a:endParaRPr lang="fr-FR" sz="1400"/>
          </a:p>
          <a:p>
            <a:pPr lvl="1"/>
            <a:endParaRPr lang="fr-FR" sz="1400"/>
          </a:p>
          <a:p>
            <a:pPr lvl="2"/>
            <a:r>
              <a:rPr lang="fr-FR" sz="1200"/>
              <a:t>La tâche « Tâche de changement de freq » est une </a:t>
            </a:r>
            <a:r>
              <a:rPr lang="fr-FR" sz="1200">
                <a:solidFill>
                  <a:srgbClr val="FF0000"/>
                </a:solidFill>
              </a:rPr>
              <a:t>TACHE DE FOND</a:t>
            </a:r>
            <a:r>
              <a:rPr lang="fr-FR" sz="1200"/>
              <a:t> qui est exécutée à l’infini tant que le microcontrôleur n’a rien d’autre à faire.</a:t>
            </a:r>
          </a:p>
          <a:p>
            <a:pPr lvl="2"/>
            <a:endParaRPr lang="fr-FR" sz="1200"/>
          </a:p>
          <a:p>
            <a:pPr lvl="2"/>
            <a:r>
              <a:rPr lang="fr-FR" sz="1200"/>
              <a:t>La tâche « Tâche de mesure du Smètre » est une </a:t>
            </a:r>
            <a:r>
              <a:rPr lang="fr-FR" sz="1200">
                <a:solidFill>
                  <a:srgbClr val="FF0000"/>
                </a:solidFill>
              </a:rPr>
              <a:t>TACHE ou ACTION TEMPORAIRE </a:t>
            </a:r>
            <a:r>
              <a:rPr lang="fr-FR" sz="1200"/>
              <a:t>considérée comme étant plus prioritaire que la tâche de fond. Elle est déclenchée par </a:t>
            </a:r>
            <a:r>
              <a:rPr lang="fr-FR" sz="1200" u="sng"/>
              <a:t>un évènement matériel </a:t>
            </a:r>
            <a:r>
              <a:rPr lang="fr-FR" sz="1200"/>
              <a:t>(ici le « squelch »).</a:t>
            </a:r>
            <a:endParaRPr lang="en-US" sz="1200"/>
          </a:p>
          <a:p>
            <a:pPr lvl="2"/>
            <a:endParaRPr lang="fr-FR" sz="1200"/>
          </a:p>
          <a:p>
            <a:pPr lvl="2"/>
            <a:endParaRPr lang="fr-FR" sz="1200"/>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6788"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E9DEE211-587C-4386-956F-6FF7F13DA676}" type="slidenum">
              <a:rPr lang="en-US" smtClean="0"/>
              <a:pPr>
                <a:defRPr/>
              </a:pPr>
              <a:t>83</a:t>
            </a:fld>
            <a:endParaRPr lang="en-US"/>
          </a:p>
        </p:txBody>
      </p:sp>
      <p:grpSp>
        <p:nvGrpSpPr>
          <p:cNvPr id="246790" name="Group 23"/>
          <p:cNvGrpSpPr>
            <a:grpSpLocks/>
          </p:cNvGrpSpPr>
          <p:nvPr/>
        </p:nvGrpSpPr>
        <p:grpSpPr bwMode="auto">
          <a:xfrm>
            <a:off x="1973263" y="2479675"/>
            <a:ext cx="6256337" cy="1939925"/>
            <a:chOff x="1973208" y="2479358"/>
            <a:chExt cx="6256392" cy="2380165"/>
          </a:xfrm>
        </p:grpSpPr>
        <p:sp>
          <p:nvSpPr>
            <p:cNvPr id="246793" name="TextBox 6"/>
            <p:cNvSpPr txBox="1">
              <a:spLocks noChangeArrowheads="1"/>
            </p:cNvSpPr>
            <p:nvPr/>
          </p:nvSpPr>
          <p:spPr bwMode="auto">
            <a:xfrm>
              <a:off x="1973208" y="3774758"/>
              <a:ext cx="1420582" cy="215444"/>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Tâche changement de freq</a:t>
              </a:r>
            </a:p>
          </p:txBody>
        </p:sp>
        <p:sp>
          <p:nvSpPr>
            <p:cNvPr id="246794" name="TextBox 7"/>
            <p:cNvSpPr txBox="1">
              <a:spLocks noChangeArrowheads="1"/>
            </p:cNvSpPr>
            <p:nvPr/>
          </p:nvSpPr>
          <p:spPr bwMode="auto">
            <a:xfrm>
              <a:off x="2049408" y="3469958"/>
              <a:ext cx="1348446" cy="215444"/>
            </a:xfrm>
            <a:prstGeom prst="rect">
              <a:avLst/>
            </a:prstGeom>
            <a:solidFill>
              <a:srgbClr val="C5F31B"/>
            </a:solidFill>
            <a:ln w="9525">
              <a:solidFill>
                <a:schemeClr val="accent1"/>
              </a:solidFill>
              <a:miter lim="800000"/>
              <a:headEnd/>
              <a:tailEnd/>
            </a:ln>
          </p:spPr>
          <p:txBody>
            <a:bodyPr wrap="none">
              <a:spAutoFit/>
            </a:bodyPr>
            <a:lstStyle/>
            <a:p>
              <a:pPr marL="0" lvl="3"/>
              <a:r>
                <a:rPr lang="fr-FR" sz="800"/>
                <a:t>Tâche mesure du Smètre</a:t>
              </a:r>
            </a:p>
          </p:txBody>
        </p:sp>
        <p:cxnSp>
          <p:nvCxnSpPr>
            <p:cNvPr id="11" name="Straight Arrow Connector 10"/>
            <p:cNvCxnSpPr/>
            <p:nvPr/>
          </p:nvCxnSpPr>
          <p:spPr>
            <a:xfrm>
              <a:off x="3421021" y="4080418"/>
              <a:ext cx="457204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21021" y="2479358"/>
              <a:ext cx="0" cy="160106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6797" name="TextBox 12"/>
            <p:cNvSpPr txBox="1">
              <a:spLocks noChangeArrowheads="1"/>
            </p:cNvSpPr>
            <p:nvPr/>
          </p:nvSpPr>
          <p:spPr bwMode="auto">
            <a:xfrm>
              <a:off x="3268608" y="4155758"/>
              <a:ext cx="255198" cy="246221"/>
            </a:xfrm>
            <a:prstGeom prst="rect">
              <a:avLst/>
            </a:prstGeom>
            <a:noFill/>
            <a:ln w="9525">
              <a:noFill/>
              <a:miter lim="800000"/>
              <a:headEnd/>
              <a:tailEnd/>
            </a:ln>
          </p:spPr>
          <p:txBody>
            <a:bodyPr wrap="none">
              <a:spAutoFit/>
            </a:bodyPr>
            <a:lstStyle/>
            <a:p>
              <a:r>
                <a:rPr lang="fr-FR" sz="1000" b="1">
                  <a:solidFill>
                    <a:srgbClr val="0000FF"/>
                  </a:solidFill>
                </a:rPr>
                <a:t>0</a:t>
              </a:r>
              <a:endParaRPr lang="en-US" sz="1000" b="1">
                <a:solidFill>
                  <a:srgbClr val="0000FF"/>
                </a:solidFill>
              </a:endParaRPr>
            </a:p>
          </p:txBody>
        </p:sp>
        <p:sp>
          <p:nvSpPr>
            <p:cNvPr id="246798" name="TextBox 13"/>
            <p:cNvSpPr txBox="1">
              <a:spLocks noChangeArrowheads="1"/>
            </p:cNvSpPr>
            <p:nvPr/>
          </p:nvSpPr>
          <p:spPr bwMode="auto">
            <a:xfrm>
              <a:off x="4716408" y="4079558"/>
              <a:ext cx="325730" cy="246221"/>
            </a:xfrm>
            <a:prstGeom prst="rect">
              <a:avLst/>
            </a:prstGeom>
            <a:noFill/>
            <a:ln w="9525">
              <a:noFill/>
              <a:miter lim="800000"/>
              <a:headEnd/>
              <a:tailEnd/>
            </a:ln>
          </p:spPr>
          <p:txBody>
            <a:bodyPr wrap="none">
              <a:spAutoFit/>
            </a:bodyPr>
            <a:lstStyle/>
            <a:p>
              <a:r>
                <a:rPr lang="fr-FR" sz="1000" b="1">
                  <a:solidFill>
                    <a:srgbClr val="0000FF"/>
                  </a:solidFill>
                </a:rPr>
                <a:t>1s</a:t>
              </a:r>
              <a:endParaRPr lang="en-US" sz="1000" b="1">
                <a:solidFill>
                  <a:srgbClr val="0000FF"/>
                </a:solidFill>
              </a:endParaRPr>
            </a:p>
          </p:txBody>
        </p:sp>
        <p:sp>
          <p:nvSpPr>
            <p:cNvPr id="246799" name="TextBox 14"/>
            <p:cNvSpPr txBox="1">
              <a:spLocks noChangeArrowheads="1"/>
            </p:cNvSpPr>
            <p:nvPr/>
          </p:nvSpPr>
          <p:spPr bwMode="auto">
            <a:xfrm>
              <a:off x="6088008" y="4079558"/>
              <a:ext cx="431528" cy="246221"/>
            </a:xfrm>
            <a:prstGeom prst="rect">
              <a:avLst/>
            </a:prstGeom>
            <a:noFill/>
            <a:ln w="9525">
              <a:noFill/>
              <a:miter lim="800000"/>
              <a:headEnd/>
              <a:tailEnd/>
            </a:ln>
          </p:spPr>
          <p:txBody>
            <a:bodyPr wrap="none">
              <a:spAutoFit/>
            </a:bodyPr>
            <a:lstStyle/>
            <a:p>
              <a:r>
                <a:rPr lang="fr-FR" sz="1000" b="1">
                  <a:solidFill>
                    <a:srgbClr val="0000FF"/>
                  </a:solidFill>
                </a:rPr>
                <a:t>0.5s</a:t>
              </a:r>
              <a:endParaRPr lang="en-US" sz="1000" b="1">
                <a:solidFill>
                  <a:srgbClr val="0000FF"/>
                </a:solidFill>
              </a:endParaRPr>
            </a:p>
          </p:txBody>
        </p:sp>
        <p:sp>
          <p:nvSpPr>
            <p:cNvPr id="246800" name="TextBox 17"/>
            <p:cNvSpPr txBox="1">
              <a:spLocks noChangeArrowheads="1"/>
            </p:cNvSpPr>
            <p:nvPr/>
          </p:nvSpPr>
          <p:spPr bwMode="auto">
            <a:xfrm>
              <a:off x="7764408" y="4155758"/>
              <a:ext cx="465192" cy="215444"/>
            </a:xfrm>
            <a:prstGeom prst="rect">
              <a:avLst/>
            </a:prstGeom>
            <a:noFill/>
            <a:ln w="9525">
              <a:noFill/>
              <a:miter lim="800000"/>
              <a:headEnd/>
              <a:tailEnd/>
            </a:ln>
          </p:spPr>
          <p:txBody>
            <a:bodyPr wrap="none">
              <a:spAutoFit/>
            </a:bodyPr>
            <a:lstStyle/>
            <a:p>
              <a:r>
                <a:rPr lang="fr-FR" sz="800"/>
                <a:t>temps</a:t>
              </a:r>
              <a:endParaRPr lang="en-US" sz="800"/>
            </a:p>
          </p:txBody>
        </p:sp>
        <p:cxnSp>
          <p:nvCxnSpPr>
            <p:cNvPr id="20" name="Straight Connector 19"/>
            <p:cNvCxnSpPr/>
            <p:nvPr/>
          </p:nvCxnSpPr>
          <p:spPr>
            <a:xfrm>
              <a:off x="3497221" y="3850582"/>
              <a:ext cx="838207"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35429" y="3546732"/>
              <a:ext cx="838207"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73636" y="3850582"/>
              <a:ext cx="2438421"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335429" y="3868113"/>
              <a:ext cx="7937" cy="9914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6805" name="TextBox 29"/>
            <p:cNvSpPr txBox="1">
              <a:spLocks noChangeArrowheads="1"/>
            </p:cNvSpPr>
            <p:nvPr/>
          </p:nvSpPr>
          <p:spPr bwMode="auto">
            <a:xfrm>
              <a:off x="4343400" y="4579091"/>
              <a:ext cx="2985113" cy="246221"/>
            </a:xfrm>
            <a:prstGeom prst="rect">
              <a:avLst/>
            </a:prstGeom>
            <a:noFill/>
            <a:ln w="9525">
              <a:noFill/>
              <a:miter lim="800000"/>
              <a:headEnd/>
              <a:tailEnd/>
            </a:ln>
          </p:spPr>
          <p:txBody>
            <a:bodyPr wrap="none">
              <a:spAutoFit/>
            </a:bodyPr>
            <a:lstStyle/>
            <a:p>
              <a:r>
                <a:rPr lang="fr-FR" sz="1000">
                  <a:solidFill>
                    <a:srgbClr val="FF0000"/>
                  </a:solidFill>
                </a:rPr>
                <a:t>La tâche de fond est suspendue momentanément</a:t>
              </a:r>
              <a:endParaRPr lang="en-US" sz="1000">
                <a:solidFill>
                  <a:srgbClr val="FF0000"/>
                </a:solidFill>
              </a:endParaRPr>
            </a:p>
          </p:txBody>
        </p:sp>
        <p:sp>
          <p:nvSpPr>
            <p:cNvPr id="246806" name="TextBox 30"/>
            <p:cNvSpPr txBox="1">
              <a:spLocks noChangeArrowheads="1"/>
            </p:cNvSpPr>
            <p:nvPr/>
          </p:nvSpPr>
          <p:spPr bwMode="auto">
            <a:xfrm>
              <a:off x="4685954" y="3083454"/>
              <a:ext cx="2629246" cy="246221"/>
            </a:xfrm>
            <a:prstGeom prst="rect">
              <a:avLst/>
            </a:prstGeom>
            <a:noFill/>
            <a:ln w="9525">
              <a:noFill/>
              <a:miter lim="800000"/>
              <a:headEnd/>
              <a:tailEnd/>
            </a:ln>
          </p:spPr>
          <p:txBody>
            <a:bodyPr wrap="none">
              <a:spAutoFit/>
            </a:bodyPr>
            <a:lstStyle/>
            <a:p>
              <a:r>
                <a:rPr lang="fr-FR" sz="1000">
                  <a:solidFill>
                    <a:srgbClr val="FF0000"/>
                  </a:solidFill>
                </a:rPr>
                <a:t>L’action temporaire est exécutée en priorité</a:t>
              </a:r>
              <a:endParaRPr lang="en-US" sz="1000">
                <a:solidFill>
                  <a:srgbClr val="FF0000"/>
                </a:solidFill>
              </a:endParaRPr>
            </a:p>
          </p:txBody>
        </p:sp>
        <p:cxnSp>
          <p:nvCxnSpPr>
            <p:cNvPr id="32" name="Straight Arrow Connector 31"/>
            <p:cNvCxnSpPr/>
            <p:nvPr/>
          </p:nvCxnSpPr>
          <p:spPr>
            <a:xfrm>
              <a:off x="4716432" y="3106537"/>
              <a:ext cx="0" cy="3817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173636" y="3868113"/>
              <a:ext cx="7937" cy="7109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6809" name="TextBox 36"/>
            <p:cNvSpPr txBox="1">
              <a:spLocks noChangeArrowheads="1"/>
            </p:cNvSpPr>
            <p:nvPr/>
          </p:nvSpPr>
          <p:spPr bwMode="auto">
            <a:xfrm>
              <a:off x="5141975" y="4332870"/>
              <a:ext cx="2460930" cy="246221"/>
            </a:xfrm>
            <a:prstGeom prst="rect">
              <a:avLst/>
            </a:prstGeom>
            <a:noFill/>
            <a:ln w="9525">
              <a:noFill/>
              <a:miter lim="800000"/>
              <a:headEnd/>
              <a:tailEnd/>
            </a:ln>
          </p:spPr>
          <p:txBody>
            <a:bodyPr wrap="none">
              <a:spAutoFit/>
            </a:bodyPr>
            <a:lstStyle/>
            <a:p>
              <a:r>
                <a:rPr lang="fr-FR" sz="1000">
                  <a:solidFill>
                    <a:srgbClr val="FF0000"/>
                  </a:solidFill>
                </a:rPr>
                <a:t>La tâche de fond reprend son exécution.</a:t>
              </a:r>
              <a:endParaRPr lang="en-US" sz="1000">
                <a:solidFill>
                  <a:srgbClr val="FF0000"/>
                </a:solidFill>
              </a:endParaRPr>
            </a:p>
          </p:txBody>
        </p:sp>
      </p:grpSp>
      <p:cxnSp>
        <p:nvCxnSpPr>
          <p:cNvPr id="25" name="Elbow Connector 24"/>
          <p:cNvCxnSpPr/>
          <p:nvPr/>
        </p:nvCxnSpPr>
        <p:spPr>
          <a:xfrm rot="16200000" flipH="1">
            <a:off x="3962400" y="2971800"/>
            <a:ext cx="609600"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6792" name="TextBox 25"/>
          <p:cNvSpPr txBox="1">
            <a:spLocks noChangeArrowheads="1"/>
          </p:cNvSpPr>
          <p:nvPr/>
        </p:nvSpPr>
        <p:spPr bwMode="auto">
          <a:xfrm>
            <a:off x="3505200" y="2514600"/>
            <a:ext cx="3303588" cy="215900"/>
          </a:xfrm>
          <a:prstGeom prst="rect">
            <a:avLst/>
          </a:prstGeom>
          <a:solidFill>
            <a:srgbClr val="FFFF00"/>
          </a:solidFill>
          <a:ln w="9525">
            <a:solidFill>
              <a:schemeClr val="accent1"/>
            </a:solidFill>
            <a:miter lim="800000"/>
            <a:headEnd/>
            <a:tailEnd/>
          </a:ln>
        </p:spPr>
        <p:txBody>
          <a:bodyPr wrap="none">
            <a:spAutoFit/>
          </a:bodyPr>
          <a:lstStyle/>
          <a:p>
            <a:pPr marL="0" lvl="3"/>
            <a:r>
              <a:rPr lang="fr-FR" sz="800"/>
              <a:t>Évènement matériel indiquant la réception d’une station « Squelch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fr-FR"/>
              <a:t>Les Interruptions</a:t>
            </a:r>
            <a:endParaRPr lang="en-US"/>
          </a:p>
        </p:txBody>
      </p:sp>
      <p:sp>
        <p:nvSpPr>
          <p:cNvPr id="247810" name="Content Placeholder 2"/>
          <p:cNvSpPr>
            <a:spLocks noGrp="1"/>
          </p:cNvSpPr>
          <p:nvPr>
            <p:ph idx="1"/>
          </p:nvPr>
        </p:nvSpPr>
        <p:spPr>
          <a:xfrm>
            <a:off x="381000" y="914400"/>
            <a:ext cx="8229600" cy="4953000"/>
          </a:xfrm>
        </p:spPr>
        <p:txBody>
          <a:bodyPr/>
          <a:lstStyle/>
          <a:p>
            <a:r>
              <a:rPr lang="fr-FR"/>
              <a:t>Exemple de programme multitâche</a:t>
            </a:r>
          </a:p>
          <a:p>
            <a:endParaRPr lang="fr-FR"/>
          </a:p>
          <a:p>
            <a:pPr lvl="1"/>
            <a:r>
              <a:rPr lang="fr-FR" sz="1400"/>
              <a:t>Bien qu’il n’y ait qu’une </a:t>
            </a:r>
            <a:r>
              <a:rPr lang="fr-FR" sz="1400" u="sng"/>
              <a:t>seule Unité de calcul</a:t>
            </a:r>
            <a:r>
              <a:rPr lang="fr-FR" sz="1400"/>
              <a:t>, il y a bien </a:t>
            </a:r>
            <a:r>
              <a:rPr lang="fr-FR" sz="1400" u="sng"/>
              <a:t>deux tâches différentes </a:t>
            </a:r>
            <a:r>
              <a:rPr lang="fr-FR" sz="1400"/>
              <a:t>qui sont exécutées et gérées par le matériel </a:t>
            </a:r>
            <a:r>
              <a:rPr lang="fr-FR" sz="1400">
                <a:sym typeface="Wingdings" pitchFamily="2" charset="2"/>
              </a:rPr>
              <a:t> multitâche.</a:t>
            </a:r>
            <a:endParaRPr lang="fr-FR" sz="1400"/>
          </a:p>
          <a:p>
            <a:pPr lvl="1">
              <a:buFont typeface="Arial" charset="0"/>
              <a:buNone/>
            </a:pPr>
            <a:endParaRPr lang="fr-FR" sz="1400"/>
          </a:p>
          <a:p>
            <a:pPr lvl="1"/>
            <a:r>
              <a:rPr lang="fr-FR" sz="1400"/>
              <a:t>La synchronisation est matérielle et non pas logicielle (technique de la scrutation logicielle « polling » qui consomme du temps CPU).</a:t>
            </a:r>
          </a:p>
          <a:p>
            <a:pPr lvl="1"/>
            <a:endParaRPr lang="fr-FR" sz="1400"/>
          </a:p>
          <a:p>
            <a:pPr lvl="1"/>
            <a:r>
              <a:rPr lang="fr-FR" sz="1400"/>
              <a:t>Le mode d’ordonnancement des tâches  par </a:t>
            </a:r>
            <a:r>
              <a:rPr lang="fr-FR" sz="1400">
                <a:solidFill>
                  <a:srgbClr val="FF0000"/>
                </a:solidFill>
              </a:rPr>
              <a:t>interruption est une technique de synchronisation matérielle </a:t>
            </a:r>
            <a:r>
              <a:rPr lang="fr-FR" sz="1400"/>
              <a:t>utilisant les </a:t>
            </a:r>
            <a:r>
              <a:rPr lang="fr-FR" sz="1400">
                <a:solidFill>
                  <a:srgbClr val="FF0000"/>
                </a:solidFill>
              </a:rPr>
              <a:t>ressources périphériques du microcontrôleur </a:t>
            </a:r>
            <a:r>
              <a:rPr lang="fr-FR" sz="1400"/>
              <a:t>ou sources d’interruption.</a:t>
            </a:r>
          </a:p>
          <a:p>
            <a:pPr lvl="1"/>
            <a:endParaRPr lang="fr-FR" sz="1400"/>
          </a:p>
          <a:p>
            <a:pPr lvl="1"/>
            <a:r>
              <a:rPr lang="fr-FR" sz="1400"/>
              <a:t>Une ressource périphérique demande à la CPU d’interrompre temporairement la tâche de fond pour lui permettre d’exécuter son traitement.</a:t>
            </a:r>
          </a:p>
          <a:p>
            <a:pPr lvl="1"/>
            <a:endParaRPr lang="fr-FR" sz="1400"/>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7812"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71C1F449-5348-4568-AC2E-F2A5BC345BCC}" type="slidenum">
              <a:rPr lang="en-US" smtClean="0"/>
              <a:pPr>
                <a:defRPr/>
              </a:pPr>
              <a:t>84</a:t>
            </a:fld>
            <a:endParaRPr lang="en-US"/>
          </a:p>
        </p:txBody>
      </p:sp>
      <p:sp>
        <p:nvSpPr>
          <p:cNvPr id="14" name="Rounded Rectangle 13"/>
          <p:cNvSpPr/>
          <p:nvPr/>
        </p:nvSpPr>
        <p:spPr>
          <a:xfrm>
            <a:off x="5029200" y="4543425"/>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Tâche de fond</a:t>
            </a:r>
            <a:endParaRPr lang="en-US" sz="1400" dirty="0"/>
          </a:p>
        </p:txBody>
      </p:sp>
      <p:sp>
        <p:nvSpPr>
          <p:cNvPr id="15" name="Rounded Rectangle 14"/>
          <p:cNvSpPr/>
          <p:nvPr/>
        </p:nvSpPr>
        <p:spPr>
          <a:xfrm>
            <a:off x="5029200" y="5686425"/>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Tâche de fond</a:t>
            </a:r>
            <a:endParaRPr lang="en-US" sz="1400" dirty="0"/>
          </a:p>
        </p:txBody>
      </p:sp>
      <p:sp>
        <p:nvSpPr>
          <p:cNvPr id="16" name="Rounded Rectangle 15"/>
          <p:cNvSpPr/>
          <p:nvPr/>
        </p:nvSpPr>
        <p:spPr>
          <a:xfrm>
            <a:off x="6705600" y="5076825"/>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Tâche temporaire</a:t>
            </a:r>
            <a:endParaRPr lang="en-US" sz="1400" dirty="0"/>
          </a:p>
        </p:txBody>
      </p:sp>
      <p:cxnSp>
        <p:nvCxnSpPr>
          <p:cNvPr id="18" name="Elbow Connector 17"/>
          <p:cNvCxnSpPr/>
          <p:nvPr/>
        </p:nvCxnSpPr>
        <p:spPr>
          <a:xfrm flipV="1">
            <a:off x="3124200" y="5076825"/>
            <a:ext cx="1905000" cy="76200"/>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a:off x="5715000" y="4772025"/>
            <a:ext cx="1828800" cy="762000"/>
          </a:xfrm>
          <a:prstGeom prst="arc">
            <a:avLst>
              <a:gd name="adj1" fmla="val 16200000"/>
              <a:gd name="adj2" fmla="val 21326006"/>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Arc 19"/>
          <p:cNvSpPr/>
          <p:nvPr/>
        </p:nvSpPr>
        <p:spPr>
          <a:xfrm rot="8230123">
            <a:off x="6361113" y="4940300"/>
            <a:ext cx="1828800" cy="762000"/>
          </a:xfrm>
          <a:prstGeom prst="arc">
            <a:avLst>
              <a:gd name="adj1" fmla="val 16200000"/>
              <a:gd name="adj2" fmla="val 21326006"/>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Rounded Rectangle 20"/>
          <p:cNvSpPr/>
          <p:nvPr/>
        </p:nvSpPr>
        <p:spPr>
          <a:xfrm>
            <a:off x="1543050" y="4884738"/>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Ressources matérielles</a:t>
            </a:r>
            <a:endParaRPr lang="en-US" sz="1400" dirty="0"/>
          </a:p>
        </p:txBody>
      </p:sp>
      <p:sp>
        <p:nvSpPr>
          <p:cNvPr id="247821" name="TextBox 21"/>
          <p:cNvSpPr txBox="1">
            <a:spLocks noChangeArrowheads="1"/>
          </p:cNvSpPr>
          <p:nvPr/>
        </p:nvSpPr>
        <p:spPr bwMode="auto">
          <a:xfrm>
            <a:off x="3200400" y="4772025"/>
            <a:ext cx="1509713" cy="246063"/>
          </a:xfrm>
          <a:prstGeom prst="rect">
            <a:avLst/>
          </a:prstGeom>
          <a:noFill/>
          <a:ln w="9525">
            <a:noFill/>
            <a:miter lim="800000"/>
            <a:headEnd/>
            <a:tailEnd/>
          </a:ln>
        </p:spPr>
        <p:txBody>
          <a:bodyPr wrap="none">
            <a:spAutoFit/>
          </a:bodyPr>
          <a:lstStyle/>
          <a:p>
            <a:r>
              <a:rPr lang="fr-FR" sz="1000">
                <a:solidFill>
                  <a:srgbClr val="0000FF"/>
                </a:solidFill>
              </a:rPr>
              <a:t>Demande d’interruption</a:t>
            </a:r>
            <a:endParaRPr lang="en-US" sz="1000">
              <a:solidFill>
                <a:srgbClr val="0000FF"/>
              </a:solidFill>
            </a:endParaRPr>
          </a:p>
        </p:txBody>
      </p:sp>
      <p:sp>
        <p:nvSpPr>
          <p:cNvPr id="247822" name="TextBox 24"/>
          <p:cNvSpPr txBox="1">
            <a:spLocks noChangeArrowheads="1"/>
          </p:cNvSpPr>
          <p:nvPr/>
        </p:nvSpPr>
        <p:spPr bwMode="auto">
          <a:xfrm>
            <a:off x="5029200" y="5229225"/>
            <a:ext cx="1714500" cy="246063"/>
          </a:xfrm>
          <a:prstGeom prst="rect">
            <a:avLst/>
          </a:prstGeom>
          <a:noFill/>
          <a:ln w="9525">
            <a:noFill/>
            <a:miter lim="800000"/>
            <a:headEnd/>
            <a:tailEnd/>
          </a:ln>
        </p:spPr>
        <p:txBody>
          <a:bodyPr wrap="none">
            <a:spAutoFit/>
          </a:bodyPr>
          <a:lstStyle/>
          <a:p>
            <a:r>
              <a:rPr lang="fr-FR" sz="1000">
                <a:solidFill>
                  <a:srgbClr val="0000FF"/>
                </a:solidFill>
              </a:rPr>
              <a:t>Tâche de fond interrompue</a:t>
            </a:r>
            <a:endParaRPr lang="en-US" sz="1000">
              <a:solidFill>
                <a:srgbClr val="0000FF"/>
              </a:solidFill>
            </a:endParaRPr>
          </a:p>
        </p:txBody>
      </p:sp>
      <p:sp>
        <p:nvSpPr>
          <p:cNvPr id="247823" name="TextBox 25"/>
          <p:cNvSpPr txBox="1">
            <a:spLocks noChangeArrowheads="1"/>
          </p:cNvSpPr>
          <p:nvPr/>
        </p:nvSpPr>
        <p:spPr bwMode="auto">
          <a:xfrm>
            <a:off x="1600200" y="5486400"/>
            <a:ext cx="1512888" cy="862013"/>
          </a:xfrm>
          <a:prstGeom prst="rect">
            <a:avLst/>
          </a:prstGeom>
          <a:noFill/>
          <a:ln w="9525">
            <a:noFill/>
            <a:miter lim="800000"/>
            <a:headEnd/>
            <a:tailEnd/>
          </a:ln>
        </p:spPr>
        <p:txBody>
          <a:bodyPr wrap="none">
            <a:spAutoFit/>
          </a:bodyPr>
          <a:lstStyle/>
          <a:p>
            <a:r>
              <a:rPr lang="fr-FR" sz="1000">
                <a:solidFill>
                  <a:srgbClr val="0000FF"/>
                </a:solidFill>
              </a:rPr>
              <a:t> Sources d’interruption:</a:t>
            </a:r>
          </a:p>
          <a:p>
            <a:r>
              <a:rPr lang="fr-FR" sz="1000">
                <a:solidFill>
                  <a:srgbClr val="0000FF"/>
                </a:solidFill>
              </a:rPr>
              <a:t>    - Base de temps</a:t>
            </a:r>
          </a:p>
          <a:p>
            <a:r>
              <a:rPr lang="fr-FR" sz="1000">
                <a:solidFill>
                  <a:srgbClr val="0000FF"/>
                </a:solidFill>
              </a:rPr>
              <a:t>    - Liaison série</a:t>
            </a:r>
          </a:p>
          <a:p>
            <a:r>
              <a:rPr lang="fr-FR" sz="1000">
                <a:solidFill>
                  <a:srgbClr val="0000FF"/>
                </a:solidFill>
              </a:rPr>
              <a:t>    - Entrées/sorties</a:t>
            </a:r>
          </a:p>
          <a:p>
            <a:r>
              <a:rPr lang="fr-FR" sz="1000">
                <a:solidFill>
                  <a:srgbClr val="0000FF"/>
                </a:solidFill>
              </a:rPr>
              <a:t>    - …</a:t>
            </a:r>
            <a:endParaRPr lang="en-US" sz="1000">
              <a:solidFill>
                <a:srgbClr val="0000FF"/>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r>
              <a:rPr lang="fr-FR"/>
              <a:t>Les Interruptions</a:t>
            </a:r>
            <a:endParaRPr lang="en-US"/>
          </a:p>
        </p:txBody>
      </p:sp>
      <p:sp>
        <p:nvSpPr>
          <p:cNvPr id="248834" name="Content Placeholder 2"/>
          <p:cNvSpPr>
            <a:spLocks noGrp="1"/>
          </p:cNvSpPr>
          <p:nvPr>
            <p:ph idx="1"/>
          </p:nvPr>
        </p:nvSpPr>
        <p:spPr/>
        <p:txBody>
          <a:bodyPr/>
          <a:lstStyle/>
          <a:p>
            <a:r>
              <a:rPr lang="fr-FR"/>
              <a:t>Exemple de programme multitâche</a:t>
            </a:r>
          </a:p>
          <a:p>
            <a:pPr lvl="1"/>
            <a:r>
              <a:rPr lang="fr-FR"/>
              <a:t>Exemples:</a:t>
            </a:r>
          </a:p>
          <a:p>
            <a:pPr lvl="1"/>
            <a:endParaRPr lang="fr-FR"/>
          </a:p>
          <a:p>
            <a:pPr lvl="2"/>
            <a:r>
              <a:rPr lang="fr-FR" sz="1200">
                <a:solidFill>
                  <a:srgbClr val="0000FF"/>
                </a:solidFill>
              </a:rPr>
              <a:t>UART, liaison série asynchrone</a:t>
            </a:r>
          </a:p>
          <a:p>
            <a:pPr lvl="3"/>
            <a:r>
              <a:rPr lang="fr-FR" sz="1200"/>
              <a:t>Une interruption temporaire de la tâche de fond est demandée par l’UART et indique qu’un caractère a été reçu ou que le caractère courant a été transmis.</a:t>
            </a:r>
          </a:p>
          <a:p>
            <a:pPr lvl="3"/>
            <a:endParaRPr lang="fr-FR" sz="1200"/>
          </a:p>
          <a:p>
            <a:pPr lvl="3"/>
            <a:endParaRPr lang="fr-FR" sz="1200"/>
          </a:p>
          <a:p>
            <a:pPr lvl="3"/>
            <a:endParaRPr lang="fr-FR" sz="1200"/>
          </a:p>
          <a:p>
            <a:pPr lvl="2"/>
            <a:endParaRPr lang="fr-FR" sz="1200">
              <a:solidFill>
                <a:srgbClr val="0000FF"/>
              </a:solidFill>
            </a:endParaRPr>
          </a:p>
          <a:p>
            <a:pPr lvl="2"/>
            <a:r>
              <a:rPr lang="fr-FR" sz="1200">
                <a:solidFill>
                  <a:srgbClr val="0000FF"/>
                </a:solidFill>
              </a:rPr>
              <a:t>Base de temps</a:t>
            </a:r>
          </a:p>
          <a:p>
            <a:pPr lvl="3"/>
            <a:r>
              <a:rPr lang="fr-FR" sz="1200"/>
              <a:t>Une interruption temporaire de la tâche de fond est demandée par la base de temps pour indiquer que le temps de référence est écoulé ( ex: 1 seconde).</a:t>
            </a:r>
          </a:p>
          <a:p>
            <a:pPr lvl="3"/>
            <a:endParaRPr lang="fr-FR" sz="1200"/>
          </a:p>
          <a:p>
            <a:pPr lvl="2"/>
            <a:endParaRPr lang="fr-FR" sz="1200">
              <a:solidFill>
                <a:srgbClr val="0000FF"/>
              </a:solidFill>
            </a:endParaRPr>
          </a:p>
          <a:p>
            <a:pPr lvl="2"/>
            <a:endParaRPr lang="fr-FR" sz="1200">
              <a:solidFill>
                <a:srgbClr val="0000FF"/>
              </a:solidFill>
            </a:endParaRPr>
          </a:p>
          <a:p>
            <a:pPr lvl="2"/>
            <a:r>
              <a:rPr lang="fr-FR" sz="1200">
                <a:solidFill>
                  <a:srgbClr val="0000FF"/>
                </a:solidFill>
              </a:rPr>
              <a:t>Comparateur analogique</a:t>
            </a:r>
          </a:p>
          <a:p>
            <a:pPr lvl="3"/>
            <a:r>
              <a:rPr lang="fr-FR" sz="1200"/>
              <a:t> Une interruption temporaire est demandée par le comparateur analogique pour indiquer que le signal d’entrée à dépasser la tension de comparaison.</a:t>
            </a:r>
            <a:endParaRPr lang="en-US" sz="1200"/>
          </a:p>
          <a:p>
            <a:pPr lvl="1"/>
            <a:endParaRPr lang="fr-FR"/>
          </a:p>
          <a:p>
            <a:pPr lvl="1"/>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883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0799E67B-0094-42C1-8FCD-4F5A8E59909E}" type="slidenum">
              <a:rPr lang="en-US" smtClean="0"/>
              <a:pPr>
                <a:defRPr/>
              </a:pPr>
              <a:t>85</a:t>
            </a:fld>
            <a:endParaRPr lang="en-US"/>
          </a:p>
        </p:txBody>
      </p:sp>
      <p:sp>
        <p:nvSpPr>
          <p:cNvPr id="7" name="Rounded Rectangle 6"/>
          <p:cNvSpPr/>
          <p:nvPr/>
        </p:nvSpPr>
        <p:spPr>
          <a:xfrm>
            <a:off x="2209800" y="2590800"/>
            <a:ext cx="1600200" cy="5334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PC </a:t>
            </a:r>
            <a:endParaRPr lang="en-US" sz="1400" dirty="0"/>
          </a:p>
        </p:txBody>
      </p:sp>
      <p:sp>
        <p:nvSpPr>
          <p:cNvPr id="8" name="Rounded Rectangle 7"/>
          <p:cNvSpPr/>
          <p:nvPr/>
        </p:nvSpPr>
        <p:spPr>
          <a:xfrm>
            <a:off x="4419600" y="2590800"/>
            <a:ext cx="1066800" cy="5334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UART</a:t>
            </a:r>
            <a:endParaRPr lang="en-US" sz="1400" dirty="0"/>
          </a:p>
        </p:txBody>
      </p:sp>
      <p:cxnSp>
        <p:nvCxnSpPr>
          <p:cNvPr id="10" name="Straight Arrow Connector 9"/>
          <p:cNvCxnSpPr/>
          <p:nvPr/>
        </p:nvCxnSpPr>
        <p:spPr>
          <a:xfrm>
            <a:off x="3810000" y="2819400"/>
            <a:ext cx="6096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8841" name="TextBox 10"/>
          <p:cNvSpPr txBox="1">
            <a:spLocks noChangeArrowheads="1"/>
          </p:cNvSpPr>
          <p:nvPr/>
        </p:nvSpPr>
        <p:spPr bwMode="auto">
          <a:xfrm>
            <a:off x="3505200" y="2667000"/>
            <a:ext cx="355600" cy="276225"/>
          </a:xfrm>
          <a:prstGeom prst="rect">
            <a:avLst/>
          </a:prstGeom>
          <a:noFill/>
          <a:ln w="9525">
            <a:noFill/>
            <a:miter lim="800000"/>
            <a:headEnd/>
            <a:tailEnd/>
          </a:ln>
        </p:spPr>
        <p:txBody>
          <a:bodyPr wrap="none">
            <a:spAutoFit/>
          </a:bodyPr>
          <a:lstStyle/>
          <a:p>
            <a:r>
              <a:rPr lang="fr-FR" sz="1200">
                <a:solidFill>
                  <a:srgbClr val="FF0000"/>
                </a:solidFill>
              </a:rPr>
              <a:t>Tx</a:t>
            </a:r>
            <a:endParaRPr lang="en-US" sz="1200">
              <a:solidFill>
                <a:srgbClr val="FF0000"/>
              </a:solidFill>
            </a:endParaRPr>
          </a:p>
        </p:txBody>
      </p:sp>
      <p:sp>
        <p:nvSpPr>
          <p:cNvPr id="248842" name="TextBox 11"/>
          <p:cNvSpPr txBox="1">
            <a:spLocks noChangeArrowheads="1"/>
          </p:cNvSpPr>
          <p:nvPr/>
        </p:nvSpPr>
        <p:spPr bwMode="auto">
          <a:xfrm>
            <a:off x="4344988" y="2652713"/>
            <a:ext cx="373062" cy="276225"/>
          </a:xfrm>
          <a:prstGeom prst="rect">
            <a:avLst/>
          </a:prstGeom>
          <a:noFill/>
          <a:ln w="9525">
            <a:noFill/>
            <a:miter lim="800000"/>
            <a:headEnd/>
            <a:tailEnd/>
          </a:ln>
        </p:spPr>
        <p:txBody>
          <a:bodyPr wrap="none">
            <a:spAutoFit/>
          </a:bodyPr>
          <a:lstStyle/>
          <a:p>
            <a:r>
              <a:rPr lang="fr-FR" sz="1200">
                <a:solidFill>
                  <a:srgbClr val="FF0000"/>
                </a:solidFill>
              </a:rPr>
              <a:t>Rx</a:t>
            </a:r>
            <a:endParaRPr lang="en-US" sz="1200">
              <a:solidFill>
                <a:srgbClr val="FF0000"/>
              </a:solidFill>
            </a:endParaRPr>
          </a:p>
        </p:txBody>
      </p:sp>
      <p:sp>
        <p:nvSpPr>
          <p:cNvPr id="248843" name="TextBox 12"/>
          <p:cNvSpPr txBox="1">
            <a:spLocks noChangeArrowheads="1"/>
          </p:cNvSpPr>
          <p:nvPr/>
        </p:nvSpPr>
        <p:spPr bwMode="auto">
          <a:xfrm>
            <a:off x="5438775" y="2590800"/>
            <a:ext cx="1905000" cy="276225"/>
          </a:xfrm>
          <a:prstGeom prst="rect">
            <a:avLst/>
          </a:prstGeom>
          <a:noFill/>
          <a:ln w="9525">
            <a:noFill/>
            <a:miter lim="800000"/>
            <a:headEnd/>
            <a:tailEnd/>
          </a:ln>
        </p:spPr>
        <p:txBody>
          <a:bodyPr>
            <a:spAutoFit/>
          </a:bodyPr>
          <a:lstStyle/>
          <a:p>
            <a:r>
              <a:rPr lang="fr-FR" sz="1200">
                <a:solidFill>
                  <a:srgbClr val="0000FF"/>
                </a:solidFill>
              </a:rPr>
              <a:t>Demande d’interruption</a:t>
            </a:r>
            <a:endParaRPr lang="en-US" sz="1200">
              <a:solidFill>
                <a:srgbClr val="0000FF"/>
              </a:solidFill>
            </a:endParaRPr>
          </a:p>
        </p:txBody>
      </p:sp>
      <p:sp>
        <p:nvSpPr>
          <p:cNvPr id="15" name="Rounded Rectangle 14"/>
          <p:cNvSpPr/>
          <p:nvPr/>
        </p:nvSpPr>
        <p:spPr>
          <a:xfrm>
            <a:off x="7162800" y="2590800"/>
            <a:ext cx="1219200" cy="5334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Atmega328</a:t>
            </a:r>
            <a:endParaRPr lang="en-US" sz="1400" dirty="0"/>
          </a:p>
        </p:txBody>
      </p:sp>
      <p:cxnSp>
        <p:nvCxnSpPr>
          <p:cNvPr id="16" name="Straight Arrow Connector 15"/>
          <p:cNvCxnSpPr>
            <a:stCxn id="8" idx="3"/>
            <a:endCxn id="15" idx="1"/>
          </p:cNvCxnSpPr>
          <p:nvPr/>
        </p:nvCxnSpPr>
        <p:spPr>
          <a:xfrm>
            <a:off x="5486400" y="2857500"/>
            <a:ext cx="16764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657600" y="4038600"/>
            <a:ext cx="1600200" cy="5334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Base de temps</a:t>
            </a:r>
            <a:endParaRPr lang="en-US" sz="1400" dirty="0"/>
          </a:p>
        </p:txBody>
      </p:sp>
      <p:sp>
        <p:nvSpPr>
          <p:cNvPr id="24" name="Rounded Rectangle 23"/>
          <p:cNvSpPr/>
          <p:nvPr/>
        </p:nvSpPr>
        <p:spPr>
          <a:xfrm>
            <a:off x="7162800" y="4038600"/>
            <a:ext cx="1219200" cy="5334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Atmega328</a:t>
            </a:r>
            <a:endParaRPr lang="en-US" sz="1400" dirty="0"/>
          </a:p>
        </p:txBody>
      </p:sp>
      <p:cxnSp>
        <p:nvCxnSpPr>
          <p:cNvPr id="25" name="Straight Arrow Connector 24"/>
          <p:cNvCxnSpPr>
            <a:endCxn id="24" idx="1"/>
          </p:cNvCxnSpPr>
          <p:nvPr/>
        </p:nvCxnSpPr>
        <p:spPr>
          <a:xfrm flipV="1">
            <a:off x="5257800" y="4305300"/>
            <a:ext cx="1905000" cy="635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8849" name="TextBox 25"/>
          <p:cNvSpPr txBox="1">
            <a:spLocks noChangeArrowheads="1"/>
          </p:cNvSpPr>
          <p:nvPr/>
        </p:nvSpPr>
        <p:spPr bwMode="auto">
          <a:xfrm>
            <a:off x="5334000" y="4038600"/>
            <a:ext cx="1828800" cy="276225"/>
          </a:xfrm>
          <a:prstGeom prst="rect">
            <a:avLst/>
          </a:prstGeom>
          <a:noFill/>
          <a:ln w="9525">
            <a:noFill/>
            <a:miter lim="800000"/>
            <a:headEnd/>
            <a:tailEnd/>
          </a:ln>
        </p:spPr>
        <p:txBody>
          <a:bodyPr>
            <a:spAutoFit/>
          </a:bodyPr>
          <a:lstStyle/>
          <a:p>
            <a:r>
              <a:rPr lang="fr-FR" sz="1200">
                <a:solidFill>
                  <a:srgbClr val="0000FF"/>
                </a:solidFill>
              </a:rPr>
              <a:t>Demande d’interruption</a:t>
            </a:r>
            <a:endParaRPr lang="en-US" sz="1200">
              <a:solidFill>
                <a:srgbClr val="0000FF"/>
              </a:solidFill>
            </a:endParaRPr>
          </a:p>
        </p:txBody>
      </p:sp>
      <p:sp>
        <p:nvSpPr>
          <p:cNvPr id="27" name="Rounded Rectangle 26"/>
          <p:cNvSpPr/>
          <p:nvPr/>
        </p:nvSpPr>
        <p:spPr>
          <a:xfrm>
            <a:off x="3657600" y="5638800"/>
            <a:ext cx="1600200" cy="5334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Comparateur Analogique</a:t>
            </a:r>
            <a:endParaRPr lang="en-US" sz="1400" dirty="0"/>
          </a:p>
        </p:txBody>
      </p:sp>
      <p:sp>
        <p:nvSpPr>
          <p:cNvPr id="28" name="Rounded Rectangle 27"/>
          <p:cNvSpPr/>
          <p:nvPr/>
        </p:nvSpPr>
        <p:spPr>
          <a:xfrm>
            <a:off x="7162800" y="5638800"/>
            <a:ext cx="1219200" cy="5334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Atmega328</a:t>
            </a:r>
            <a:endParaRPr lang="en-US" sz="1400" dirty="0"/>
          </a:p>
        </p:txBody>
      </p:sp>
      <p:cxnSp>
        <p:nvCxnSpPr>
          <p:cNvPr id="29" name="Straight Arrow Connector 28"/>
          <p:cNvCxnSpPr>
            <a:stCxn id="27" idx="3"/>
            <a:endCxn id="28" idx="1"/>
          </p:cNvCxnSpPr>
          <p:nvPr/>
        </p:nvCxnSpPr>
        <p:spPr>
          <a:xfrm>
            <a:off x="5257800" y="5905500"/>
            <a:ext cx="1905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048000" y="6019800"/>
            <a:ext cx="6096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2514600" y="5638800"/>
            <a:ext cx="1143000" cy="152400"/>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8855" name="TextBox 34"/>
          <p:cNvSpPr txBox="1">
            <a:spLocks noChangeArrowheads="1"/>
          </p:cNvSpPr>
          <p:nvPr/>
        </p:nvSpPr>
        <p:spPr bwMode="auto">
          <a:xfrm>
            <a:off x="5257800" y="5667375"/>
            <a:ext cx="2057400" cy="276225"/>
          </a:xfrm>
          <a:prstGeom prst="rect">
            <a:avLst/>
          </a:prstGeom>
          <a:noFill/>
          <a:ln w="9525">
            <a:noFill/>
            <a:miter lim="800000"/>
            <a:headEnd/>
            <a:tailEnd/>
          </a:ln>
        </p:spPr>
        <p:txBody>
          <a:bodyPr>
            <a:spAutoFit/>
          </a:bodyPr>
          <a:lstStyle/>
          <a:p>
            <a:r>
              <a:rPr lang="fr-FR" sz="1200">
                <a:solidFill>
                  <a:srgbClr val="0000FF"/>
                </a:solidFill>
              </a:rPr>
              <a:t>Demande d’interruption</a:t>
            </a:r>
            <a:endParaRPr lang="en-US" sz="1200">
              <a:solidFill>
                <a:srgbClr val="0000FF"/>
              </a:solidFill>
            </a:endParaRPr>
          </a:p>
        </p:txBody>
      </p:sp>
      <p:sp>
        <p:nvSpPr>
          <p:cNvPr id="248856" name="TextBox 39"/>
          <p:cNvSpPr txBox="1">
            <a:spLocks noChangeArrowheads="1"/>
          </p:cNvSpPr>
          <p:nvPr/>
        </p:nvSpPr>
        <p:spPr bwMode="auto">
          <a:xfrm>
            <a:off x="1676400" y="5410200"/>
            <a:ext cx="1220788" cy="246063"/>
          </a:xfrm>
          <a:prstGeom prst="rect">
            <a:avLst/>
          </a:prstGeom>
          <a:noFill/>
          <a:ln w="9525">
            <a:noFill/>
            <a:miter lim="800000"/>
            <a:headEnd/>
            <a:tailEnd/>
          </a:ln>
        </p:spPr>
        <p:txBody>
          <a:bodyPr wrap="none">
            <a:spAutoFit/>
          </a:bodyPr>
          <a:lstStyle/>
          <a:p>
            <a:r>
              <a:rPr lang="fr-FR" sz="1000"/>
              <a:t>Signal à comparer</a:t>
            </a:r>
            <a:endParaRPr lang="en-US" sz="1000"/>
          </a:p>
        </p:txBody>
      </p:sp>
      <p:sp>
        <p:nvSpPr>
          <p:cNvPr id="248857" name="TextBox 40"/>
          <p:cNvSpPr txBox="1">
            <a:spLocks noChangeArrowheads="1"/>
          </p:cNvSpPr>
          <p:nvPr/>
        </p:nvSpPr>
        <p:spPr bwMode="auto">
          <a:xfrm>
            <a:off x="1658938" y="5867400"/>
            <a:ext cx="1389062" cy="246063"/>
          </a:xfrm>
          <a:prstGeom prst="rect">
            <a:avLst/>
          </a:prstGeom>
          <a:noFill/>
          <a:ln w="9525">
            <a:noFill/>
            <a:miter lim="800000"/>
            <a:headEnd/>
            <a:tailEnd/>
          </a:ln>
        </p:spPr>
        <p:txBody>
          <a:bodyPr wrap="none">
            <a:spAutoFit/>
          </a:bodyPr>
          <a:lstStyle/>
          <a:p>
            <a:r>
              <a:rPr lang="fr-FR" sz="1000"/>
              <a:t>Tension de référence</a:t>
            </a:r>
            <a:endParaRPr lang="en-US" sz="10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r>
              <a:rPr lang="fr-FR"/>
              <a:t>Les Interruptions</a:t>
            </a:r>
            <a:endParaRPr lang="en-US"/>
          </a:p>
        </p:txBody>
      </p:sp>
      <p:sp>
        <p:nvSpPr>
          <p:cNvPr id="249858" name="Content Placeholder 2"/>
          <p:cNvSpPr>
            <a:spLocks noGrp="1"/>
          </p:cNvSpPr>
          <p:nvPr>
            <p:ph idx="1"/>
          </p:nvPr>
        </p:nvSpPr>
        <p:spPr/>
        <p:txBody>
          <a:bodyPr/>
          <a:lstStyle/>
          <a:p>
            <a:r>
              <a:rPr lang="fr-FR"/>
              <a:t>Les sources d’interruption de l’ ATmega328</a:t>
            </a:r>
          </a:p>
          <a:p>
            <a:pPr lvl="1"/>
            <a:r>
              <a:rPr lang="fr-FR"/>
              <a:t>24 sources d’interruption :</a:t>
            </a:r>
          </a:p>
          <a:p>
            <a:pPr lvl="1"/>
            <a:endParaRPr lang="fr-FR"/>
          </a:p>
          <a:p>
            <a:pPr lvl="2"/>
            <a:r>
              <a:rPr lang="fr-FR" b="1"/>
              <a:t>Interruptions externes</a:t>
            </a:r>
            <a:r>
              <a:rPr lang="fr-FR"/>
              <a:t>:</a:t>
            </a:r>
          </a:p>
          <a:p>
            <a:pPr lvl="3"/>
            <a:r>
              <a:rPr lang="fr-FR"/>
              <a:t>Interruptions liées aux entrées INT0 (PD2) et INT1 (PD3).</a:t>
            </a:r>
          </a:p>
          <a:p>
            <a:pPr lvl="2"/>
            <a:endParaRPr lang="fr-FR"/>
          </a:p>
          <a:p>
            <a:pPr lvl="2"/>
            <a:r>
              <a:rPr lang="fr-FR" b="1"/>
              <a:t>Interruptions internes</a:t>
            </a:r>
          </a:p>
          <a:p>
            <a:pPr lvl="3"/>
            <a:r>
              <a:rPr lang="fr-FR">
                <a:solidFill>
                  <a:srgbClr val="0000FF"/>
                </a:solidFill>
              </a:rPr>
              <a:t>Base de temps</a:t>
            </a:r>
            <a:r>
              <a:rPr lang="fr-FR"/>
              <a:t>:</a:t>
            </a:r>
          </a:p>
          <a:p>
            <a:pPr lvl="4"/>
            <a:r>
              <a:rPr lang="fr-FR"/>
              <a:t>Interruptions liées aux Timers 0, 1 et 2 (plusieurs causes configurables).</a:t>
            </a:r>
          </a:p>
          <a:p>
            <a:pPr lvl="4"/>
            <a:endParaRPr lang="fr-FR"/>
          </a:p>
          <a:p>
            <a:pPr lvl="3"/>
            <a:r>
              <a:rPr lang="fr-FR">
                <a:solidFill>
                  <a:srgbClr val="0000FF"/>
                </a:solidFill>
              </a:rPr>
              <a:t>Fonctions analogiques</a:t>
            </a:r>
            <a:r>
              <a:rPr lang="fr-FR"/>
              <a:t>:</a:t>
            </a:r>
          </a:p>
          <a:p>
            <a:pPr lvl="4"/>
            <a:r>
              <a:rPr lang="fr-FR"/>
              <a:t>Interruption liée au comparateur analogique.</a:t>
            </a:r>
          </a:p>
          <a:p>
            <a:pPr lvl="4"/>
            <a:r>
              <a:rPr lang="fr-FR"/>
              <a:t>Interruption de fin de conversion ADC.</a:t>
            </a:r>
          </a:p>
          <a:p>
            <a:pPr lvl="4"/>
            <a:endParaRPr lang="fr-FR"/>
          </a:p>
          <a:p>
            <a:pPr lvl="3"/>
            <a:r>
              <a:rPr lang="fr-FR">
                <a:solidFill>
                  <a:srgbClr val="0000FF"/>
                </a:solidFill>
              </a:rPr>
              <a:t>Communication série</a:t>
            </a:r>
            <a:r>
              <a:rPr lang="fr-FR"/>
              <a:t>:</a:t>
            </a:r>
          </a:p>
          <a:p>
            <a:pPr lvl="4"/>
            <a:r>
              <a:rPr lang="fr-FR"/>
              <a:t>Interruptions du port série USART.</a:t>
            </a:r>
          </a:p>
          <a:p>
            <a:pPr lvl="4"/>
            <a:r>
              <a:rPr lang="fr-FR"/>
              <a:t>Interruption du bus TWI (I2C) et SPI.</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4986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AD9E677E-595B-4933-A598-26EC3FDEFD8B}"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676400" y="3886200"/>
            <a:ext cx="6858000" cy="1752600"/>
          </a:xfrm>
          <a:prstGeom prst="round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881" name="Content Placeholder 2"/>
          <p:cNvSpPr>
            <a:spLocks noGrp="1"/>
          </p:cNvSpPr>
          <p:nvPr>
            <p:ph idx="1"/>
          </p:nvPr>
        </p:nvSpPr>
        <p:spPr/>
        <p:txBody>
          <a:bodyPr/>
          <a:lstStyle/>
          <a:p>
            <a:r>
              <a:rPr lang="fr-FR"/>
              <a:t>Comment utiliser les interruptions externes avec </a:t>
            </a:r>
          </a:p>
          <a:p>
            <a:pPr>
              <a:buFont typeface="Arial" charset="0"/>
              <a:buNone/>
            </a:pPr>
            <a:r>
              <a:rPr lang="fr-FR"/>
              <a:t>      l’Arduino Uno?</a:t>
            </a:r>
          </a:p>
          <a:p>
            <a:endParaRPr lang="fr-FR"/>
          </a:p>
          <a:p>
            <a:pPr lvl="1"/>
            <a:r>
              <a:rPr lang="fr-FR" sz="1400"/>
              <a:t>Du point de vue logiciel </a:t>
            </a:r>
          </a:p>
          <a:p>
            <a:pPr lvl="1"/>
            <a:endParaRPr lang="fr-FR" sz="1400"/>
          </a:p>
          <a:p>
            <a:pPr lvl="2"/>
            <a:r>
              <a:rPr lang="fr-FR" sz="1200" u="sng"/>
              <a:t>Autoriser </a:t>
            </a:r>
            <a:r>
              <a:rPr lang="fr-FR" sz="1200"/>
              <a:t>une ou les sources d’interruption à interrompre la tâche de fond.</a:t>
            </a:r>
          </a:p>
          <a:p>
            <a:pPr lvl="2"/>
            <a:endParaRPr lang="fr-FR" sz="1200"/>
          </a:p>
          <a:p>
            <a:pPr lvl="2"/>
            <a:r>
              <a:rPr lang="fr-FR" sz="1200" u="sng"/>
              <a:t>Indiquer le mode de déclenchement </a:t>
            </a:r>
            <a:r>
              <a:rPr lang="fr-FR" sz="1200"/>
              <a:t>de la demande d’interruption, exemple activation sur front ou niveau.</a:t>
            </a:r>
          </a:p>
          <a:p>
            <a:pPr lvl="2"/>
            <a:endParaRPr lang="fr-FR" sz="1200"/>
          </a:p>
          <a:p>
            <a:pPr lvl="2"/>
            <a:r>
              <a:rPr lang="fr-FR" sz="1200" u="sng"/>
              <a:t>Décrire l’algorithme de traitement </a:t>
            </a:r>
            <a:r>
              <a:rPr lang="fr-FR" sz="1200"/>
              <a:t>lié à la source d’interruption </a:t>
            </a:r>
          </a:p>
          <a:p>
            <a:pPr lvl="2"/>
            <a:endParaRPr lang="fr-FR"/>
          </a:p>
          <a:p>
            <a:pPr lvl="2"/>
            <a:endParaRPr lang="fr-FR" sz="1200"/>
          </a:p>
          <a:p>
            <a:pPr lvl="3">
              <a:buFont typeface="Arial" charset="0"/>
              <a:buNone/>
            </a:pPr>
            <a:r>
              <a:rPr lang="en-US" sz="1000"/>
              <a:t>int Squelch = 0; // Interruption externe 0 câblée sur la pin 2 et a comme numéro 0.</a:t>
            </a:r>
            <a:endParaRPr lang="fr-FR" sz="1000"/>
          </a:p>
          <a:p>
            <a:pPr lvl="3">
              <a:buFont typeface="Arial" charset="0"/>
              <a:buNone/>
            </a:pPr>
            <a:r>
              <a:rPr lang="en-US" sz="1000"/>
              <a:t>void setup()</a:t>
            </a:r>
            <a:br>
              <a:rPr lang="en-US" sz="1000"/>
            </a:br>
            <a:r>
              <a:rPr lang="en-US" sz="1000"/>
              <a:t>{ </a:t>
            </a:r>
            <a:br>
              <a:rPr lang="en-US" sz="1000"/>
            </a:br>
            <a:r>
              <a:rPr lang="en-US" sz="1000"/>
              <a:t>.</a:t>
            </a:r>
          </a:p>
          <a:p>
            <a:pPr lvl="3">
              <a:buFont typeface="Arial" charset="0"/>
              <a:buNone/>
            </a:pPr>
            <a:r>
              <a:rPr lang="en-US" sz="1000"/>
              <a:t>       .</a:t>
            </a:r>
            <a:br>
              <a:rPr lang="en-US" sz="1000"/>
            </a:br>
            <a:r>
              <a:rPr lang="en-US" sz="1000"/>
              <a:t>//-- L’action temporaire “StationRecue” est exécutée pour chaque détection de squelch (front montant (</a:t>
            </a:r>
            <a:r>
              <a:rPr lang="en-US" sz="1000">
                <a:sym typeface="Wingdings" pitchFamily="2" charset="2"/>
              </a:rPr>
              <a:t> //-- “RISING”.</a:t>
            </a:r>
            <a:r>
              <a:rPr lang="en-US" sz="1000"/>
              <a:t>) sur la pin 2. </a:t>
            </a:r>
          </a:p>
          <a:p>
            <a:pPr lvl="3">
              <a:buFont typeface="Arial" charset="0"/>
              <a:buNone/>
            </a:pPr>
            <a:br>
              <a:rPr lang="en-US" sz="1000"/>
            </a:br>
            <a:r>
              <a:rPr lang="en-US" sz="1000"/>
              <a:t>attachInterrupt(SQUELCH, StationRecue, RSISING); </a:t>
            </a:r>
            <a:br>
              <a:rPr lang="en-US" sz="1000"/>
            </a:br>
            <a:endParaRPr lang="en-US" sz="1000"/>
          </a:p>
          <a:p>
            <a:pPr lvl="3">
              <a:buFont typeface="Arial" charset="0"/>
              <a:buNone/>
            </a:pPr>
            <a:r>
              <a:rPr lang="en-US" sz="1000"/>
              <a:t>      }</a:t>
            </a:r>
            <a:endParaRPr lang="fr-FR" sz="1000"/>
          </a:p>
          <a:p>
            <a:pPr lvl="2"/>
            <a:endParaRPr lang="fr-FR"/>
          </a:p>
        </p:txBody>
      </p:sp>
      <p:sp>
        <p:nvSpPr>
          <p:cNvPr id="250883" name="Title 1"/>
          <p:cNvSpPr>
            <a:spLocks noGrp="1"/>
          </p:cNvSpPr>
          <p:nvPr>
            <p:ph type="title"/>
          </p:nvPr>
        </p:nvSpPr>
        <p:spPr/>
        <p:txBody>
          <a:bodyPr/>
          <a:lstStyle/>
          <a:p>
            <a:r>
              <a:rPr lang="fr-FR"/>
              <a:t>Les Interruptions</a:t>
            </a: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50885"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447EDFB8-6B1D-4654-B92B-B3505157E01C}" type="slidenum">
              <a:rPr lang="en-US" smtClean="0"/>
              <a:pPr>
                <a:defRPr/>
              </a:pPr>
              <a:t>87</a:t>
            </a:fld>
            <a:endParaRPr lang="en-US"/>
          </a:p>
        </p:txBody>
      </p:sp>
      <p:cxnSp>
        <p:nvCxnSpPr>
          <p:cNvPr id="11" name="Straight Arrow Connector 10"/>
          <p:cNvCxnSpPr>
            <a:stCxn id="250891" idx="3"/>
          </p:cNvCxnSpPr>
          <p:nvPr/>
        </p:nvCxnSpPr>
        <p:spPr>
          <a:xfrm>
            <a:off x="1627188" y="4772025"/>
            <a:ext cx="430212" cy="4095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0891" name="TextBox 13"/>
          <p:cNvSpPr txBox="1">
            <a:spLocks noChangeArrowheads="1"/>
          </p:cNvSpPr>
          <p:nvPr/>
        </p:nvSpPr>
        <p:spPr bwMode="auto">
          <a:xfrm>
            <a:off x="152400" y="4495800"/>
            <a:ext cx="1474788" cy="554038"/>
          </a:xfrm>
          <a:prstGeom prst="rect">
            <a:avLst/>
          </a:prstGeom>
          <a:noFill/>
          <a:ln w="9525">
            <a:noFill/>
            <a:miter lim="800000"/>
            <a:headEnd/>
            <a:tailEnd/>
          </a:ln>
        </p:spPr>
        <p:txBody>
          <a:bodyPr wrap="none">
            <a:spAutoFit/>
          </a:bodyPr>
          <a:lstStyle/>
          <a:p>
            <a:r>
              <a:rPr lang="fr-FR" sz="1000">
                <a:solidFill>
                  <a:srgbClr val="0000FF"/>
                </a:solidFill>
              </a:rPr>
              <a:t>Initialise et définie </a:t>
            </a:r>
          </a:p>
          <a:p>
            <a:r>
              <a:rPr lang="fr-FR" sz="1000">
                <a:solidFill>
                  <a:srgbClr val="0000FF"/>
                </a:solidFill>
              </a:rPr>
              <a:t>la source d’interruption</a:t>
            </a:r>
          </a:p>
          <a:p>
            <a:r>
              <a:rPr lang="fr-FR" sz="1000">
                <a:solidFill>
                  <a:srgbClr val="0000FF"/>
                </a:solidFill>
              </a:rPr>
              <a:t>utilisée.</a:t>
            </a:r>
            <a:endParaRPr lang="en-US" sz="1000">
              <a:solidFill>
                <a:srgbClr val="0000FF"/>
              </a:solidFill>
            </a:endParaRPr>
          </a:p>
        </p:txBody>
      </p:sp>
      <p:sp>
        <p:nvSpPr>
          <p:cNvPr id="250892" name="TextBox 14"/>
          <p:cNvSpPr txBox="1">
            <a:spLocks noChangeArrowheads="1"/>
          </p:cNvSpPr>
          <p:nvPr/>
        </p:nvSpPr>
        <p:spPr bwMode="auto">
          <a:xfrm>
            <a:off x="4953000" y="5715000"/>
            <a:ext cx="2433638" cy="244475"/>
          </a:xfrm>
          <a:prstGeom prst="rect">
            <a:avLst/>
          </a:prstGeom>
          <a:noFill/>
          <a:ln w="9525">
            <a:noFill/>
            <a:miter lim="800000"/>
            <a:headEnd/>
            <a:tailEnd/>
          </a:ln>
        </p:spPr>
        <p:txBody>
          <a:bodyPr wrap="none">
            <a:spAutoFit/>
          </a:bodyPr>
          <a:lstStyle/>
          <a:p>
            <a:r>
              <a:rPr lang="fr-FR" sz="1000" i="1">
                <a:solidFill>
                  <a:srgbClr val="0000FF"/>
                </a:solidFill>
              </a:rPr>
              <a:t>Mode de déclenchement front ou niveau</a:t>
            </a:r>
            <a:endParaRPr lang="en-US" sz="1000" i="1">
              <a:solidFill>
                <a:srgbClr val="0000FF"/>
              </a:solidFill>
            </a:endParaRPr>
          </a:p>
        </p:txBody>
      </p:sp>
      <p:sp>
        <p:nvSpPr>
          <p:cNvPr id="250893" name="TextBox 15"/>
          <p:cNvSpPr txBox="1">
            <a:spLocks noChangeArrowheads="1"/>
          </p:cNvSpPr>
          <p:nvPr/>
        </p:nvSpPr>
        <p:spPr bwMode="auto">
          <a:xfrm>
            <a:off x="4114800" y="5943600"/>
            <a:ext cx="1695450" cy="244475"/>
          </a:xfrm>
          <a:prstGeom prst="rect">
            <a:avLst/>
          </a:prstGeom>
          <a:noFill/>
          <a:ln w="9525">
            <a:noFill/>
            <a:miter lim="800000"/>
            <a:headEnd/>
            <a:tailEnd/>
          </a:ln>
        </p:spPr>
        <p:txBody>
          <a:bodyPr wrap="none">
            <a:spAutoFit/>
          </a:bodyPr>
          <a:lstStyle/>
          <a:p>
            <a:r>
              <a:rPr lang="fr-FR" sz="1000" i="1">
                <a:solidFill>
                  <a:srgbClr val="0000FF"/>
                </a:solidFill>
              </a:rPr>
              <a:t>Nom de l’action temporaire</a:t>
            </a:r>
            <a:endParaRPr lang="en-US" sz="1000" i="1">
              <a:solidFill>
                <a:srgbClr val="0000FF"/>
              </a:solidFill>
            </a:endParaRPr>
          </a:p>
        </p:txBody>
      </p:sp>
      <p:sp>
        <p:nvSpPr>
          <p:cNvPr id="250894" name="TextBox 16"/>
          <p:cNvSpPr txBox="1">
            <a:spLocks noChangeArrowheads="1"/>
          </p:cNvSpPr>
          <p:nvPr/>
        </p:nvSpPr>
        <p:spPr bwMode="auto">
          <a:xfrm>
            <a:off x="3429000" y="6172200"/>
            <a:ext cx="2162175" cy="246063"/>
          </a:xfrm>
          <a:prstGeom prst="rect">
            <a:avLst/>
          </a:prstGeom>
          <a:noFill/>
          <a:ln w="9525">
            <a:noFill/>
            <a:miter lim="800000"/>
            <a:headEnd/>
            <a:tailEnd/>
          </a:ln>
        </p:spPr>
        <p:txBody>
          <a:bodyPr>
            <a:spAutoFit/>
          </a:bodyPr>
          <a:lstStyle/>
          <a:p>
            <a:r>
              <a:rPr lang="fr-FR" sz="1000" i="1">
                <a:solidFill>
                  <a:srgbClr val="0000FF"/>
                </a:solidFill>
              </a:rPr>
              <a:t>Numéro de la Source d’interruption</a:t>
            </a:r>
            <a:endParaRPr lang="en-US" sz="1000" i="1">
              <a:solidFill>
                <a:srgbClr val="0000FF"/>
              </a:solidFill>
            </a:endParaRPr>
          </a:p>
        </p:txBody>
      </p:sp>
      <p:pic>
        <p:nvPicPr>
          <p:cNvPr id="250895" name="Picture 2" descr="http://arduino.cc/en/uploads/Main/ArduinoUno_R3_Front.jpg"/>
          <p:cNvPicPr>
            <a:picLocks noChangeAspect="1" noChangeArrowheads="1"/>
          </p:cNvPicPr>
          <p:nvPr/>
        </p:nvPicPr>
        <p:blipFill>
          <a:blip r:embed="rId3"/>
          <a:srcRect/>
          <a:stretch>
            <a:fillRect/>
          </a:stretch>
        </p:blipFill>
        <p:spPr bwMode="auto">
          <a:xfrm>
            <a:off x="6248400" y="295275"/>
            <a:ext cx="2819400" cy="1838325"/>
          </a:xfrm>
          <a:prstGeom prst="rect">
            <a:avLst/>
          </a:prstGeom>
          <a:noFill/>
          <a:ln w="9525">
            <a:noFill/>
            <a:miter lim="800000"/>
            <a:headEnd/>
            <a:tailEnd/>
          </a:ln>
        </p:spPr>
      </p:pic>
      <p:sp>
        <p:nvSpPr>
          <p:cNvPr id="20" name="Rectangle 19"/>
          <p:cNvSpPr/>
          <p:nvPr/>
        </p:nvSpPr>
        <p:spPr>
          <a:xfrm>
            <a:off x="8534400" y="304800"/>
            <a:ext cx="228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898" name="Line 18"/>
          <p:cNvSpPr>
            <a:spLocks noChangeShapeType="1"/>
          </p:cNvSpPr>
          <p:nvPr/>
        </p:nvSpPr>
        <p:spPr bwMode="auto">
          <a:xfrm>
            <a:off x="3429000" y="5638800"/>
            <a:ext cx="0" cy="685800"/>
          </a:xfrm>
          <a:prstGeom prst="line">
            <a:avLst/>
          </a:prstGeom>
          <a:noFill/>
          <a:ln w="9525">
            <a:solidFill>
              <a:schemeClr val="tx1"/>
            </a:solidFill>
            <a:round/>
            <a:headEnd/>
            <a:tailEnd type="triangle" w="med" len="med"/>
          </a:ln>
          <a:effectLst/>
        </p:spPr>
        <p:txBody>
          <a:bodyPr/>
          <a:lstStyle/>
          <a:p>
            <a:endParaRPr lang="en-US"/>
          </a:p>
        </p:txBody>
      </p:sp>
      <p:sp>
        <p:nvSpPr>
          <p:cNvPr id="250899" name="Line 19"/>
          <p:cNvSpPr>
            <a:spLocks noChangeShapeType="1"/>
          </p:cNvSpPr>
          <p:nvPr/>
        </p:nvSpPr>
        <p:spPr bwMode="auto">
          <a:xfrm>
            <a:off x="4114800" y="5562600"/>
            <a:ext cx="0" cy="533400"/>
          </a:xfrm>
          <a:prstGeom prst="line">
            <a:avLst/>
          </a:prstGeom>
          <a:noFill/>
          <a:ln w="9525">
            <a:solidFill>
              <a:schemeClr val="tx1"/>
            </a:solidFill>
            <a:round/>
            <a:headEnd/>
            <a:tailEnd type="triangle" w="med" len="med"/>
          </a:ln>
          <a:effectLst/>
        </p:spPr>
        <p:txBody>
          <a:bodyPr/>
          <a:lstStyle/>
          <a:p>
            <a:endParaRPr lang="en-US"/>
          </a:p>
        </p:txBody>
      </p:sp>
      <p:sp>
        <p:nvSpPr>
          <p:cNvPr id="250900" name="Line 20"/>
          <p:cNvSpPr>
            <a:spLocks noChangeShapeType="1"/>
          </p:cNvSpPr>
          <p:nvPr/>
        </p:nvSpPr>
        <p:spPr bwMode="auto">
          <a:xfrm>
            <a:off x="4953000" y="5562600"/>
            <a:ext cx="0" cy="304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p:txBody>
          <a:bodyPr/>
          <a:lstStyle/>
          <a:p>
            <a:r>
              <a:rPr lang="fr-FR"/>
              <a:t>Les Interruptions</a:t>
            </a:r>
            <a:endParaRPr lang="en-US"/>
          </a:p>
        </p:txBody>
      </p:sp>
      <p:sp>
        <p:nvSpPr>
          <p:cNvPr id="251906" name="Content Placeholder 2"/>
          <p:cNvSpPr>
            <a:spLocks noGrp="1"/>
          </p:cNvSpPr>
          <p:nvPr>
            <p:ph idx="1"/>
          </p:nvPr>
        </p:nvSpPr>
        <p:spPr>
          <a:xfrm>
            <a:off x="381000" y="914400"/>
            <a:ext cx="8610600" cy="5029200"/>
          </a:xfrm>
        </p:spPr>
        <p:txBody>
          <a:bodyPr/>
          <a:lstStyle/>
          <a:p>
            <a:r>
              <a:rPr lang="fr-FR"/>
              <a:t>Comment utiliser les interruptions externes 0 et 1 (pin 2 and 3)?</a:t>
            </a:r>
          </a:p>
          <a:p>
            <a:endParaRPr lang="fr-FR"/>
          </a:p>
          <a:p>
            <a:pPr lvl="1"/>
            <a:r>
              <a:rPr lang="fr-FR" sz="1400"/>
              <a:t>Du point de vue logiciel</a:t>
            </a:r>
          </a:p>
          <a:p>
            <a:pPr lvl="1"/>
            <a:endParaRPr lang="fr-FR" sz="1400"/>
          </a:p>
          <a:p>
            <a:pPr lvl="2"/>
            <a:r>
              <a:rPr lang="fr-FR" sz="1200"/>
              <a:t>La </a:t>
            </a:r>
            <a:r>
              <a:rPr lang="fr-FR" sz="1200" u="sng"/>
              <a:t>fonction</a:t>
            </a:r>
            <a:r>
              <a:rPr lang="fr-FR" sz="1200"/>
              <a:t> attachInterrupt(param1, param2, param3) nécessite trois paramètres : </a:t>
            </a:r>
            <a:br>
              <a:rPr lang="fr-FR" sz="1200"/>
            </a:br>
            <a:br>
              <a:rPr lang="fr-FR" sz="1200"/>
            </a:br>
            <a:r>
              <a:rPr lang="fr-FR" sz="1200"/>
              <a:t>• </a:t>
            </a:r>
            <a:r>
              <a:rPr lang="fr-FR" sz="1200" b="1"/>
              <a:t>param1</a:t>
            </a:r>
            <a:r>
              <a:rPr lang="fr-FR" sz="1200"/>
              <a:t> : </a:t>
            </a:r>
            <a:r>
              <a:rPr lang="fr-FR" sz="1200" u="sng"/>
              <a:t>Quelle</a:t>
            </a:r>
            <a:r>
              <a:rPr lang="fr-FR" sz="1200"/>
              <a:t> interruption est utilisée. </a:t>
            </a:r>
          </a:p>
          <a:p>
            <a:pPr lvl="4">
              <a:buFont typeface="Arial" charset="0"/>
              <a:buNone/>
            </a:pPr>
            <a:r>
              <a:rPr lang="fr-FR" sz="1200"/>
              <a:t> - Attention, c’est le numéro de l’interruption et pas le numéro de la pin:</a:t>
            </a:r>
          </a:p>
          <a:p>
            <a:pPr lvl="4">
              <a:buFont typeface="Arial" charset="0"/>
              <a:buNone/>
            </a:pPr>
            <a:r>
              <a:rPr lang="fr-FR" sz="1200"/>
              <a:t> 	- Interruption externe 0 </a:t>
            </a:r>
            <a:r>
              <a:rPr lang="fr-FR" sz="1200">
                <a:sym typeface="Wingdings" pitchFamily="2" charset="2"/>
              </a:rPr>
              <a:t> 0 , Interruption externe 1  1;</a:t>
            </a:r>
            <a:endParaRPr lang="fr-FR" sz="1200"/>
          </a:p>
          <a:p>
            <a:pPr lvl="4">
              <a:buFont typeface="Arial" charset="0"/>
              <a:buNone/>
            </a:pPr>
            <a:endParaRPr lang="fr-FR" sz="1200"/>
          </a:p>
          <a:p>
            <a:pPr lvl="2">
              <a:buFont typeface="Arial" charset="0"/>
              <a:buNone/>
            </a:pPr>
            <a:r>
              <a:rPr lang="fr-FR" sz="1200"/>
              <a:t>    • </a:t>
            </a:r>
            <a:r>
              <a:rPr lang="fr-FR" sz="1200" b="1"/>
              <a:t>param2</a:t>
            </a:r>
            <a:r>
              <a:rPr lang="fr-FR" sz="1200"/>
              <a:t> : Le nom de la fonction /algorithme de traitement.</a:t>
            </a:r>
          </a:p>
          <a:p>
            <a:pPr lvl="2">
              <a:buFont typeface="Arial" charset="0"/>
              <a:buNone/>
            </a:pPr>
            <a:r>
              <a:rPr lang="fr-FR" sz="1200"/>
              <a:t>		 - Il n’y a pas de paramètre à passer ou à retourner par cette fonction.</a:t>
            </a:r>
          </a:p>
          <a:p>
            <a:pPr lvl="2">
              <a:buFont typeface="Arial" charset="0"/>
              <a:buNone/>
            </a:pPr>
            <a:br>
              <a:rPr lang="fr-FR" sz="1200"/>
            </a:br>
            <a:r>
              <a:rPr lang="fr-FR" sz="1200"/>
              <a:t>• </a:t>
            </a:r>
            <a:r>
              <a:rPr lang="fr-FR" sz="1200" b="1"/>
              <a:t>param3</a:t>
            </a:r>
            <a:r>
              <a:rPr lang="fr-FR" sz="1200"/>
              <a:t> : Quel est le type de déclenchement de l’interruption. </a:t>
            </a:r>
          </a:p>
          <a:p>
            <a:pPr lvl="2"/>
            <a:endParaRPr lang="fr-FR" sz="1200"/>
          </a:p>
          <a:p>
            <a:pPr lvl="2"/>
            <a:endParaRPr lang="fr-FR" sz="1200"/>
          </a:p>
          <a:p>
            <a:pPr lvl="2"/>
            <a:r>
              <a:rPr lang="fr-FR" sz="1200"/>
              <a:t>Il y a quatre types de déclenchements possible : </a:t>
            </a:r>
            <a:br>
              <a:rPr lang="fr-FR" sz="1200"/>
            </a:br>
            <a:br>
              <a:rPr lang="fr-FR" sz="1200"/>
            </a:br>
            <a:r>
              <a:rPr lang="fr-FR" sz="1200"/>
              <a:t>• LOW         : L’entrée est au niveau bas </a:t>
            </a:r>
            <a:br>
              <a:rPr lang="fr-FR" sz="1200"/>
            </a:br>
            <a:r>
              <a:rPr lang="fr-FR" sz="1200"/>
              <a:t>• RISING    : L’entrée passe d’un niveau bas à un niveau haut </a:t>
            </a:r>
            <a:br>
              <a:rPr lang="fr-FR" sz="1200"/>
            </a:br>
            <a:r>
              <a:rPr lang="fr-FR" sz="1200"/>
              <a:t>• FALLING  : L’entrée passe d’un niveau haut à un niveau bas </a:t>
            </a:r>
            <a:br>
              <a:rPr lang="fr-FR" sz="1200"/>
            </a:br>
            <a:r>
              <a:rPr lang="fr-FR" sz="1200"/>
              <a:t>• CHANGE   : L’entrée a changé de niveau. Elle est passé d’un niveau bas vers un niveau haut ou inversement.</a:t>
            </a:r>
          </a:p>
          <a:p>
            <a:pPr lvl="2"/>
            <a:endParaRPr lang="fr-FR" sz="1200"/>
          </a:p>
          <a:p>
            <a:pPr lvl="1"/>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51908"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56596C7F-E81A-40C0-A6BF-3A3DDEDB1284}"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1263650" y="5505450"/>
            <a:ext cx="9906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Decision 10"/>
          <p:cNvSpPr/>
          <p:nvPr/>
        </p:nvSpPr>
        <p:spPr>
          <a:xfrm>
            <a:off x="2590800" y="3048000"/>
            <a:ext cx="990600" cy="685800"/>
          </a:xfrm>
          <a:prstGeom prst="flowChartDecision">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32" name="Title 1"/>
          <p:cNvSpPr>
            <a:spLocks noGrp="1"/>
          </p:cNvSpPr>
          <p:nvPr>
            <p:ph type="title"/>
          </p:nvPr>
        </p:nvSpPr>
        <p:spPr/>
        <p:txBody>
          <a:bodyPr/>
          <a:lstStyle/>
          <a:p>
            <a:r>
              <a:rPr lang="fr-FR"/>
              <a:t>Les Interruptions</a:t>
            </a:r>
            <a:endParaRPr lang="en-US"/>
          </a:p>
        </p:txBody>
      </p:sp>
      <p:sp>
        <p:nvSpPr>
          <p:cNvPr id="252933" name="Content Placeholder 2"/>
          <p:cNvSpPr>
            <a:spLocks noGrp="1"/>
          </p:cNvSpPr>
          <p:nvPr>
            <p:ph idx="1"/>
          </p:nvPr>
        </p:nvSpPr>
        <p:spPr>
          <a:xfrm>
            <a:off x="381000" y="914400"/>
            <a:ext cx="8229600" cy="1524000"/>
          </a:xfrm>
        </p:spPr>
        <p:txBody>
          <a:bodyPr/>
          <a:lstStyle/>
          <a:p>
            <a:r>
              <a:rPr lang="fr-FR"/>
              <a:t>Comment utiliser les interruptions externes 0 et 1 (pin 2 and 3)?</a:t>
            </a:r>
          </a:p>
          <a:p>
            <a:pPr lvl="1"/>
            <a:r>
              <a:rPr lang="fr-FR"/>
              <a:t>Exemple:</a:t>
            </a:r>
          </a:p>
          <a:p>
            <a:pPr lvl="2"/>
            <a:r>
              <a:rPr lang="fr-FR"/>
              <a:t>Mesurer le temps d’ouverture du squelch d’un récepteur en utilisant l’interruption externe 0 (pin 2).</a:t>
            </a:r>
          </a:p>
          <a:p>
            <a:pPr lvl="2"/>
            <a:r>
              <a:rPr lang="fr-FR"/>
              <a:t>Déclenchement de la mesure de la durée sur le front montant et arrêt sur le front descendant.</a:t>
            </a:r>
          </a:p>
          <a:p>
            <a:pPr lvl="2">
              <a:buFont typeface="Arial" charset="0"/>
              <a:buNone/>
            </a:pPr>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52935"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4D11C5BC-6D17-442D-8E44-B2E698BEE4BA}" type="slidenum">
              <a:rPr lang="en-US" smtClean="0"/>
              <a:pPr>
                <a:defRPr/>
              </a:pPr>
              <a:t>89</a:t>
            </a:fld>
            <a:endParaRPr lang="en-US"/>
          </a:p>
        </p:txBody>
      </p:sp>
      <p:sp>
        <p:nvSpPr>
          <p:cNvPr id="252937" name="TextBox 6"/>
          <p:cNvSpPr txBox="1">
            <a:spLocks noChangeArrowheads="1"/>
          </p:cNvSpPr>
          <p:nvPr/>
        </p:nvSpPr>
        <p:spPr bwMode="auto">
          <a:xfrm>
            <a:off x="2786063" y="3276600"/>
            <a:ext cx="727075" cy="228600"/>
          </a:xfrm>
          <a:prstGeom prst="rect">
            <a:avLst/>
          </a:prstGeom>
          <a:noFill/>
          <a:ln w="9525">
            <a:noFill/>
            <a:miter lim="800000"/>
            <a:headEnd/>
            <a:tailEnd/>
          </a:ln>
        </p:spPr>
        <p:txBody>
          <a:bodyPr wrap="none">
            <a:spAutoFit/>
          </a:bodyPr>
          <a:lstStyle/>
          <a:p>
            <a:r>
              <a:rPr lang="fr-FR" sz="900">
                <a:solidFill>
                  <a:srgbClr val="0000FF"/>
                </a:solidFill>
              </a:rPr>
              <a:t>Temp=1s?</a:t>
            </a:r>
            <a:endParaRPr lang="en-US" sz="900">
              <a:solidFill>
                <a:srgbClr val="0000FF"/>
              </a:solidFill>
            </a:endParaRPr>
          </a:p>
        </p:txBody>
      </p:sp>
      <p:sp>
        <p:nvSpPr>
          <p:cNvPr id="12" name="Flowchart: Process 11"/>
          <p:cNvSpPr/>
          <p:nvPr/>
        </p:nvSpPr>
        <p:spPr>
          <a:xfrm>
            <a:off x="1263650" y="4648200"/>
            <a:ext cx="9906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Decision 12"/>
          <p:cNvSpPr/>
          <p:nvPr/>
        </p:nvSpPr>
        <p:spPr>
          <a:xfrm>
            <a:off x="2590800" y="4083050"/>
            <a:ext cx="990600" cy="685800"/>
          </a:xfrm>
          <a:prstGeom prst="flowChartDecision">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40" name="TextBox 13"/>
          <p:cNvSpPr txBox="1">
            <a:spLocks noChangeArrowheads="1"/>
          </p:cNvSpPr>
          <p:nvPr/>
        </p:nvSpPr>
        <p:spPr bwMode="auto">
          <a:xfrm>
            <a:off x="2743200" y="4311650"/>
            <a:ext cx="723900" cy="230188"/>
          </a:xfrm>
          <a:prstGeom prst="rect">
            <a:avLst/>
          </a:prstGeom>
          <a:noFill/>
          <a:ln w="9525">
            <a:noFill/>
            <a:miter lim="800000"/>
            <a:headEnd/>
            <a:tailEnd/>
          </a:ln>
        </p:spPr>
        <p:txBody>
          <a:bodyPr wrap="none">
            <a:spAutoFit/>
          </a:bodyPr>
          <a:lstStyle/>
          <a:p>
            <a:r>
              <a:rPr lang="fr-FR" sz="900">
                <a:solidFill>
                  <a:srgbClr val="0000FF"/>
                </a:solidFill>
              </a:rPr>
              <a:t>sqOn==1?</a:t>
            </a:r>
            <a:endParaRPr lang="en-US" sz="900">
              <a:solidFill>
                <a:srgbClr val="0000FF"/>
              </a:solidFill>
            </a:endParaRPr>
          </a:p>
        </p:txBody>
      </p:sp>
      <p:sp>
        <p:nvSpPr>
          <p:cNvPr id="252941" name="TextBox 14"/>
          <p:cNvSpPr txBox="1">
            <a:spLocks noChangeArrowheads="1"/>
          </p:cNvSpPr>
          <p:nvPr/>
        </p:nvSpPr>
        <p:spPr bwMode="auto">
          <a:xfrm>
            <a:off x="1339850" y="4724400"/>
            <a:ext cx="760413" cy="230188"/>
          </a:xfrm>
          <a:prstGeom prst="rect">
            <a:avLst/>
          </a:prstGeom>
          <a:noFill/>
          <a:ln w="9525">
            <a:noFill/>
            <a:miter lim="800000"/>
            <a:headEnd/>
            <a:tailEnd/>
          </a:ln>
        </p:spPr>
        <p:txBody>
          <a:bodyPr wrap="none">
            <a:spAutoFit/>
          </a:bodyPr>
          <a:lstStyle/>
          <a:p>
            <a:r>
              <a:rPr lang="fr-FR" sz="900">
                <a:solidFill>
                  <a:srgbClr val="0000FF"/>
                </a:solidFill>
              </a:rPr>
              <a:t>Sec=sec+1</a:t>
            </a:r>
            <a:endParaRPr lang="en-US" sz="900">
              <a:solidFill>
                <a:srgbClr val="0000FF"/>
              </a:solidFill>
            </a:endParaRPr>
          </a:p>
        </p:txBody>
      </p:sp>
      <p:sp>
        <p:nvSpPr>
          <p:cNvPr id="252942" name="TextBox 16"/>
          <p:cNvSpPr txBox="1">
            <a:spLocks noChangeArrowheads="1"/>
          </p:cNvSpPr>
          <p:nvPr/>
        </p:nvSpPr>
        <p:spPr bwMode="auto">
          <a:xfrm>
            <a:off x="1323975" y="5581650"/>
            <a:ext cx="903288" cy="230188"/>
          </a:xfrm>
          <a:prstGeom prst="rect">
            <a:avLst/>
          </a:prstGeom>
          <a:noFill/>
          <a:ln w="9525">
            <a:noFill/>
            <a:miter lim="800000"/>
            <a:headEnd/>
            <a:tailEnd/>
          </a:ln>
        </p:spPr>
        <p:txBody>
          <a:bodyPr wrap="none">
            <a:spAutoFit/>
          </a:bodyPr>
          <a:lstStyle/>
          <a:p>
            <a:r>
              <a:rPr lang="fr-FR" sz="900">
                <a:solidFill>
                  <a:srgbClr val="0000FF"/>
                </a:solidFill>
              </a:rPr>
              <a:t>Afficher durée</a:t>
            </a:r>
            <a:endParaRPr lang="en-US" sz="900">
              <a:solidFill>
                <a:srgbClr val="0000FF"/>
              </a:solidFill>
            </a:endParaRPr>
          </a:p>
        </p:txBody>
      </p:sp>
      <p:cxnSp>
        <p:nvCxnSpPr>
          <p:cNvPr id="26" name="Straight Connector 25"/>
          <p:cNvCxnSpPr/>
          <p:nvPr/>
        </p:nvCxnSpPr>
        <p:spPr>
          <a:xfrm>
            <a:off x="1752600" y="44196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52600" y="44196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18" idx="0"/>
          </p:cNvCxnSpPr>
          <p:nvPr/>
        </p:nvCxnSpPr>
        <p:spPr>
          <a:xfrm>
            <a:off x="1758950" y="5029200"/>
            <a:ext cx="0" cy="47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76575" y="3711575"/>
            <a:ext cx="635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52600" y="62484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76575" y="2819400"/>
            <a:ext cx="635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01975" y="2819400"/>
            <a:ext cx="784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886200" y="2819400"/>
            <a:ext cx="3175"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87688" y="476885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89338" y="339725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52953" name="TextBox 52"/>
          <p:cNvSpPr txBox="1">
            <a:spLocks noChangeArrowheads="1"/>
          </p:cNvSpPr>
          <p:nvPr/>
        </p:nvSpPr>
        <p:spPr bwMode="auto">
          <a:xfrm>
            <a:off x="1752600" y="4191000"/>
            <a:ext cx="363538" cy="230188"/>
          </a:xfrm>
          <a:prstGeom prst="rect">
            <a:avLst/>
          </a:prstGeom>
          <a:noFill/>
          <a:ln w="9525">
            <a:noFill/>
            <a:miter lim="800000"/>
            <a:headEnd/>
            <a:tailEnd/>
          </a:ln>
        </p:spPr>
        <p:txBody>
          <a:bodyPr wrap="none">
            <a:spAutoFit/>
          </a:bodyPr>
          <a:lstStyle/>
          <a:p>
            <a:r>
              <a:rPr lang="fr-FR" sz="900">
                <a:solidFill>
                  <a:srgbClr val="0000FF"/>
                </a:solidFill>
              </a:rPr>
              <a:t>Oui</a:t>
            </a:r>
            <a:endParaRPr lang="en-US" sz="900">
              <a:solidFill>
                <a:srgbClr val="0000FF"/>
              </a:solidFill>
            </a:endParaRPr>
          </a:p>
        </p:txBody>
      </p:sp>
      <p:sp>
        <p:nvSpPr>
          <p:cNvPr id="54" name="Flowchart: Process 53"/>
          <p:cNvSpPr/>
          <p:nvPr/>
        </p:nvSpPr>
        <p:spPr>
          <a:xfrm>
            <a:off x="2601913" y="4921250"/>
            <a:ext cx="9906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55" name="TextBox 54"/>
          <p:cNvSpPr txBox="1">
            <a:spLocks noChangeArrowheads="1"/>
          </p:cNvSpPr>
          <p:nvPr/>
        </p:nvSpPr>
        <p:spPr bwMode="auto">
          <a:xfrm>
            <a:off x="2743200" y="4960938"/>
            <a:ext cx="514350" cy="230187"/>
          </a:xfrm>
          <a:prstGeom prst="rect">
            <a:avLst/>
          </a:prstGeom>
          <a:noFill/>
          <a:ln w="9525">
            <a:noFill/>
            <a:miter lim="800000"/>
            <a:headEnd/>
            <a:tailEnd/>
          </a:ln>
        </p:spPr>
        <p:txBody>
          <a:bodyPr wrap="none">
            <a:spAutoFit/>
          </a:bodyPr>
          <a:lstStyle/>
          <a:p>
            <a:r>
              <a:rPr lang="fr-FR" sz="900">
                <a:solidFill>
                  <a:srgbClr val="0000FF"/>
                </a:solidFill>
              </a:rPr>
              <a:t>Sec=0</a:t>
            </a:r>
            <a:endParaRPr lang="en-US" sz="900">
              <a:solidFill>
                <a:srgbClr val="0000FF"/>
              </a:solidFill>
            </a:endParaRPr>
          </a:p>
        </p:txBody>
      </p:sp>
      <p:sp>
        <p:nvSpPr>
          <p:cNvPr id="252956" name="TextBox 55"/>
          <p:cNvSpPr txBox="1">
            <a:spLocks noChangeArrowheads="1"/>
          </p:cNvSpPr>
          <p:nvPr/>
        </p:nvSpPr>
        <p:spPr bwMode="auto">
          <a:xfrm>
            <a:off x="3124200" y="3810000"/>
            <a:ext cx="363538" cy="230188"/>
          </a:xfrm>
          <a:prstGeom prst="rect">
            <a:avLst/>
          </a:prstGeom>
          <a:noFill/>
          <a:ln w="9525">
            <a:noFill/>
            <a:miter lim="800000"/>
            <a:headEnd/>
            <a:tailEnd/>
          </a:ln>
        </p:spPr>
        <p:txBody>
          <a:bodyPr wrap="none">
            <a:spAutoFit/>
          </a:bodyPr>
          <a:lstStyle/>
          <a:p>
            <a:r>
              <a:rPr lang="fr-FR" sz="900">
                <a:solidFill>
                  <a:srgbClr val="0000FF"/>
                </a:solidFill>
              </a:rPr>
              <a:t>Oui</a:t>
            </a:r>
            <a:endParaRPr lang="en-US" sz="900">
              <a:solidFill>
                <a:srgbClr val="0000FF"/>
              </a:solidFill>
            </a:endParaRPr>
          </a:p>
        </p:txBody>
      </p:sp>
      <p:sp>
        <p:nvSpPr>
          <p:cNvPr id="57" name="Flowchart: Process 56"/>
          <p:cNvSpPr/>
          <p:nvPr/>
        </p:nvSpPr>
        <p:spPr>
          <a:xfrm>
            <a:off x="2590800" y="5486400"/>
            <a:ext cx="9906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1" name="Straight Connector 70"/>
          <p:cNvCxnSpPr/>
          <p:nvPr/>
        </p:nvCxnSpPr>
        <p:spPr>
          <a:xfrm>
            <a:off x="1752600" y="5867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079750" y="5280025"/>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52960" name="TextBox 74"/>
          <p:cNvSpPr txBox="1">
            <a:spLocks noChangeArrowheads="1"/>
          </p:cNvSpPr>
          <p:nvPr/>
        </p:nvSpPr>
        <p:spPr bwMode="auto">
          <a:xfrm>
            <a:off x="2667000" y="5562600"/>
            <a:ext cx="903288" cy="230188"/>
          </a:xfrm>
          <a:prstGeom prst="rect">
            <a:avLst/>
          </a:prstGeom>
          <a:noFill/>
          <a:ln w="9525">
            <a:noFill/>
            <a:miter lim="800000"/>
            <a:headEnd/>
            <a:tailEnd/>
          </a:ln>
        </p:spPr>
        <p:txBody>
          <a:bodyPr wrap="none">
            <a:spAutoFit/>
          </a:bodyPr>
          <a:lstStyle/>
          <a:p>
            <a:r>
              <a:rPr lang="fr-FR" sz="900">
                <a:solidFill>
                  <a:srgbClr val="0000FF"/>
                </a:solidFill>
              </a:rPr>
              <a:t>Afficher durée</a:t>
            </a:r>
            <a:endParaRPr lang="en-US" sz="900">
              <a:solidFill>
                <a:srgbClr val="0000FF"/>
              </a:solidFill>
            </a:endParaRPr>
          </a:p>
        </p:txBody>
      </p:sp>
      <p:cxnSp>
        <p:nvCxnSpPr>
          <p:cNvPr id="76" name="Straight Connector 75"/>
          <p:cNvCxnSpPr/>
          <p:nvPr/>
        </p:nvCxnSpPr>
        <p:spPr>
          <a:xfrm>
            <a:off x="3079750" y="58674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52962" name="TextBox 77"/>
          <p:cNvSpPr txBox="1">
            <a:spLocks noChangeArrowheads="1"/>
          </p:cNvSpPr>
          <p:nvPr/>
        </p:nvSpPr>
        <p:spPr bwMode="auto">
          <a:xfrm>
            <a:off x="3108325" y="4724400"/>
            <a:ext cx="396875" cy="230188"/>
          </a:xfrm>
          <a:prstGeom prst="rect">
            <a:avLst/>
          </a:prstGeom>
          <a:noFill/>
          <a:ln w="9525">
            <a:noFill/>
            <a:miter lim="800000"/>
            <a:headEnd/>
            <a:tailEnd/>
          </a:ln>
        </p:spPr>
        <p:txBody>
          <a:bodyPr wrap="none">
            <a:spAutoFit/>
          </a:bodyPr>
          <a:lstStyle/>
          <a:p>
            <a:r>
              <a:rPr lang="fr-FR" sz="900">
                <a:solidFill>
                  <a:srgbClr val="0000FF"/>
                </a:solidFill>
              </a:rPr>
              <a:t>Non</a:t>
            </a:r>
            <a:endParaRPr lang="en-US" sz="900">
              <a:solidFill>
                <a:srgbClr val="0000FF"/>
              </a:solidFill>
            </a:endParaRPr>
          </a:p>
        </p:txBody>
      </p:sp>
      <p:sp>
        <p:nvSpPr>
          <p:cNvPr id="252963" name="TextBox 78"/>
          <p:cNvSpPr txBox="1">
            <a:spLocks noChangeArrowheads="1"/>
          </p:cNvSpPr>
          <p:nvPr/>
        </p:nvSpPr>
        <p:spPr bwMode="auto">
          <a:xfrm>
            <a:off x="3489325" y="3124200"/>
            <a:ext cx="396875" cy="230188"/>
          </a:xfrm>
          <a:prstGeom prst="rect">
            <a:avLst/>
          </a:prstGeom>
          <a:noFill/>
          <a:ln w="9525">
            <a:noFill/>
            <a:miter lim="800000"/>
            <a:headEnd/>
            <a:tailEnd/>
          </a:ln>
        </p:spPr>
        <p:txBody>
          <a:bodyPr wrap="none">
            <a:spAutoFit/>
          </a:bodyPr>
          <a:lstStyle/>
          <a:p>
            <a:r>
              <a:rPr lang="fr-FR" sz="900">
                <a:solidFill>
                  <a:srgbClr val="0000FF"/>
                </a:solidFill>
              </a:rPr>
              <a:t>Non</a:t>
            </a:r>
            <a:endParaRPr lang="en-US" sz="900">
              <a:solidFill>
                <a:srgbClr val="0000FF"/>
              </a:solidFill>
            </a:endParaRPr>
          </a:p>
        </p:txBody>
      </p:sp>
      <p:cxnSp>
        <p:nvCxnSpPr>
          <p:cNvPr id="81" name="Straight Arrow Connector 80"/>
          <p:cNvCxnSpPr/>
          <p:nvPr/>
        </p:nvCxnSpPr>
        <p:spPr>
          <a:xfrm>
            <a:off x="3079750" y="38100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3886200" y="29718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3429000" y="2819400"/>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2209800" y="4419600"/>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087688" y="47244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369050" y="2590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216650" y="28194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Flowchart: Decision 92"/>
          <p:cNvSpPr/>
          <p:nvPr/>
        </p:nvSpPr>
        <p:spPr>
          <a:xfrm>
            <a:off x="5880100" y="2971800"/>
            <a:ext cx="990600" cy="685800"/>
          </a:xfrm>
          <a:prstGeom prst="flowChartDecision">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72" name="TextBox 93"/>
          <p:cNvSpPr txBox="1">
            <a:spLocks noChangeArrowheads="1"/>
          </p:cNvSpPr>
          <p:nvPr/>
        </p:nvSpPr>
        <p:spPr bwMode="auto">
          <a:xfrm>
            <a:off x="6140450" y="3200400"/>
            <a:ext cx="641350" cy="230188"/>
          </a:xfrm>
          <a:prstGeom prst="rect">
            <a:avLst/>
          </a:prstGeom>
          <a:noFill/>
          <a:ln w="9525">
            <a:noFill/>
            <a:miter lim="800000"/>
            <a:headEnd/>
            <a:tailEnd/>
          </a:ln>
        </p:spPr>
        <p:txBody>
          <a:bodyPr wrap="none">
            <a:spAutoFit/>
          </a:bodyPr>
          <a:lstStyle/>
          <a:p>
            <a:r>
              <a:rPr lang="fr-FR" sz="900">
                <a:solidFill>
                  <a:srgbClr val="0000FF"/>
                </a:solidFill>
              </a:rPr>
              <a:t>etat==1?</a:t>
            </a:r>
            <a:endParaRPr lang="en-US" sz="900">
              <a:solidFill>
                <a:srgbClr val="0000FF"/>
              </a:solidFill>
            </a:endParaRPr>
          </a:p>
        </p:txBody>
      </p:sp>
      <p:sp>
        <p:nvSpPr>
          <p:cNvPr id="99" name="Flowchart: Process 98"/>
          <p:cNvSpPr/>
          <p:nvPr/>
        </p:nvSpPr>
        <p:spPr>
          <a:xfrm>
            <a:off x="4456113" y="4459288"/>
            <a:ext cx="15240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75" name="TextBox 99"/>
          <p:cNvSpPr txBox="1">
            <a:spLocks noChangeArrowheads="1"/>
          </p:cNvSpPr>
          <p:nvPr/>
        </p:nvSpPr>
        <p:spPr bwMode="auto">
          <a:xfrm>
            <a:off x="4419600" y="4535488"/>
            <a:ext cx="1620838" cy="230187"/>
          </a:xfrm>
          <a:prstGeom prst="rect">
            <a:avLst/>
          </a:prstGeom>
          <a:noFill/>
          <a:ln w="9525">
            <a:noFill/>
            <a:miter lim="800000"/>
            <a:headEnd/>
            <a:tailEnd/>
          </a:ln>
        </p:spPr>
        <p:txBody>
          <a:bodyPr wrap="none">
            <a:spAutoFit/>
          </a:bodyPr>
          <a:lstStyle/>
          <a:p>
            <a:r>
              <a:rPr lang="fr-FR" sz="900">
                <a:solidFill>
                  <a:srgbClr val="0000FF"/>
                </a:solidFill>
              </a:rPr>
              <a:t>Afficher « SQUELCH OFF »</a:t>
            </a:r>
            <a:endParaRPr lang="en-US" sz="900">
              <a:solidFill>
                <a:srgbClr val="0000FF"/>
              </a:solidFill>
            </a:endParaRPr>
          </a:p>
        </p:txBody>
      </p:sp>
      <p:grpSp>
        <p:nvGrpSpPr>
          <p:cNvPr id="253013" name="Group 85"/>
          <p:cNvGrpSpPr>
            <a:grpSpLocks/>
          </p:cNvGrpSpPr>
          <p:nvPr/>
        </p:nvGrpSpPr>
        <p:grpSpPr bwMode="auto">
          <a:xfrm>
            <a:off x="4457700" y="3724275"/>
            <a:ext cx="1524000" cy="381000"/>
            <a:chOff x="2807" y="3282"/>
            <a:chExt cx="960" cy="240"/>
          </a:xfrm>
        </p:grpSpPr>
        <p:sp>
          <p:nvSpPr>
            <p:cNvPr id="102" name="Flowchart: Process 101"/>
            <p:cNvSpPr/>
            <p:nvPr/>
          </p:nvSpPr>
          <p:spPr>
            <a:xfrm>
              <a:off x="2807" y="3282"/>
              <a:ext cx="960" cy="24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77" name="TextBox 102"/>
            <p:cNvSpPr txBox="1">
              <a:spLocks noChangeArrowheads="1"/>
            </p:cNvSpPr>
            <p:nvPr/>
          </p:nvSpPr>
          <p:spPr bwMode="auto">
            <a:xfrm>
              <a:off x="3130" y="3330"/>
              <a:ext cx="370" cy="144"/>
            </a:xfrm>
            <a:prstGeom prst="rect">
              <a:avLst/>
            </a:prstGeom>
            <a:noFill/>
            <a:ln w="9525">
              <a:noFill/>
              <a:miter lim="800000"/>
              <a:headEnd/>
              <a:tailEnd/>
            </a:ln>
          </p:spPr>
          <p:txBody>
            <a:bodyPr wrap="none">
              <a:spAutoFit/>
            </a:bodyPr>
            <a:lstStyle/>
            <a:p>
              <a:r>
                <a:rPr lang="fr-FR" sz="900">
                  <a:solidFill>
                    <a:srgbClr val="0000FF"/>
                  </a:solidFill>
                </a:rPr>
                <a:t>sqOn=0</a:t>
              </a:r>
              <a:endParaRPr lang="en-US" sz="900">
                <a:solidFill>
                  <a:srgbClr val="0000FF"/>
                </a:solidFill>
              </a:endParaRPr>
            </a:p>
          </p:txBody>
        </p:sp>
      </p:grpSp>
      <p:sp>
        <p:nvSpPr>
          <p:cNvPr id="106" name="Flowchart: Process 105"/>
          <p:cNvSpPr/>
          <p:nvPr/>
        </p:nvSpPr>
        <p:spPr>
          <a:xfrm>
            <a:off x="6804025" y="4459288"/>
            <a:ext cx="15240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53014" name="Group 86"/>
          <p:cNvGrpSpPr>
            <a:grpSpLocks/>
          </p:cNvGrpSpPr>
          <p:nvPr/>
        </p:nvGrpSpPr>
        <p:grpSpPr bwMode="auto">
          <a:xfrm>
            <a:off x="6800850" y="3733800"/>
            <a:ext cx="1524000" cy="381000"/>
            <a:chOff x="4286" y="3282"/>
            <a:chExt cx="960" cy="240"/>
          </a:xfrm>
        </p:grpSpPr>
        <p:sp>
          <p:nvSpPr>
            <p:cNvPr id="107" name="Flowchart: Process 106"/>
            <p:cNvSpPr/>
            <p:nvPr/>
          </p:nvSpPr>
          <p:spPr>
            <a:xfrm>
              <a:off x="4286" y="3282"/>
              <a:ext cx="960" cy="24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82" name="TextBox 107"/>
            <p:cNvSpPr txBox="1">
              <a:spLocks noChangeArrowheads="1"/>
            </p:cNvSpPr>
            <p:nvPr/>
          </p:nvSpPr>
          <p:spPr bwMode="auto">
            <a:xfrm>
              <a:off x="4574" y="3330"/>
              <a:ext cx="370" cy="144"/>
            </a:xfrm>
            <a:prstGeom prst="rect">
              <a:avLst/>
            </a:prstGeom>
            <a:noFill/>
            <a:ln w="9525">
              <a:noFill/>
              <a:miter lim="800000"/>
              <a:headEnd/>
              <a:tailEnd/>
            </a:ln>
          </p:spPr>
          <p:txBody>
            <a:bodyPr wrap="none">
              <a:spAutoFit/>
            </a:bodyPr>
            <a:lstStyle/>
            <a:p>
              <a:r>
                <a:rPr lang="fr-FR" sz="900">
                  <a:solidFill>
                    <a:srgbClr val="0000FF"/>
                  </a:solidFill>
                </a:rPr>
                <a:t>sqOn=1</a:t>
              </a:r>
              <a:endParaRPr lang="en-US" sz="900">
                <a:solidFill>
                  <a:srgbClr val="0000FF"/>
                </a:solidFill>
              </a:endParaRPr>
            </a:p>
          </p:txBody>
        </p:sp>
      </p:grpSp>
      <p:sp>
        <p:nvSpPr>
          <p:cNvPr id="252983" name="TextBox 108"/>
          <p:cNvSpPr txBox="1">
            <a:spLocks noChangeArrowheads="1"/>
          </p:cNvSpPr>
          <p:nvPr/>
        </p:nvSpPr>
        <p:spPr bwMode="auto">
          <a:xfrm>
            <a:off x="6804025" y="4535488"/>
            <a:ext cx="1563688" cy="230187"/>
          </a:xfrm>
          <a:prstGeom prst="rect">
            <a:avLst/>
          </a:prstGeom>
          <a:noFill/>
          <a:ln w="9525">
            <a:noFill/>
            <a:miter lim="800000"/>
            <a:headEnd/>
            <a:tailEnd/>
          </a:ln>
        </p:spPr>
        <p:txBody>
          <a:bodyPr wrap="none">
            <a:spAutoFit/>
          </a:bodyPr>
          <a:lstStyle/>
          <a:p>
            <a:r>
              <a:rPr lang="fr-FR" sz="900">
                <a:solidFill>
                  <a:srgbClr val="0000FF"/>
                </a:solidFill>
              </a:rPr>
              <a:t>Afficher « SQUELCH ON »</a:t>
            </a:r>
            <a:endParaRPr lang="en-US" sz="900">
              <a:solidFill>
                <a:srgbClr val="0000FF"/>
              </a:solidFill>
            </a:endParaRPr>
          </a:p>
        </p:txBody>
      </p:sp>
      <p:cxnSp>
        <p:nvCxnSpPr>
          <p:cNvPr id="110" name="Straight Connector 109"/>
          <p:cNvCxnSpPr/>
          <p:nvPr/>
        </p:nvCxnSpPr>
        <p:spPr>
          <a:xfrm>
            <a:off x="5214938" y="3316288"/>
            <a:ext cx="635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558088" y="3316288"/>
            <a:ext cx="635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93" idx="1"/>
          </p:cNvCxnSpPr>
          <p:nvPr/>
        </p:nvCxnSpPr>
        <p:spPr>
          <a:xfrm flipV="1">
            <a:off x="5218113" y="3314700"/>
            <a:ext cx="6619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6894513" y="3316288"/>
            <a:ext cx="6619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99" idx="0"/>
          </p:cNvCxnSpPr>
          <p:nvPr/>
        </p:nvCxnSpPr>
        <p:spPr>
          <a:xfrm>
            <a:off x="5218113" y="40782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580313" y="40782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218113" y="48402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580313" y="48402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229225" y="5602288"/>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229225" y="6059488"/>
            <a:ext cx="23907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575550" y="5602288"/>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00800" y="6059488"/>
            <a:ext cx="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3012" name="Group 84"/>
          <p:cNvGrpSpPr>
            <a:grpSpLocks/>
          </p:cNvGrpSpPr>
          <p:nvPr/>
        </p:nvGrpSpPr>
        <p:grpSpPr bwMode="auto">
          <a:xfrm>
            <a:off x="6810375" y="5181600"/>
            <a:ext cx="1524000" cy="381000"/>
            <a:chOff x="4286" y="2329"/>
            <a:chExt cx="960" cy="240"/>
          </a:xfrm>
        </p:grpSpPr>
        <p:sp>
          <p:nvSpPr>
            <p:cNvPr id="104" name="Flowchart: Process 103"/>
            <p:cNvSpPr/>
            <p:nvPr/>
          </p:nvSpPr>
          <p:spPr>
            <a:xfrm>
              <a:off x="4286" y="2329"/>
              <a:ext cx="960" cy="24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79" name="TextBox 104"/>
            <p:cNvSpPr txBox="1">
              <a:spLocks noChangeArrowheads="1"/>
            </p:cNvSpPr>
            <p:nvPr/>
          </p:nvSpPr>
          <p:spPr bwMode="auto">
            <a:xfrm>
              <a:off x="4286" y="2377"/>
              <a:ext cx="636" cy="144"/>
            </a:xfrm>
            <a:prstGeom prst="rect">
              <a:avLst/>
            </a:prstGeom>
            <a:noFill/>
            <a:ln w="9525">
              <a:noFill/>
              <a:miter lim="800000"/>
              <a:headEnd/>
              <a:tailEnd/>
            </a:ln>
          </p:spPr>
          <p:txBody>
            <a:bodyPr wrap="none">
              <a:spAutoFit/>
            </a:bodyPr>
            <a:lstStyle/>
            <a:p>
              <a:r>
                <a:rPr lang="fr-FR" sz="900">
                  <a:solidFill>
                    <a:srgbClr val="0000FF"/>
                  </a:solidFill>
                </a:rPr>
                <a:t>Déclenchement </a:t>
              </a:r>
              <a:endParaRPr lang="en-US" sz="900">
                <a:solidFill>
                  <a:srgbClr val="0000FF"/>
                </a:solidFill>
              </a:endParaRPr>
            </a:p>
          </p:txBody>
        </p:sp>
        <p:grpSp>
          <p:nvGrpSpPr>
            <p:cNvPr id="252996" name="Group 141"/>
            <p:cNvGrpSpPr>
              <a:grpSpLocks/>
            </p:cNvGrpSpPr>
            <p:nvPr/>
          </p:nvGrpSpPr>
          <p:grpSpPr bwMode="auto">
            <a:xfrm>
              <a:off x="4896" y="2400"/>
              <a:ext cx="288" cy="96"/>
              <a:chOff x="7696200" y="2362200"/>
              <a:chExt cx="457200" cy="152400"/>
            </a:xfrm>
          </p:grpSpPr>
          <p:cxnSp>
            <p:nvCxnSpPr>
              <p:cNvPr id="133" name="Straight Connector 132"/>
              <p:cNvCxnSpPr/>
              <p:nvPr/>
            </p:nvCxnSpPr>
            <p:spPr>
              <a:xfrm>
                <a:off x="7696200" y="23622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924800" y="2362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924800" y="2514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7924800" y="23622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52997" name="TextBox 142"/>
          <p:cNvSpPr txBox="1">
            <a:spLocks noChangeArrowheads="1"/>
          </p:cNvSpPr>
          <p:nvPr/>
        </p:nvSpPr>
        <p:spPr bwMode="auto">
          <a:xfrm>
            <a:off x="6934200" y="3124200"/>
            <a:ext cx="363538" cy="230188"/>
          </a:xfrm>
          <a:prstGeom prst="rect">
            <a:avLst/>
          </a:prstGeom>
          <a:noFill/>
          <a:ln w="9525">
            <a:noFill/>
            <a:miter lim="800000"/>
            <a:headEnd/>
            <a:tailEnd/>
          </a:ln>
        </p:spPr>
        <p:txBody>
          <a:bodyPr wrap="none">
            <a:spAutoFit/>
          </a:bodyPr>
          <a:lstStyle/>
          <a:p>
            <a:r>
              <a:rPr lang="fr-FR" sz="900">
                <a:solidFill>
                  <a:srgbClr val="0000FF"/>
                </a:solidFill>
              </a:rPr>
              <a:t>Oui</a:t>
            </a:r>
            <a:endParaRPr lang="en-US" sz="900">
              <a:solidFill>
                <a:srgbClr val="0000FF"/>
              </a:solidFill>
            </a:endParaRPr>
          </a:p>
        </p:txBody>
      </p:sp>
      <p:sp>
        <p:nvSpPr>
          <p:cNvPr id="252998" name="TextBox 143"/>
          <p:cNvSpPr txBox="1">
            <a:spLocks noChangeArrowheads="1"/>
          </p:cNvSpPr>
          <p:nvPr/>
        </p:nvSpPr>
        <p:spPr bwMode="auto">
          <a:xfrm>
            <a:off x="5334000" y="3124200"/>
            <a:ext cx="396875" cy="230188"/>
          </a:xfrm>
          <a:prstGeom prst="rect">
            <a:avLst/>
          </a:prstGeom>
          <a:noFill/>
          <a:ln w="9525">
            <a:noFill/>
            <a:miter lim="800000"/>
            <a:headEnd/>
            <a:tailEnd/>
          </a:ln>
        </p:spPr>
        <p:txBody>
          <a:bodyPr wrap="none">
            <a:spAutoFit/>
          </a:bodyPr>
          <a:lstStyle/>
          <a:p>
            <a:r>
              <a:rPr lang="fr-FR" sz="900">
                <a:solidFill>
                  <a:srgbClr val="0000FF"/>
                </a:solidFill>
              </a:rPr>
              <a:t>Non</a:t>
            </a:r>
            <a:endParaRPr lang="en-US" sz="900">
              <a:solidFill>
                <a:srgbClr val="0000FF"/>
              </a:solidFill>
            </a:endParaRPr>
          </a:p>
        </p:txBody>
      </p:sp>
      <p:grpSp>
        <p:nvGrpSpPr>
          <p:cNvPr id="253011" name="Group 83"/>
          <p:cNvGrpSpPr>
            <a:grpSpLocks/>
          </p:cNvGrpSpPr>
          <p:nvPr/>
        </p:nvGrpSpPr>
        <p:grpSpPr bwMode="auto">
          <a:xfrm>
            <a:off x="4448175" y="5257800"/>
            <a:ext cx="1524000" cy="381000"/>
            <a:chOff x="2784" y="2352"/>
            <a:chExt cx="960" cy="240"/>
          </a:xfrm>
        </p:grpSpPr>
        <p:sp>
          <p:nvSpPr>
            <p:cNvPr id="101" name="Flowchart: Process 100"/>
            <p:cNvSpPr/>
            <p:nvPr/>
          </p:nvSpPr>
          <p:spPr>
            <a:xfrm>
              <a:off x="2784" y="2352"/>
              <a:ext cx="960" cy="24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973" name="TextBox 97"/>
            <p:cNvSpPr txBox="1">
              <a:spLocks noChangeArrowheads="1"/>
            </p:cNvSpPr>
            <p:nvPr/>
          </p:nvSpPr>
          <p:spPr bwMode="auto">
            <a:xfrm>
              <a:off x="2807" y="2377"/>
              <a:ext cx="636" cy="144"/>
            </a:xfrm>
            <a:prstGeom prst="rect">
              <a:avLst/>
            </a:prstGeom>
            <a:noFill/>
            <a:ln w="9525">
              <a:noFill/>
              <a:miter lim="800000"/>
              <a:headEnd/>
              <a:tailEnd/>
            </a:ln>
          </p:spPr>
          <p:txBody>
            <a:bodyPr wrap="none">
              <a:spAutoFit/>
            </a:bodyPr>
            <a:lstStyle/>
            <a:p>
              <a:r>
                <a:rPr lang="fr-FR" sz="900">
                  <a:solidFill>
                    <a:srgbClr val="0000FF"/>
                  </a:solidFill>
                </a:rPr>
                <a:t>Déclenchement </a:t>
              </a:r>
              <a:endParaRPr lang="en-US" sz="900">
                <a:solidFill>
                  <a:srgbClr val="0000FF"/>
                </a:solidFill>
              </a:endParaRPr>
            </a:p>
          </p:txBody>
        </p:sp>
        <p:grpSp>
          <p:nvGrpSpPr>
            <p:cNvPr id="252999" name="Group 150"/>
            <p:cNvGrpSpPr>
              <a:grpSpLocks/>
            </p:cNvGrpSpPr>
            <p:nvPr/>
          </p:nvGrpSpPr>
          <p:grpSpPr bwMode="auto">
            <a:xfrm>
              <a:off x="3408" y="2400"/>
              <a:ext cx="288" cy="96"/>
              <a:chOff x="7924800" y="2514600"/>
              <a:chExt cx="457200" cy="152400"/>
            </a:xfrm>
          </p:grpSpPr>
          <p:cxnSp>
            <p:nvCxnSpPr>
              <p:cNvPr id="146" name="Straight Connector 145"/>
              <p:cNvCxnSpPr/>
              <p:nvPr/>
            </p:nvCxnSpPr>
            <p:spPr>
              <a:xfrm>
                <a:off x="7924800" y="26670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153400" y="2514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153400" y="2514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8153400" y="25146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153" name="Elbow Connector 152"/>
          <p:cNvCxnSpPr/>
          <p:nvPr/>
        </p:nvCxnSpPr>
        <p:spPr>
          <a:xfrm rot="5400000">
            <a:off x="6553200" y="2438400"/>
            <a:ext cx="38100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3001" name="TextBox 154"/>
          <p:cNvSpPr txBox="1">
            <a:spLocks noChangeArrowheads="1"/>
          </p:cNvSpPr>
          <p:nvPr/>
        </p:nvSpPr>
        <p:spPr bwMode="auto">
          <a:xfrm>
            <a:off x="7010400" y="2362200"/>
            <a:ext cx="601663" cy="230188"/>
          </a:xfrm>
          <a:prstGeom prst="rect">
            <a:avLst/>
          </a:prstGeom>
          <a:noFill/>
          <a:ln w="9525">
            <a:noFill/>
            <a:miter lim="800000"/>
            <a:headEnd/>
            <a:tailEnd/>
          </a:ln>
        </p:spPr>
        <p:txBody>
          <a:bodyPr wrap="none">
            <a:spAutoFit/>
          </a:bodyPr>
          <a:lstStyle/>
          <a:p>
            <a:r>
              <a:rPr lang="fr-FR" sz="900">
                <a:solidFill>
                  <a:srgbClr val="0000FF"/>
                </a:solidFill>
              </a:rPr>
              <a:t>Squelch</a:t>
            </a:r>
            <a:endParaRPr lang="en-US" sz="9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BFBF8212-DFFD-4E69-BD88-DB9850B49B1D}" type="datetime1">
              <a:rPr lang="en-US"/>
              <a:pPr>
                <a:defRPr/>
              </a:pPr>
              <a:t>11/13/2021</a:t>
            </a:fld>
            <a:endParaRPr lang="en-US"/>
          </a:p>
        </p:txBody>
      </p:sp>
      <p:sp>
        <p:nvSpPr>
          <p:cNvPr id="8" name="Slide Number Placeholder 5"/>
          <p:cNvSpPr>
            <a:spLocks noGrp="1"/>
          </p:cNvSpPr>
          <p:nvPr>
            <p:ph type="sldNum" sz="quarter" idx="12"/>
          </p:nvPr>
        </p:nvSpPr>
        <p:spPr/>
        <p:txBody>
          <a:bodyPr/>
          <a:lstStyle/>
          <a:p>
            <a:pPr>
              <a:defRPr/>
            </a:pPr>
            <a:fld id="{704BE922-ECB5-4148-8F35-88C25270C01B}" type="slidenum">
              <a:rPr lang="en-US"/>
              <a:pPr>
                <a:defRPr/>
              </a:pPr>
              <a:t>9</a:t>
            </a:fld>
            <a:endParaRPr lang="en-US"/>
          </a:p>
        </p:txBody>
      </p:sp>
      <p:sp>
        <p:nvSpPr>
          <p:cNvPr id="4" name="Date Placeholder 3"/>
          <p:cNvSpPr txBox="1">
            <a:spLocks noGrp="1"/>
          </p:cNvSpPr>
          <p:nvPr/>
        </p:nvSpPr>
        <p:spPr>
          <a:xfrm>
            <a:off x="7086600" y="6340475"/>
            <a:ext cx="914400" cy="365125"/>
          </a:xfrm>
          <a:prstGeom prst="rect">
            <a:avLst/>
          </a:prstGeom>
          <a:noFill/>
        </p:spPr>
        <p:txBody>
          <a:bodyPr anchor="ctr"/>
          <a:lstStyle/>
          <a:p>
            <a:pPr fontAlgn="auto">
              <a:spcBef>
                <a:spcPts val="0"/>
              </a:spcBef>
              <a:spcAft>
                <a:spcPts val="0"/>
              </a:spcAft>
              <a:defRPr/>
            </a:pPr>
            <a:fld id="{A3FA95D6-F8DA-4059-9B4E-17A4C2F5F5D0}" type="datetime1">
              <a:rPr lang="en-US" sz="1200">
                <a:solidFill>
                  <a:schemeClr val="tx1">
                    <a:tint val="75000"/>
                  </a:schemeClr>
                </a:solidFill>
                <a:latin typeface="+mn-lt"/>
              </a:rPr>
              <a:pPr fontAlgn="auto">
                <a:spcBef>
                  <a:spcPts val="0"/>
                </a:spcBef>
                <a:spcAft>
                  <a:spcPts val="0"/>
                </a:spcAft>
                <a:defRPr/>
              </a:pPr>
              <a:t>11/13/2021</a:t>
            </a:fld>
            <a:endParaRPr lang="en-US" sz="1200">
              <a:solidFill>
                <a:schemeClr val="tx1">
                  <a:tint val="75000"/>
                </a:schemeClr>
              </a:solidFill>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fr-FR">
                <a:solidFill>
                  <a:schemeClr val="tx1">
                    <a:tint val="75000"/>
                  </a:schemeClr>
                </a:solidFill>
                <a:latin typeface="+mn-lt"/>
              </a:rPr>
              <a:t>Formation arduino - ARALA - F4GSC - Jean-Luc Levant 2014</a:t>
            </a:r>
            <a:endParaRPr lang="en-US">
              <a:solidFill>
                <a:schemeClr val="tx1">
                  <a:tint val="75000"/>
                </a:schemeClr>
              </a:solidFill>
              <a:latin typeface="+mn-lt"/>
            </a:endParaRPr>
          </a:p>
        </p:txBody>
      </p:sp>
      <p:sp>
        <p:nvSpPr>
          <p:cNvPr id="6" name="Slide Number Placeholder 5"/>
          <p:cNvSpPr txBox="1">
            <a:spLocks noGrp="1"/>
          </p:cNvSpPr>
          <p:nvPr/>
        </p:nvSpPr>
        <p:spPr>
          <a:xfrm>
            <a:off x="8229600" y="6356350"/>
            <a:ext cx="457200" cy="365125"/>
          </a:xfrm>
          <a:prstGeom prst="rect">
            <a:avLst/>
          </a:prstGeom>
          <a:noFill/>
        </p:spPr>
        <p:txBody>
          <a:bodyPr anchor="ctr"/>
          <a:lstStyle/>
          <a:p>
            <a:pPr algn="r" fontAlgn="auto">
              <a:spcBef>
                <a:spcPts val="0"/>
              </a:spcBef>
              <a:spcAft>
                <a:spcPts val="0"/>
              </a:spcAft>
              <a:defRPr/>
            </a:pPr>
            <a:fld id="{144B4F62-4D55-41A1-9771-3A8F51195A0C}" type="slidenum">
              <a:rPr lang="en-US" sz="1200">
                <a:solidFill>
                  <a:schemeClr val="tx1">
                    <a:tint val="75000"/>
                  </a:schemeClr>
                </a:solidFill>
                <a:latin typeface="+mn-lt"/>
              </a:rPr>
              <a:pPr algn="r" fontAlgn="auto">
                <a:spcBef>
                  <a:spcPts val="0"/>
                </a:spcBef>
                <a:spcAft>
                  <a:spcPts val="0"/>
                </a:spcAft>
                <a:defRPr/>
              </a:pPr>
              <a:t>9</a:t>
            </a:fld>
            <a:endParaRPr lang="en-US" sz="1200">
              <a:solidFill>
                <a:schemeClr val="tx1">
                  <a:tint val="75000"/>
                </a:schemeClr>
              </a:solidFill>
              <a:latin typeface="+mn-lt"/>
            </a:endParaRPr>
          </a:p>
        </p:txBody>
      </p:sp>
      <p:sp>
        <p:nvSpPr>
          <p:cNvPr id="31750" name="Title 1"/>
          <p:cNvSpPr>
            <a:spLocks noGrp="1"/>
          </p:cNvSpPr>
          <p:nvPr>
            <p:ph type="title"/>
          </p:nvPr>
        </p:nvSpPr>
        <p:spPr>
          <a:xfrm>
            <a:off x="457200" y="3200400"/>
            <a:ext cx="8229600" cy="487363"/>
          </a:xfrm>
        </p:spPr>
        <p:txBody>
          <a:bodyPr/>
          <a:lstStyle/>
          <a:p>
            <a:r>
              <a:rPr lang="en-US"/>
              <a:t>Description de la carte Arduino Uno</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r>
              <a:rPr lang="fr-FR"/>
              <a:t>Les Interruptions</a:t>
            </a:r>
            <a:endParaRPr lang="en-US"/>
          </a:p>
        </p:txBody>
      </p:sp>
      <p:sp>
        <p:nvSpPr>
          <p:cNvPr id="253954" name="Content Placeholder 2"/>
          <p:cNvSpPr>
            <a:spLocks noGrp="1"/>
          </p:cNvSpPr>
          <p:nvPr>
            <p:ph idx="1"/>
          </p:nvPr>
        </p:nvSpPr>
        <p:spPr/>
        <p:txBody>
          <a:bodyPr/>
          <a:lstStyle/>
          <a:p>
            <a:r>
              <a:rPr lang="fr-FR"/>
              <a:t>Comment utiliser les interruptions externes (pin 2 and 3)?</a:t>
            </a:r>
          </a:p>
          <a:p>
            <a:pPr lvl="1"/>
            <a:r>
              <a:rPr lang="fr-FR"/>
              <a:t>Exemple:</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53956"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A724B283-B55C-4002-995A-9359670C0EAE}" type="slidenum">
              <a:rPr lang="en-US" smtClean="0"/>
              <a:pPr>
                <a:defRPr/>
              </a:pPr>
              <a:t>90</a:t>
            </a:fld>
            <a:endParaRPr lang="en-US"/>
          </a:p>
        </p:txBody>
      </p:sp>
      <p:graphicFrame>
        <p:nvGraphicFramePr>
          <p:cNvPr id="7" name="Table 6"/>
          <p:cNvGraphicFramePr>
            <a:graphicFrameLocks noGrp="1"/>
          </p:cNvGraphicFramePr>
          <p:nvPr/>
        </p:nvGraphicFramePr>
        <p:xfrm>
          <a:off x="762000" y="1981200"/>
          <a:ext cx="8153400" cy="3657600"/>
        </p:xfrm>
        <a:graphic>
          <a:graphicData uri="http://schemas.openxmlformats.org/drawingml/2006/table">
            <a:tb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657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#include "LiquidCrystal.h"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LiquidCrystal lcd(8,9,4,5,6,7);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rgbClr val="0000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int squelchIn      =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volatile int etat = 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int sqOn;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int sec;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void setup()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lcd.begin(16,2);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lcd.clear();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lcd.setCursor(0,0);lcd.print("Interruption ex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attachInterrupt(squelchIn,Squelch,RISING);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alpha val="38039"/>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void Squelch()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etat=!etat;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if (etat)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lcd.setCursor(0,0);lcd.print("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attachInterrupt(squelchIn,Squelch,RISING);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lcd.setCursor(0,0);lcd.print("SQUELCH 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sqOn=1;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else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attachInterrupt(squelchIn,Squelch,FALLING);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lcd.setCursor(0,0);lcd.print("SQUELCH OFF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sqOn=0;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alpha val="38039"/>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void loop()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delay(1000);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if (sqOn)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if (sec==60) sec=0;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sec=sec++;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lcd.setCursor(0,1);lcd.print("Time=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lcd.setCursor(6,1);lcd.print("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lcd.setCursor(6,1);lcd.print(sec,DEC);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else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sec=0;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lcd.setCursor(0,1);lcd.print("Time=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lcd.setCursor(6,1);lcd.print(sec,DEC);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FF"/>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alpha val="38039"/>
                      </a:srgb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p:cNvSpPr>
          <p:nvPr>
            <p:ph type="title" idx="4294967295"/>
          </p:nvPr>
        </p:nvSpPr>
        <p:spPr/>
        <p:txBody>
          <a:bodyPr/>
          <a:lstStyle/>
          <a:p>
            <a:r>
              <a:rPr lang="fr-FR"/>
              <a:t>Les Interruptions</a:t>
            </a:r>
          </a:p>
        </p:txBody>
      </p:sp>
      <p:sp>
        <p:nvSpPr>
          <p:cNvPr id="301059" name="Rectangle 3"/>
          <p:cNvSpPr>
            <a:spLocks noGrp="1"/>
          </p:cNvSpPr>
          <p:nvPr>
            <p:ph type="body" idx="4294967295"/>
          </p:nvPr>
        </p:nvSpPr>
        <p:spPr/>
        <p:txBody>
          <a:bodyPr/>
          <a:lstStyle/>
          <a:p>
            <a:r>
              <a:rPr lang="fr-FR">
                <a:latin typeface="Comic Sans MS" pitchFamily="66" charset="0"/>
              </a:rPr>
              <a:t>Comment utiliser les interruptions externes (pin 2 and 3)?</a:t>
            </a:r>
          </a:p>
          <a:p>
            <a:pPr lvl="1"/>
            <a:r>
              <a:rPr lang="fr-FR" sz="1600">
                <a:latin typeface="Comic Sans MS" pitchFamily="66" charset="0"/>
              </a:rPr>
              <a:t>Exemple:</a:t>
            </a:r>
          </a:p>
          <a:p>
            <a:pPr lvl="2"/>
            <a:r>
              <a:rPr lang="fr-FR" sz="1400">
                <a:latin typeface="Comic Sans MS" pitchFamily="66" charset="0"/>
              </a:rPr>
              <a:t>Mesurer le temps d’ouverture du squelch d’un récepteur en utilisant l’interruption externe 0 (pin 2).</a:t>
            </a:r>
          </a:p>
          <a:p>
            <a:pPr lvl="2"/>
            <a:r>
              <a:rPr lang="fr-FR" sz="1400">
                <a:latin typeface="Comic Sans MS" pitchFamily="66" charset="0"/>
              </a:rPr>
              <a:t>Déclenchement de la mesure de la durée sur le front montant et arrêt sur le front descendant.</a:t>
            </a:r>
          </a:p>
          <a:p>
            <a:pPr lvl="2"/>
            <a:r>
              <a:rPr lang="fr-FR" sz="1400">
                <a:latin typeface="Comic Sans MS" pitchFamily="66" charset="0"/>
              </a:rPr>
              <a:t>Deuxième solution en associant une tâche temporaire pour le front descendant et une autre pour le front montant. </a:t>
            </a:r>
          </a:p>
          <a:p>
            <a:pPr lvl="1"/>
            <a:endParaRPr lang="fr-FR" sz="1600">
              <a:latin typeface="Comic Sans MS" pitchFamily="66" charset="0"/>
            </a:endParaRPr>
          </a:p>
          <a:p>
            <a:endParaRPr lang="fr-FR"/>
          </a:p>
        </p:txBody>
      </p:sp>
      <p:sp>
        <p:nvSpPr>
          <p:cNvPr id="18" name="Flowchart: Process 17"/>
          <p:cNvSpPr/>
          <p:nvPr/>
        </p:nvSpPr>
        <p:spPr>
          <a:xfrm>
            <a:off x="1874838" y="5761038"/>
            <a:ext cx="9906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Decision 10"/>
          <p:cNvSpPr/>
          <p:nvPr/>
        </p:nvSpPr>
        <p:spPr>
          <a:xfrm>
            <a:off x="3201988" y="3303588"/>
            <a:ext cx="990600" cy="685800"/>
          </a:xfrm>
          <a:prstGeom prst="flowChartDecision">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062" name="TextBox 6"/>
          <p:cNvSpPr txBox="1">
            <a:spLocks noChangeArrowheads="1"/>
          </p:cNvSpPr>
          <p:nvPr/>
        </p:nvSpPr>
        <p:spPr bwMode="auto">
          <a:xfrm>
            <a:off x="3397250" y="3532188"/>
            <a:ext cx="727075" cy="228600"/>
          </a:xfrm>
          <a:prstGeom prst="rect">
            <a:avLst/>
          </a:prstGeom>
          <a:noFill/>
          <a:ln w="9525">
            <a:noFill/>
            <a:miter lim="800000"/>
            <a:headEnd/>
            <a:tailEnd/>
          </a:ln>
        </p:spPr>
        <p:txBody>
          <a:bodyPr wrap="none">
            <a:spAutoFit/>
          </a:bodyPr>
          <a:lstStyle/>
          <a:p>
            <a:r>
              <a:rPr lang="fr-FR" sz="900">
                <a:solidFill>
                  <a:srgbClr val="0000FF"/>
                </a:solidFill>
              </a:rPr>
              <a:t>Temp=1s?</a:t>
            </a:r>
            <a:endParaRPr lang="en-US" sz="900">
              <a:solidFill>
                <a:srgbClr val="0000FF"/>
              </a:solidFill>
            </a:endParaRPr>
          </a:p>
        </p:txBody>
      </p:sp>
      <p:sp>
        <p:nvSpPr>
          <p:cNvPr id="12" name="Flowchart: Process 11"/>
          <p:cNvSpPr/>
          <p:nvPr/>
        </p:nvSpPr>
        <p:spPr>
          <a:xfrm>
            <a:off x="1874838" y="4903788"/>
            <a:ext cx="9906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Decision 12"/>
          <p:cNvSpPr/>
          <p:nvPr/>
        </p:nvSpPr>
        <p:spPr>
          <a:xfrm>
            <a:off x="3201988" y="4338638"/>
            <a:ext cx="990600" cy="685800"/>
          </a:xfrm>
          <a:prstGeom prst="flowChartDecision">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065" name="TextBox 13"/>
          <p:cNvSpPr txBox="1">
            <a:spLocks noChangeArrowheads="1"/>
          </p:cNvSpPr>
          <p:nvPr/>
        </p:nvSpPr>
        <p:spPr bwMode="auto">
          <a:xfrm>
            <a:off x="3354388" y="4567238"/>
            <a:ext cx="717550" cy="228600"/>
          </a:xfrm>
          <a:prstGeom prst="rect">
            <a:avLst/>
          </a:prstGeom>
          <a:noFill/>
          <a:ln w="9525">
            <a:noFill/>
            <a:miter lim="800000"/>
            <a:headEnd/>
            <a:tailEnd/>
          </a:ln>
        </p:spPr>
        <p:txBody>
          <a:bodyPr wrap="none">
            <a:spAutoFit/>
          </a:bodyPr>
          <a:lstStyle/>
          <a:p>
            <a:r>
              <a:rPr lang="fr-FR" sz="900">
                <a:solidFill>
                  <a:srgbClr val="0000FF"/>
                </a:solidFill>
              </a:rPr>
              <a:t>sqOn==1?</a:t>
            </a:r>
            <a:endParaRPr lang="en-US" sz="900">
              <a:solidFill>
                <a:srgbClr val="0000FF"/>
              </a:solidFill>
            </a:endParaRPr>
          </a:p>
        </p:txBody>
      </p:sp>
      <p:sp>
        <p:nvSpPr>
          <p:cNvPr id="301066" name="TextBox 14"/>
          <p:cNvSpPr txBox="1">
            <a:spLocks noChangeArrowheads="1"/>
          </p:cNvSpPr>
          <p:nvPr/>
        </p:nvSpPr>
        <p:spPr bwMode="auto">
          <a:xfrm>
            <a:off x="1951038" y="4979988"/>
            <a:ext cx="755650" cy="228600"/>
          </a:xfrm>
          <a:prstGeom prst="rect">
            <a:avLst/>
          </a:prstGeom>
          <a:noFill/>
          <a:ln w="9525">
            <a:noFill/>
            <a:miter lim="800000"/>
            <a:headEnd/>
            <a:tailEnd/>
          </a:ln>
        </p:spPr>
        <p:txBody>
          <a:bodyPr wrap="none">
            <a:spAutoFit/>
          </a:bodyPr>
          <a:lstStyle/>
          <a:p>
            <a:r>
              <a:rPr lang="fr-FR" sz="900">
                <a:solidFill>
                  <a:srgbClr val="0000FF"/>
                </a:solidFill>
              </a:rPr>
              <a:t>Sec=sec+1</a:t>
            </a:r>
            <a:endParaRPr lang="en-US" sz="900">
              <a:solidFill>
                <a:srgbClr val="0000FF"/>
              </a:solidFill>
            </a:endParaRPr>
          </a:p>
        </p:txBody>
      </p:sp>
      <p:sp>
        <p:nvSpPr>
          <p:cNvPr id="301067" name="TextBox 16"/>
          <p:cNvSpPr txBox="1">
            <a:spLocks noChangeArrowheads="1"/>
          </p:cNvSpPr>
          <p:nvPr/>
        </p:nvSpPr>
        <p:spPr bwMode="auto">
          <a:xfrm>
            <a:off x="1935163" y="5837238"/>
            <a:ext cx="895350" cy="228600"/>
          </a:xfrm>
          <a:prstGeom prst="rect">
            <a:avLst/>
          </a:prstGeom>
          <a:noFill/>
          <a:ln w="9525">
            <a:noFill/>
            <a:miter lim="800000"/>
            <a:headEnd/>
            <a:tailEnd/>
          </a:ln>
        </p:spPr>
        <p:txBody>
          <a:bodyPr wrap="none">
            <a:spAutoFit/>
          </a:bodyPr>
          <a:lstStyle/>
          <a:p>
            <a:r>
              <a:rPr lang="fr-FR" sz="900">
                <a:solidFill>
                  <a:srgbClr val="0000FF"/>
                </a:solidFill>
              </a:rPr>
              <a:t>Afficher durée</a:t>
            </a:r>
            <a:endParaRPr lang="en-US" sz="900">
              <a:solidFill>
                <a:srgbClr val="0000FF"/>
              </a:solidFill>
            </a:endParaRPr>
          </a:p>
        </p:txBody>
      </p:sp>
      <p:cxnSp>
        <p:nvCxnSpPr>
          <p:cNvPr id="26" name="Straight Connector 25"/>
          <p:cNvCxnSpPr/>
          <p:nvPr/>
        </p:nvCxnSpPr>
        <p:spPr>
          <a:xfrm>
            <a:off x="2363788" y="4675188"/>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63788" y="4675188"/>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18" idx="0"/>
          </p:cNvCxnSpPr>
          <p:nvPr/>
        </p:nvCxnSpPr>
        <p:spPr>
          <a:xfrm>
            <a:off x="2370138" y="5284788"/>
            <a:ext cx="0" cy="47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87763" y="3967163"/>
            <a:ext cx="635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3788" y="6503988"/>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87763" y="3074988"/>
            <a:ext cx="635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13163" y="3074988"/>
            <a:ext cx="784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497388" y="3074988"/>
            <a:ext cx="3175"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698875" y="5024438"/>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200525" y="3652838"/>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01078" name="TextBox 52"/>
          <p:cNvSpPr txBox="1">
            <a:spLocks noChangeArrowheads="1"/>
          </p:cNvSpPr>
          <p:nvPr/>
        </p:nvSpPr>
        <p:spPr bwMode="auto">
          <a:xfrm>
            <a:off x="2363788" y="4446588"/>
            <a:ext cx="363537" cy="230187"/>
          </a:xfrm>
          <a:prstGeom prst="rect">
            <a:avLst/>
          </a:prstGeom>
          <a:noFill/>
          <a:ln w="9525">
            <a:noFill/>
            <a:miter lim="800000"/>
            <a:headEnd/>
            <a:tailEnd/>
          </a:ln>
        </p:spPr>
        <p:txBody>
          <a:bodyPr wrap="none">
            <a:spAutoFit/>
          </a:bodyPr>
          <a:lstStyle/>
          <a:p>
            <a:r>
              <a:rPr lang="fr-FR" sz="900">
                <a:solidFill>
                  <a:srgbClr val="0000FF"/>
                </a:solidFill>
              </a:rPr>
              <a:t>Oui</a:t>
            </a:r>
            <a:endParaRPr lang="en-US" sz="900">
              <a:solidFill>
                <a:srgbClr val="0000FF"/>
              </a:solidFill>
            </a:endParaRPr>
          </a:p>
        </p:txBody>
      </p:sp>
      <p:sp>
        <p:nvSpPr>
          <p:cNvPr id="54" name="Flowchart: Process 53"/>
          <p:cNvSpPr/>
          <p:nvPr/>
        </p:nvSpPr>
        <p:spPr>
          <a:xfrm>
            <a:off x="3213100" y="5176838"/>
            <a:ext cx="9906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080" name="TextBox 54"/>
          <p:cNvSpPr txBox="1">
            <a:spLocks noChangeArrowheads="1"/>
          </p:cNvSpPr>
          <p:nvPr/>
        </p:nvSpPr>
        <p:spPr bwMode="auto">
          <a:xfrm>
            <a:off x="3354388" y="5216525"/>
            <a:ext cx="511175" cy="228600"/>
          </a:xfrm>
          <a:prstGeom prst="rect">
            <a:avLst/>
          </a:prstGeom>
          <a:noFill/>
          <a:ln w="9525">
            <a:noFill/>
            <a:miter lim="800000"/>
            <a:headEnd/>
            <a:tailEnd/>
          </a:ln>
        </p:spPr>
        <p:txBody>
          <a:bodyPr wrap="none">
            <a:spAutoFit/>
          </a:bodyPr>
          <a:lstStyle/>
          <a:p>
            <a:r>
              <a:rPr lang="fr-FR" sz="900">
                <a:solidFill>
                  <a:srgbClr val="0000FF"/>
                </a:solidFill>
              </a:rPr>
              <a:t>Sec=0</a:t>
            </a:r>
            <a:endParaRPr lang="en-US" sz="900">
              <a:solidFill>
                <a:srgbClr val="0000FF"/>
              </a:solidFill>
            </a:endParaRPr>
          </a:p>
        </p:txBody>
      </p:sp>
      <p:sp>
        <p:nvSpPr>
          <p:cNvPr id="301081" name="TextBox 55"/>
          <p:cNvSpPr txBox="1">
            <a:spLocks noChangeArrowheads="1"/>
          </p:cNvSpPr>
          <p:nvPr/>
        </p:nvSpPr>
        <p:spPr bwMode="auto">
          <a:xfrm>
            <a:off x="3735388" y="4065588"/>
            <a:ext cx="363537" cy="230187"/>
          </a:xfrm>
          <a:prstGeom prst="rect">
            <a:avLst/>
          </a:prstGeom>
          <a:noFill/>
          <a:ln w="9525">
            <a:noFill/>
            <a:miter lim="800000"/>
            <a:headEnd/>
            <a:tailEnd/>
          </a:ln>
        </p:spPr>
        <p:txBody>
          <a:bodyPr wrap="none">
            <a:spAutoFit/>
          </a:bodyPr>
          <a:lstStyle/>
          <a:p>
            <a:r>
              <a:rPr lang="fr-FR" sz="900">
                <a:solidFill>
                  <a:srgbClr val="0000FF"/>
                </a:solidFill>
              </a:rPr>
              <a:t>Oui</a:t>
            </a:r>
            <a:endParaRPr lang="en-US" sz="900">
              <a:solidFill>
                <a:srgbClr val="0000FF"/>
              </a:solidFill>
            </a:endParaRPr>
          </a:p>
        </p:txBody>
      </p:sp>
      <p:sp>
        <p:nvSpPr>
          <p:cNvPr id="57" name="Flowchart: Process 56"/>
          <p:cNvSpPr/>
          <p:nvPr/>
        </p:nvSpPr>
        <p:spPr>
          <a:xfrm>
            <a:off x="3201988" y="5741988"/>
            <a:ext cx="9906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1" name="Straight Connector 70"/>
          <p:cNvCxnSpPr/>
          <p:nvPr/>
        </p:nvCxnSpPr>
        <p:spPr>
          <a:xfrm>
            <a:off x="2363788" y="61229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690938" y="5535613"/>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01085" name="TextBox 74"/>
          <p:cNvSpPr txBox="1">
            <a:spLocks noChangeArrowheads="1"/>
          </p:cNvSpPr>
          <p:nvPr/>
        </p:nvSpPr>
        <p:spPr bwMode="auto">
          <a:xfrm>
            <a:off x="3278188" y="5818188"/>
            <a:ext cx="895350" cy="228600"/>
          </a:xfrm>
          <a:prstGeom prst="rect">
            <a:avLst/>
          </a:prstGeom>
          <a:noFill/>
          <a:ln w="9525">
            <a:noFill/>
            <a:miter lim="800000"/>
            <a:headEnd/>
            <a:tailEnd/>
          </a:ln>
        </p:spPr>
        <p:txBody>
          <a:bodyPr wrap="none">
            <a:spAutoFit/>
          </a:bodyPr>
          <a:lstStyle/>
          <a:p>
            <a:r>
              <a:rPr lang="fr-FR" sz="900">
                <a:solidFill>
                  <a:srgbClr val="0000FF"/>
                </a:solidFill>
              </a:rPr>
              <a:t>Afficher durée</a:t>
            </a:r>
            <a:endParaRPr lang="en-US" sz="900">
              <a:solidFill>
                <a:srgbClr val="0000FF"/>
              </a:solidFill>
            </a:endParaRPr>
          </a:p>
        </p:txBody>
      </p:sp>
      <p:cxnSp>
        <p:nvCxnSpPr>
          <p:cNvPr id="76" name="Straight Connector 75"/>
          <p:cNvCxnSpPr/>
          <p:nvPr/>
        </p:nvCxnSpPr>
        <p:spPr>
          <a:xfrm>
            <a:off x="3690938" y="612298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1087" name="TextBox 77"/>
          <p:cNvSpPr txBox="1">
            <a:spLocks noChangeArrowheads="1"/>
          </p:cNvSpPr>
          <p:nvPr/>
        </p:nvSpPr>
        <p:spPr bwMode="auto">
          <a:xfrm>
            <a:off x="3719513" y="4979988"/>
            <a:ext cx="393700" cy="228600"/>
          </a:xfrm>
          <a:prstGeom prst="rect">
            <a:avLst/>
          </a:prstGeom>
          <a:noFill/>
          <a:ln w="9525">
            <a:noFill/>
            <a:miter lim="800000"/>
            <a:headEnd/>
            <a:tailEnd/>
          </a:ln>
        </p:spPr>
        <p:txBody>
          <a:bodyPr wrap="none">
            <a:spAutoFit/>
          </a:bodyPr>
          <a:lstStyle/>
          <a:p>
            <a:r>
              <a:rPr lang="fr-FR" sz="900">
                <a:solidFill>
                  <a:srgbClr val="0000FF"/>
                </a:solidFill>
              </a:rPr>
              <a:t>Non</a:t>
            </a:r>
            <a:endParaRPr lang="en-US" sz="900">
              <a:solidFill>
                <a:srgbClr val="0000FF"/>
              </a:solidFill>
            </a:endParaRPr>
          </a:p>
        </p:txBody>
      </p:sp>
      <p:sp>
        <p:nvSpPr>
          <p:cNvPr id="301088" name="TextBox 78"/>
          <p:cNvSpPr txBox="1">
            <a:spLocks noChangeArrowheads="1"/>
          </p:cNvSpPr>
          <p:nvPr/>
        </p:nvSpPr>
        <p:spPr bwMode="auto">
          <a:xfrm>
            <a:off x="4100513" y="3379788"/>
            <a:ext cx="393700" cy="228600"/>
          </a:xfrm>
          <a:prstGeom prst="rect">
            <a:avLst/>
          </a:prstGeom>
          <a:noFill/>
          <a:ln w="9525">
            <a:noFill/>
            <a:miter lim="800000"/>
            <a:headEnd/>
            <a:tailEnd/>
          </a:ln>
        </p:spPr>
        <p:txBody>
          <a:bodyPr wrap="none">
            <a:spAutoFit/>
          </a:bodyPr>
          <a:lstStyle/>
          <a:p>
            <a:r>
              <a:rPr lang="fr-FR" sz="900">
                <a:solidFill>
                  <a:srgbClr val="0000FF"/>
                </a:solidFill>
              </a:rPr>
              <a:t>Non</a:t>
            </a:r>
            <a:endParaRPr lang="en-US" sz="900">
              <a:solidFill>
                <a:srgbClr val="0000FF"/>
              </a:solidFill>
            </a:endParaRPr>
          </a:p>
        </p:txBody>
      </p:sp>
      <p:cxnSp>
        <p:nvCxnSpPr>
          <p:cNvPr id="81" name="Straight Arrow Connector 80"/>
          <p:cNvCxnSpPr/>
          <p:nvPr/>
        </p:nvCxnSpPr>
        <p:spPr>
          <a:xfrm>
            <a:off x="3690938" y="4065588"/>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4497388" y="3227388"/>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4040188" y="3074988"/>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2820988" y="4675188"/>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698875" y="4979988"/>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Flowchart: Process 98"/>
          <p:cNvSpPr/>
          <p:nvPr/>
        </p:nvSpPr>
        <p:spPr>
          <a:xfrm>
            <a:off x="4884738" y="4953000"/>
            <a:ext cx="15240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095" name="TextBox 99"/>
          <p:cNvSpPr txBox="1">
            <a:spLocks noChangeArrowheads="1"/>
          </p:cNvSpPr>
          <p:nvPr/>
        </p:nvSpPr>
        <p:spPr bwMode="auto">
          <a:xfrm>
            <a:off x="4848225" y="5029200"/>
            <a:ext cx="1606550" cy="228600"/>
          </a:xfrm>
          <a:prstGeom prst="rect">
            <a:avLst/>
          </a:prstGeom>
          <a:noFill/>
          <a:ln w="9525">
            <a:noFill/>
            <a:miter lim="800000"/>
            <a:headEnd/>
            <a:tailEnd/>
          </a:ln>
        </p:spPr>
        <p:txBody>
          <a:bodyPr wrap="none">
            <a:spAutoFit/>
          </a:bodyPr>
          <a:lstStyle/>
          <a:p>
            <a:r>
              <a:rPr lang="fr-FR" sz="900">
                <a:solidFill>
                  <a:srgbClr val="0000FF"/>
                </a:solidFill>
              </a:rPr>
              <a:t>Afficher « SQUELCH OFF »</a:t>
            </a:r>
            <a:endParaRPr lang="en-US" sz="900">
              <a:solidFill>
                <a:srgbClr val="0000FF"/>
              </a:solidFill>
            </a:endParaRPr>
          </a:p>
        </p:txBody>
      </p:sp>
      <p:grpSp>
        <p:nvGrpSpPr>
          <p:cNvPr id="301096" name="Group 40"/>
          <p:cNvGrpSpPr>
            <a:grpSpLocks/>
          </p:cNvGrpSpPr>
          <p:nvPr/>
        </p:nvGrpSpPr>
        <p:grpSpPr bwMode="auto">
          <a:xfrm>
            <a:off x="4886325" y="4217988"/>
            <a:ext cx="1524000" cy="381000"/>
            <a:chOff x="2807" y="3282"/>
            <a:chExt cx="960" cy="240"/>
          </a:xfrm>
        </p:grpSpPr>
        <p:sp>
          <p:nvSpPr>
            <p:cNvPr id="102" name="Flowchart: Process 101"/>
            <p:cNvSpPr/>
            <p:nvPr/>
          </p:nvSpPr>
          <p:spPr>
            <a:xfrm>
              <a:off x="2807" y="3282"/>
              <a:ext cx="960" cy="24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098" name="TextBox 102"/>
            <p:cNvSpPr txBox="1">
              <a:spLocks noChangeArrowheads="1"/>
            </p:cNvSpPr>
            <p:nvPr/>
          </p:nvSpPr>
          <p:spPr bwMode="auto">
            <a:xfrm>
              <a:off x="3130" y="3330"/>
              <a:ext cx="370" cy="144"/>
            </a:xfrm>
            <a:prstGeom prst="rect">
              <a:avLst/>
            </a:prstGeom>
            <a:noFill/>
            <a:ln w="9525">
              <a:noFill/>
              <a:miter lim="800000"/>
              <a:headEnd/>
              <a:tailEnd/>
            </a:ln>
          </p:spPr>
          <p:txBody>
            <a:bodyPr wrap="none">
              <a:spAutoFit/>
            </a:bodyPr>
            <a:lstStyle/>
            <a:p>
              <a:r>
                <a:rPr lang="fr-FR" sz="900">
                  <a:solidFill>
                    <a:srgbClr val="0000FF"/>
                  </a:solidFill>
                </a:rPr>
                <a:t>sqOn=0</a:t>
              </a:r>
              <a:endParaRPr lang="en-US" sz="900">
                <a:solidFill>
                  <a:srgbClr val="0000FF"/>
                </a:solidFill>
              </a:endParaRPr>
            </a:p>
          </p:txBody>
        </p:sp>
      </p:grpSp>
      <p:sp>
        <p:nvSpPr>
          <p:cNvPr id="106" name="Flowchart: Process 105"/>
          <p:cNvSpPr/>
          <p:nvPr/>
        </p:nvSpPr>
        <p:spPr>
          <a:xfrm>
            <a:off x="6985000" y="4941888"/>
            <a:ext cx="15240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1100" name="Group 44"/>
          <p:cNvGrpSpPr>
            <a:grpSpLocks/>
          </p:cNvGrpSpPr>
          <p:nvPr/>
        </p:nvGrpSpPr>
        <p:grpSpPr bwMode="auto">
          <a:xfrm>
            <a:off x="6981825" y="4216400"/>
            <a:ext cx="1524000" cy="381000"/>
            <a:chOff x="4286" y="3282"/>
            <a:chExt cx="960" cy="240"/>
          </a:xfrm>
        </p:grpSpPr>
        <p:sp>
          <p:nvSpPr>
            <p:cNvPr id="107" name="Flowchart: Process 106"/>
            <p:cNvSpPr/>
            <p:nvPr/>
          </p:nvSpPr>
          <p:spPr>
            <a:xfrm>
              <a:off x="4286" y="3282"/>
              <a:ext cx="960" cy="24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102" name="TextBox 107"/>
            <p:cNvSpPr txBox="1">
              <a:spLocks noChangeArrowheads="1"/>
            </p:cNvSpPr>
            <p:nvPr/>
          </p:nvSpPr>
          <p:spPr bwMode="auto">
            <a:xfrm>
              <a:off x="4574" y="3330"/>
              <a:ext cx="370" cy="144"/>
            </a:xfrm>
            <a:prstGeom prst="rect">
              <a:avLst/>
            </a:prstGeom>
            <a:noFill/>
            <a:ln w="9525">
              <a:noFill/>
              <a:miter lim="800000"/>
              <a:headEnd/>
              <a:tailEnd/>
            </a:ln>
          </p:spPr>
          <p:txBody>
            <a:bodyPr wrap="none">
              <a:spAutoFit/>
            </a:bodyPr>
            <a:lstStyle/>
            <a:p>
              <a:r>
                <a:rPr lang="fr-FR" sz="900">
                  <a:solidFill>
                    <a:srgbClr val="0000FF"/>
                  </a:solidFill>
                </a:rPr>
                <a:t>sqOn=1</a:t>
              </a:r>
              <a:endParaRPr lang="en-US" sz="900">
                <a:solidFill>
                  <a:srgbClr val="0000FF"/>
                </a:solidFill>
              </a:endParaRPr>
            </a:p>
          </p:txBody>
        </p:sp>
      </p:grpSp>
      <p:sp>
        <p:nvSpPr>
          <p:cNvPr id="301103" name="TextBox 108"/>
          <p:cNvSpPr txBox="1">
            <a:spLocks noChangeArrowheads="1"/>
          </p:cNvSpPr>
          <p:nvPr/>
        </p:nvSpPr>
        <p:spPr bwMode="auto">
          <a:xfrm>
            <a:off x="6985000" y="5018088"/>
            <a:ext cx="1549400" cy="228600"/>
          </a:xfrm>
          <a:prstGeom prst="rect">
            <a:avLst/>
          </a:prstGeom>
          <a:noFill/>
          <a:ln w="9525">
            <a:noFill/>
            <a:miter lim="800000"/>
            <a:headEnd/>
            <a:tailEnd/>
          </a:ln>
        </p:spPr>
        <p:txBody>
          <a:bodyPr wrap="none">
            <a:spAutoFit/>
          </a:bodyPr>
          <a:lstStyle/>
          <a:p>
            <a:r>
              <a:rPr lang="fr-FR" sz="900">
                <a:solidFill>
                  <a:srgbClr val="0000FF"/>
                </a:solidFill>
              </a:rPr>
              <a:t>Afficher « SQUELCH ON »</a:t>
            </a:r>
            <a:endParaRPr lang="en-US" sz="900">
              <a:solidFill>
                <a:srgbClr val="0000FF"/>
              </a:solidFill>
            </a:endParaRPr>
          </a:p>
        </p:txBody>
      </p:sp>
      <p:cxnSp>
        <p:nvCxnSpPr>
          <p:cNvPr id="118" name="Straight Connector 117"/>
          <p:cNvCxnSpPr>
            <a:endCxn id="99" idx="0"/>
          </p:cNvCxnSpPr>
          <p:nvPr/>
        </p:nvCxnSpPr>
        <p:spPr>
          <a:xfrm>
            <a:off x="5646738" y="45593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761288" y="45608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646738" y="5334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761288" y="53228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657850" y="60960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756525" y="6084888"/>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6991350" y="5664200"/>
            <a:ext cx="15240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113" name="TextBox 104"/>
          <p:cNvSpPr txBox="1">
            <a:spLocks noChangeArrowheads="1"/>
          </p:cNvSpPr>
          <p:nvPr/>
        </p:nvSpPr>
        <p:spPr bwMode="auto">
          <a:xfrm>
            <a:off x="6991350" y="5740400"/>
            <a:ext cx="1009650" cy="228600"/>
          </a:xfrm>
          <a:prstGeom prst="rect">
            <a:avLst/>
          </a:prstGeom>
          <a:noFill/>
          <a:ln w="9525">
            <a:noFill/>
            <a:miter lim="800000"/>
            <a:headEnd/>
            <a:tailEnd/>
          </a:ln>
        </p:spPr>
        <p:txBody>
          <a:bodyPr wrap="none">
            <a:spAutoFit/>
          </a:bodyPr>
          <a:lstStyle/>
          <a:p>
            <a:r>
              <a:rPr lang="fr-FR" sz="900">
                <a:solidFill>
                  <a:srgbClr val="0000FF"/>
                </a:solidFill>
              </a:rPr>
              <a:t>Déclenchement </a:t>
            </a:r>
            <a:endParaRPr lang="en-US" sz="900">
              <a:solidFill>
                <a:srgbClr val="0000FF"/>
              </a:solidFill>
            </a:endParaRPr>
          </a:p>
        </p:txBody>
      </p:sp>
      <p:grpSp>
        <p:nvGrpSpPr>
          <p:cNvPr id="301114" name="Group 141"/>
          <p:cNvGrpSpPr>
            <a:grpSpLocks/>
          </p:cNvGrpSpPr>
          <p:nvPr/>
        </p:nvGrpSpPr>
        <p:grpSpPr bwMode="auto">
          <a:xfrm>
            <a:off x="7959725" y="5776913"/>
            <a:ext cx="457200" cy="152400"/>
            <a:chOff x="7696200" y="2362200"/>
            <a:chExt cx="457200" cy="152400"/>
          </a:xfrm>
        </p:grpSpPr>
        <p:cxnSp>
          <p:nvCxnSpPr>
            <p:cNvPr id="2" name="Straight Connector 132"/>
            <p:cNvCxnSpPr/>
            <p:nvPr/>
          </p:nvCxnSpPr>
          <p:spPr>
            <a:xfrm>
              <a:off x="7696200" y="23622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134"/>
            <p:cNvCxnSpPr/>
            <p:nvPr/>
          </p:nvCxnSpPr>
          <p:spPr>
            <a:xfrm>
              <a:off x="7924800" y="2362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136"/>
            <p:cNvCxnSpPr/>
            <p:nvPr/>
          </p:nvCxnSpPr>
          <p:spPr>
            <a:xfrm>
              <a:off x="7924800" y="2514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139"/>
            <p:cNvCxnSpPr/>
            <p:nvPr/>
          </p:nvCxnSpPr>
          <p:spPr>
            <a:xfrm>
              <a:off x="7924800" y="23622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1" name="Flowchart: Process 100"/>
          <p:cNvSpPr/>
          <p:nvPr/>
        </p:nvSpPr>
        <p:spPr>
          <a:xfrm>
            <a:off x="4876800" y="5751513"/>
            <a:ext cx="1524000" cy="381000"/>
          </a:xfrm>
          <a:prstGeom prst="flowChartProcess">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121" name="TextBox 97"/>
          <p:cNvSpPr txBox="1">
            <a:spLocks noChangeArrowheads="1"/>
          </p:cNvSpPr>
          <p:nvPr/>
        </p:nvSpPr>
        <p:spPr bwMode="auto">
          <a:xfrm>
            <a:off x="4913313" y="5791200"/>
            <a:ext cx="1009650" cy="228600"/>
          </a:xfrm>
          <a:prstGeom prst="rect">
            <a:avLst/>
          </a:prstGeom>
          <a:noFill/>
          <a:ln w="9525">
            <a:noFill/>
            <a:miter lim="800000"/>
            <a:headEnd/>
            <a:tailEnd/>
          </a:ln>
        </p:spPr>
        <p:txBody>
          <a:bodyPr wrap="none">
            <a:spAutoFit/>
          </a:bodyPr>
          <a:lstStyle/>
          <a:p>
            <a:r>
              <a:rPr lang="fr-FR" sz="900">
                <a:solidFill>
                  <a:srgbClr val="0000FF"/>
                </a:solidFill>
              </a:rPr>
              <a:t>Déclenchement </a:t>
            </a:r>
            <a:endParaRPr lang="en-US" sz="900">
              <a:solidFill>
                <a:srgbClr val="0000FF"/>
              </a:solidFill>
            </a:endParaRPr>
          </a:p>
        </p:txBody>
      </p:sp>
      <p:grpSp>
        <p:nvGrpSpPr>
          <p:cNvPr id="301122" name="Group 150"/>
          <p:cNvGrpSpPr>
            <a:grpSpLocks/>
          </p:cNvGrpSpPr>
          <p:nvPr/>
        </p:nvGrpSpPr>
        <p:grpSpPr bwMode="auto">
          <a:xfrm>
            <a:off x="5867400" y="5827713"/>
            <a:ext cx="457200" cy="152400"/>
            <a:chOff x="7924800" y="2514600"/>
            <a:chExt cx="457200" cy="152400"/>
          </a:xfrm>
        </p:grpSpPr>
        <p:cxnSp>
          <p:nvCxnSpPr>
            <p:cNvPr id="6" name="Straight Connector 145"/>
            <p:cNvCxnSpPr/>
            <p:nvPr/>
          </p:nvCxnSpPr>
          <p:spPr>
            <a:xfrm>
              <a:off x="7924800" y="26670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46"/>
            <p:cNvCxnSpPr/>
            <p:nvPr/>
          </p:nvCxnSpPr>
          <p:spPr>
            <a:xfrm>
              <a:off x="8153400" y="2514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47"/>
            <p:cNvCxnSpPr/>
            <p:nvPr/>
          </p:nvCxnSpPr>
          <p:spPr>
            <a:xfrm>
              <a:off x="8153400" y="2514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148"/>
            <p:cNvCxnSpPr/>
            <p:nvPr/>
          </p:nvCxnSpPr>
          <p:spPr>
            <a:xfrm flipV="1">
              <a:off x="8153400" y="25146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5648325" y="383698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1130" name="TextBox 154"/>
          <p:cNvSpPr txBox="1">
            <a:spLocks noChangeArrowheads="1"/>
          </p:cNvSpPr>
          <p:nvPr/>
        </p:nvSpPr>
        <p:spPr bwMode="auto">
          <a:xfrm>
            <a:off x="5267325" y="3303588"/>
            <a:ext cx="596900" cy="228600"/>
          </a:xfrm>
          <a:prstGeom prst="rect">
            <a:avLst/>
          </a:prstGeom>
          <a:noFill/>
          <a:ln w="9525">
            <a:noFill/>
            <a:miter lim="800000"/>
            <a:headEnd/>
            <a:tailEnd/>
          </a:ln>
        </p:spPr>
        <p:txBody>
          <a:bodyPr wrap="none">
            <a:spAutoFit/>
          </a:bodyPr>
          <a:lstStyle/>
          <a:p>
            <a:r>
              <a:rPr lang="fr-FR" sz="900">
                <a:solidFill>
                  <a:srgbClr val="0000FF"/>
                </a:solidFill>
              </a:rPr>
              <a:t>Squelch</a:t>
            </a:r>
            <a:endParaRPr lang="en-US" sz="900">
              <a:solidFill>
                <a:srgbClr val="0000FF"/>
              </a:solidFill>
            </a:endParaRPr>
          </a:p>
        </p:txBody>
      </p:sp>
      <p:cxnSp>
        <p:nvCxnSpPr>
          <p:cNvPr id="10" name="Straight Connector 89"/>
          <p:cNvCxnSpPr/>
          <p:nvPr/>
        </p:nvCxnSpPr>
        <p:spPr>
          <a:xfrm>
            <a:off x="7750175" y="3836988"/>
            <a:ext cx="0" cy="381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1134" name="Group 150"/>
          <p:cNvGrpSpPr>
            <a:grpSpLocks/>
          </p:cNvGrpSpPr>
          <p:nvPr/>
        </p:nvGrpSpPr>
        <p:grpSpPr bwMode="auto">
          <a:xfrm>
            <a:off x="7477125" y="3608388"/>
            <a:ext cx="457200" cy="152400"/>
            <a:chOff x="7924800" y="2514600"/>
            <a:chExt cx="457200" cy="152400"/>
          </a:xfrm>
        </p:grpSpPr>
        <p:cxnSp>
          <p:nvCxnSpPr>
            <p:cNvPr id="146" name="Straight Connector 145"/>
            <p:cNvCxnSpPr/>
            <p:nvPr/>
          </p:nvCxnSpPr>
          <p:spPr>
            <a:xfrm>
              <a:off x="7924800" y="26670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153400" y="2514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153400" y="2514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8153400" y="25146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01139" name="Group 141"/>
          <p:cNvGrpSpPr>
            <a:grpSpLocks/>
          </p:cNvGrpSpPr>
          <p:nvPr/>
        </p:nvGrpSpPr>
        <p:grpSpPr bwMode="auto">
          <a:xfrm>
            <a:off x="5419725" y="3608388"/>
            <a:ext cx="457200" cy="152400"/>
            <a:chOff x="7696200" y="2362200"/>
            <a:chExt cx="457200" cy="152400"/>
          </a:xfrm>
        </p:grpSpPr>
        <p:cxnSp>
          <p:nvCxnSpPr>
            <p:cNvPr id="133" name="Straight Connector 132"/>
            <p:cNvCxnSpPr/>
            <p:nvPr/>
          </p:nvCxnSpPr>
          <p:spPr>
            <a:xfrm>
              <a:off x="7696200" y="23622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924800" y="2362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924800" y="2514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7924800" y="23622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1144" name="TextBox 154"/>
          <p:cNvSpPr txBox="1">
            <a:spLocks noChangeArrowheads="1"/>
          </p:cNvSpPr>
          <p:nvPr/>
        </p:nvSpPr>
        <p:spPr bwMode="auto">
          <a:xfrm>
            <a:off x="7400925" y="3303588"/>
            <a:ext cx="596900" cy="228600"/>
          </a:xfrm>
          <a:prstGeom prst="rect">
            <a:avLst/>
          </a:prstGeom>
          <a:noFill/>
          <a:ln w="9525">
            <a:noFill/>
            <a:miter lim="800000"/>
            <a:headEnd/>
            <a:tailEnd/>
          </a:ln>
        </p:spPr>
        <p:txBody>
          <a:bodyPr wrap="none">
            <a:spAutoFit/>
          </a:bodyPr>
          <a:lstStyle/>
          <a:p>
            <a:r>
              <a:rPr lang="fr-FR" sz="900">
                <a:solidFill>
                  <a:srgbClr val="0000FF"/>
                </a:solidFill>
              </a:rPr>
              <a:t>Squelch</a:t>
            </a:r>
            <a:endParaRPr lang="en-US" sz="900">
              <a:solidFill>
                <a:srgbClr val="0000FF"/>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9" name="Rectangle 15"/>
          <p:cNvSpPr>
            <a:spLocks noGrp="1"/>
          </p:cNvSpPr>
          <p:nvPr>
            <p:ph type="title" idx="4294967295"/>
          </p:nvPr>
        </p:nvSpPr>
        <p:spPr/>
        <p:txBody>
          <a:bodyPr/>
          <a:lstStyle/>
          <a:p>
            <a:r>
              <a:rPr lang="fr-FR"/>
              <a:t>Les Interruptions</a:t>
            </a:r>
          </a:p>
        </p:txBody>
      </p:sp>
      <p:sp>
        <p:nvSpPr>
          <p:cNvPr id="303107" name="Rectangle 3"/>
          <p:cNvSpPr>
            <a:spLocks noGrp="1"/>
          </p:cNvSpPr>
          <p:nvPr>
            <p:ph type="body" sz="half" idx="4294967295"/>
          </p:nvPr>
        </p:nvSpPr>
        <p:spPr>
          <a:xfrm>
            <a:off x="381000" y="914400"/>
            <a:ext cx="8458200" cy="5334000"/>
          </a:xfrm>
        </p:spPr>
        <p:txBody>
          <a:bodyPr/>
          <a:lstStyle/>
          <a:p>
            <a:r>
              <a:rPr lang="fr-FR" sz="1400">
                <a:latin typeface="Comic Sans MS" pitchFamily="66" charset="0"/>
              </a:rPr>
              <a:t>Comment utiliser les interruptions externes 0 et 1 (pin 2 and 3)?</a:t>
            </a:r>
          </a:p>
          <a:p>
            <a:pPr lvl="1"/>
            <a:r>
              <a:rPr lang="fr-FR">
                <a:latin typeface="Comic Sans MS" pitchFamily="66" charset="0"/>
              </a:rPr>
              <a:t>Exemple:</a:t>
            </a:r>
          </a:p>
        </p:txBody>
      </p:sp>
      <p:graphicFrame>
        <p:nvGraphicFramePr>
          <p:cNvPr id="303134" name="Group 30"/>
          <p:cNvGraphicFramePr>
            <a:graphicFrameLocks noGrp="1"/>
          </p:cNvGraphicFramePr>
          <p:nvPr>
            <p:ph sz="half" idx="4294967295"/>
          </p:nvPr>
        </p:nvGraphicFramePr>
        <p:xfrm>
          <a:off x="457200" y="1600200"/>
          <a:ext cx="8305800" cy="3733800"/>
        </p:xfrm>
        <a:graphic>
          <a:graphicData uri="http://schemas.openxmlformats.org/drawingml/2006/table">
            <a:tbl>
              <a:tblPr/>
              <a:tblGrid>
                <a:gridCol w="3048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33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#include "LiquidCrystal.h"</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LiquidCrystal lcd(8,9,4,5,6,7);</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000" b="1" i="0" u="none" strike="noStrike" cap="none" normalizeH="0" baseline="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int squelchIn = 0;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Numéro de de l'interruption externe: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0--&gt; pin 2 , 1--&gt; pin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000" b="1" i="0" u="none" strike="noStrike" cap="none" normalizeH="0" baseline="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int sqOn   ; //-- Indique si une station est présente.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int sec       ; //-- Variable indiquant la durée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000" b="1" i="0" u="none" strike="noStrike" cap="none" normalizeH="0" baseline="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void setup()</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Serial.begin(9600);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lcd.begin(16,2);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lcd.clear();</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lcd.setCursor(0,0);lcd.print("Interruption ex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attachInterrupt(squelchIn,SquelchOn,RISING);</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void SquelchOff()</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lcd.setCursor(0,0);lcd.print("SQUELCH OFF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sqOn=0;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attachInterrupt(squelchIn,SquelchOn,RISING);</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000" b="1" i="0" u="none" strike="noStrike" cap="none" normalizeH="0" baseline="0">
                        <a:ln>
                          <a:noFill/>
                        </a:ln>
                        <a:solidFill>
                          <a:srgbClr val="0000FF"/>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void SquelchOn()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lcd.setCursor(0,0);lcd.print("SQUELCH ON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sqOn=1;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attachInterrupt(squelchIn,SquelchOff,FALLING);</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void loop()</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delay(1000);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if (sqOn)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lcd.setCursor(0,1);lcd.print("Time=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lcd.setCursor(6,1);lcd.print("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lcd.setCursor(6,1);lcd.print(sec,DEC);</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sec=sec++;</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if (sec&gt;=60) sec=0;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else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sec=0;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lcd.setCursor(0,1);lcd.print("Time=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lcd.setCursor(6,1);lcd.print(sec,DEC);</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000" b="1" i="0" u="none" strike="noStrike" cap="none" normalizeH="0" baseline="0">
                          <a:ln>
                            <a:noFill/>
                          </a:ln>
                          <a:solidFill>
                            <a:srgbClr val="0000FF"/>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r>
              <a:rPr lang="fr-FR"/>
              <a:t>Les Interruptions</a:t>
            </a:r>
            <a:endParaRPr lang="en-US"/>
          </a:p>
        </p:txBody>
      </p:sp>
      <p:sp>
        <p:nvSpPr>
          <p:cNvPr id="254978" name="Content Placeholder 2"/>
          <p:cNvSpPr>
            <a:spLocks noGrp="1"/>
          </p:cNvSpPr>
          <p:nvPr>
            <p:ph idx="1"/>
          </p:nvPr>
        </p:nvSpPr>
        <p:spPr/>
        <p:txBody>
          <a:bodyPr/>
          <a:lstStyle/>
          <a:p>
            <a:r>
              <a:rPr lang="fr-FR"/>
              <a:t>Comment utiliser les interruptions externes 0 et 1 (pin 2 and 3)?</a:t>
            </a:r>
          </a:p>
          <a:p>
            <a:endParaRPr lang="fr-FR"/>
          </a:p>
          <a:p>
            <a:pPr lvl="1"/>
            <a:r>
              <a:rPr lang="fr-FR" sz="1400"/>
              <a:t>Du point de vue logiciel</a:t>
            </a:r>
          </a:p>
          <a:p>
            <a:pPr lvl="1"/>
            <a:endParaRPr lang="fr-FR" sz="1400"/>
          </a:p>
          <a:p>
            <a:pPr lvl="2"/>
            <a:r>
              <a:rPr lang="fr-FR" sz="1200"/>
              <a:t>Autres fonctions</a:t>
            </a:r>
          </a:p>
          <a:p>
            <a:pPr lvl="2"/>
            <a:endParaRPr lang="fr-FR" sz="1200"/>
          </a:p>
          <a:p>
            <a:pPr lvl="3"/>
            <a:r>
              <a:rPr lang="en-US" sz="1200"/>
              <a:t>noInterrupts() : Les demandes d’interruption ne sont pas autorisées et ne seront pas prises en compte.</a:t>
            </a:r>
          </a:p>
          <a:p>
            <a:pPr lvl="3"/>
            <a:endParaRPr lang="en-US" sz="1200"/>
          </a:p>
          <a:p>
            <a:pPr lvl="3"/>
            <a:r>
              <a:rPr lang="en-US" sz="1200"/>
              <a:t>interrupts()     : Toutes les demandes d’interruption sont autorisées à condition que les interruptions utilisées soient autorisées individuellement.</a:t>
            </a:r>
          </a:p>
          <a:p>
            <a:pPr lvl="3"/>
            <a:endParaRPr lang="en-US" sz="1200"/>
          </a:p>
          <a:p>
            <a:pPr lvl="3"/>
            <a:r>
              <a:rPr lang="en-US" sz="1200"/>
              <a:t>detachInterrupt(numéro_interruption): La demande d’nterruption “numéro_interruption” n’est plus prise en compte.</a:t>
            </a:r>
          </a:p>
          <a:p>
            <a:endParaRPr lang="en-US"/>
          </a:p>
        </p:txBody>
      </p:sp>
      <p:sp>
        <p:nvSpPr>
          <p:cNvPr id="4" name="Date Placeholder 3"/>
          <p:cNvSpPr>
            <a:spLocks noGrp="1"/>
          </p:cNvSpPr>
          <p:nvPr>
            <p:ph type="dt" sz="quarter" idx="10"/>
          </p:nvPr>
        </p:nvSpPr>
        <p:spPr/>
        <p:txBody>
          <a:bodyPr/>
          <a:lstStyle/>
          <a:p>
            <a:pPr>
              <a:defRPr/>
            </a:pPr>
            <a:fld id="{BEE9C46E-A61E-4B70-AAD8-1A26C143124A}" type="datetime1">
              <a:rPr lang="en-US" smtClean="0"/>
              <a:pPr>
                <a:defRPr/>
              </a:pPr>
              <a:t>11/13/2021</a:t>
            </a:fld>
            <a:endParaRPr lang="en-US"/>
          </a:p>
        </p:txBody>
      </p:sp>
      <p:sp>
        <p:nvSpPr>
          <p:cNvPr id="254980" name="Footer Placeholder 4"/>
          <p:cNvSpPr>
            <a:spLocks noGrp="1"/>
          </p:cNvSpPr>
          <p:nvPr>
            <p:ph type="ftr" sz="quarter" idx="11"/>
          </p:nvPr>
        </p:nvSpPr>
        <p:spPr bwMode="auto">
          <a:noFill/>
          <a:ln>
            <a:miter lim="800000"/>
            <a:headEnd/>
            <a:tailEnd/>
          </a:ln>
        </p:spPr>
        <p:txBody>
          <a:bodyPr/>
          <a:lstStyle/>
          <a:p>
            <a:r>
              <a:rPr lang="fr-FR"/>
              <a:t>Formation arduino - ARALA - F4GSC - Jean-Luc Levant 2014</a:t>
            </a:r>
            <a:endParaRPr lang="en-US"/>
          </a:p>
        </p:txBody>
      </p:sp>
      <p:sp>
        <p:nvSpPr>
          <p:cNvPr id="6" name="Slide Number Placeholder 5"/>
          <p:cNvSpPr>
            <a:spLocks noGrp="1"/>
          </p:cNvSpPr>
          <p:nvPr>
            <p:ph type="sldNum" sz="quarter" idx="12"/>
          </p:nvPr>
        </p:nvSpPr>
        <p:spPr/>
        <p:txBody>
          <a:bodyPr/>
          <a:lstStyle/>
          <a:p>
            <a:pPr>
              <a:defRPr/>
            </a:pPr>
            <a:fld id="{DD463263-3A19-453C-BAAE-4E25597989EA}" type="slidenum">
              <a:rPr lang="en-US" smtClean="0"/>
              <a:pPr>
                <a:defRPr/>
              </a:pPr>
              <a:t>93</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11120</Words>
  <Application>Microsoft Office PowerPoint</Application>
  <PresentationFormat>Affichage à l'écran (4:3)</PresentationFormat>
  <Paragraphs>2074</Paragraphs>
  <Slides>93</Slides>
  <Notes>93</Notes>
  <HiddenSlides>0</HiddenSlides>
  <MMClips>0</MMClips>
  <ScaleCrop>false</ScaleCrop>
  <HeadingPairs>
    <vt:vector size="10" baseType="variant">
      <vt:variant>
        <vt:lpstr>Polices utilisées</vt:lpstr>
      </vt:variant>
      <vt:variant>
        <vt:i4>4</vt:i4>
      </vt:variant>
      <vt:variant>
        <vt:lpstr>Thème</vt:lpstr>
      </vt:variant>
      <vt:variant>
        <vt:i4>1</vt:i4>
      </vt:variant>
      <vt:variant>
        <vt:lpstr>Liens</vt:lpstr>
      </vt:variant>
      <vt:variant>
        <vt:i4>1</vt:i4>
      </vt:variant>
      <vt:variant>
        <vt:lpstr>Serveurs OLE incorporés</vt:lpstr>
      </vt:variant>
      <vt:variant>
        <vt:i4>3</vt:i4>
      </vt:variant>
      <vt:variant>
        <vt:lpstr>Titres des diapositives</vt:lpstr>
      </vt:variant>
      <vt:variant>
        <vt:i4>93</vt:i4>
      </vt:variant>
    </vt:vector>
  </HeadingPairs>
  <TitlesOfParts>
    <vt:vector size="102" baseType="lpstr">
      <vt:lpstr>Arial</vt:lpstr>
      <vt:lpstr>Calibri</vt:lpstr>
      <vt:lpstr>Comic Sans MS</vt:lpstr>
      <vt:lpstr>Wingdings</vt:lpstr>
      <vt:lpstr>Office Theme</vt:lpstr>
      <vt:lpstr>???</vt:lpstr>
      <vt:lpstr>VISIO</vt:lpstr>
      <vt:lpstr>Visio</vt:lpstr>
      <vt:lpstr>Equation</vt:lpstr>
      <vt:lpstr>Formation Arduino appliquée au monde radioamateur</vt:lpstr>
      <vt:lpstr>Plan de la formation</vt:lpstr>
      <vt:lpstr>Plan de la formation</vt:lpstr>
      <vt:lpstr>Plan de la formation</vt:lpstr>
      <vt:lpstr>Introduction</vt:lpstr>
      <vt:lpstr>Introduction</vt:lpstr>
      <vt:lpstr>Introduction</vt:lpstr>
      <vt:lpstr>Introduction</vt:lpstr>
      <vt:lpstr>Description de la carte Arduino Uno</vt:lpstr>
      <vt:lpstr>Description de la carte Arduino UNO R3</vt:lpstr>
      <vt:lpstr>Description de la carte Arduino UNO R3</vt:lpstr>
      <vt:lpstr>Présentation PowerPoint</vt:lpstr>
      <vt:lpstr>Exemples de quelques shields</vt:lpstr>
      <vt:lpstr>Description de l’Atmega328P</vt:lpstr>
      <vt:lpstr>Description de l’ATmega328P</vt:lpstr>
      <vt:lpstr>Description de l’ATmega328P</vt:lpstr>
      <vt:lpstr>Description de l’ATmega328P</vt:lpstr>
      <vt:lpstr>Description de l’ATmega328P</vt:lpstr>
      <vt:lpstr>Quelques éléments du language de programmation C</vt:lpstr>
      <vt:lpstr>Quelques éléments du language de programmation C</vt:lpstr>
      <vt:lpstr>Quelques éléments du language de programmation C</vt:lpstr>
      <vt:lpstr>Quelques éléments du language de programmation C</vt:lpstr>
      <vt:lpstr>Quelques éléments du language de programmation C</vt:lpstr>
      <vt:lpstr>Quelques éléments du language de programmation C </vt:lpstr>
      <vt:lpstr>Quelques éléments du language de programmation C </vt:lpstr>
      <vt:lpstr>Quelques éléments du language de programmation C </vt:lpstr>
      <vt:lpstr>Quelques éléments du language de programmation C</vt:lpstr>
      <vt:lpstr>Quelques éléments du language de programmation C</vt:lpstr>
      <vt:lpstr>Quelques éléments du language de programmation C</vt:lpstr>
      <vt:lpstr>Description des fonctions d’Entrées/Sorties</vt:lpstr>
      <vt:lpstr>Les Entrées/Sorties Numériques Simples</vt:lpstr>
      <vt:lpstr>Les Entrées/Sorties Numériques Simples</vt:lpstr>
      <vt:lpstr>Les Entrées/Sorties Numériques Simples</vt:lpstr>
      <vt:lpstr>Les Entrées/Sorties Numériques Simples</vt:lpstr>
      <vt:lpstr>Convertisseur Analogique/Numérique</vt:lpstr>
      <vt:lpstr>Convertisseur Analogique/Numérique</vt:lpstr>
      <vt:lpstr>Convertisseur Analogique/Numérique</vt:lpstr>
      <vt:lpstr>Convertisseur Analogique/Numérique</vt:lpstr>
      <vt:lpstr>Convertisseur Analogique/Numérique</vt:lpstr>
      <vt:lpstr>Modulation par Largeur d’Impulsion (PWM)</vt:lpstr>
      <vt:lpstr>Modulation par Largeur d’Impulsion (PWM)</vt:lpstr>
      <vt:lpstr>Modulation par Largeur d’Impulsion (PWM)</vt:lpstr>
      <vt:lpstr>Modulation par Largeur d’Impulsion (PWM)</vt:lpstr>
      <vt:lpstr>Modulation par Largeur d’Impulsion (PWM)</vt:lpstr>
      <vt:lpstr>Modulation par Largeur d’Impulsion (PWM)</vt:lpstr>
      <vt:lpstr>Modulation par Largeur d’Impulsion (PWM)</vt:lpstr>
      <vt:lpstr>Modulation par Largeur d’Impulsion (PWM)</vt:lpstr>
      <vt:lpstr>Modulation par Largeur d’Impulsion (PWM)</vt:lpstr>
      <vt:lpstr>Modulation par Largeur d’Impulsion (PWM)</vt:lpstr>
      <vt:lpstr>Modulation par Largeur d’Impulsion (PWM)</vt:lpstr>
      <vt:lpstr>Modulation par Largeur d’Impulsion (PWM)</vt:lpstr>
      <vt:lpstr>Présentation PowerPoint</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Les Liaisons Séries Synchrones et Asynchrones</vt:lpstr>
      <vt:lpstr>Présentation PowerPoint</vt:lpstr>
      <vt:lpstr>Les Interruptions</vt:lpstr>
      <vt:lpstr>Les Interruptions</vt:lpstr>
      <vt:lpstr>Les Interruptions</vt:lpstr>
      <vt:lpstr>Les Interruptions</vt:lpstr>
      <vt:lpstr>Les Interruptions</vt:lpstr>
      <vt:lpstr>Les Interruptions</vt:lpstr>
      <vt:lpstr>Les Interruptions</vt:lpstr>
      <vt:lpstr>Les Interruptions</vt:lpstr>
      <vt:lpstr>Les Interruptions</vt:lpstr>
      <vt:lpstr>Les Interruptions</vt:lpstr>
      <vt:lpstr>Les Interruptions</vt:lpstr>
      <vt:lpstr>Les Interruptions</vt:lpstr>
      <vt:lpstr>Les Interruptions</vt:lpstr>
      <vt:lpstr>Les Interruptions</vt:lpstr>
      <vt:lpstr>Les Interruptions</vt:lpstr>
    </vt:vector>
  </TitlesOfParts>
  <Company>Atmel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Levant, Jean-Luc</dc:creator>
  <cp:lastModifiedBy>Jean-Luc Levant</cp:lastModifiedBy>
  <cp:revision>271</cp:revision>
  <dcterms:created xsi:type="dcterms:W3CDTF">2014-02-07T14:05:40Z</dcterms:created>
  <dcterms:modified xsi:type="dcterms:W3CDTF">2021-11-13T17:19:13Z</dcterms:modified>
</cp:coreProperties>
</file>